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Lst>
  <p:sldSz cy="6858000" cx="9144000"/>
  <p:notesSz cx="6858000" cy="9144000"/>
  <p:embeddedFontLst>
    <p:embeddedFont>
      <p:font typeface="Arimo"/>
      <p:regular r:id="rId232"/>
      <p:bold r:id="rId233"/>
      <p:italic r:id="rId234"/>
      <p:boldItalic r:id="rId235"/>
    </p:embeddedFont>
    <p:embeddedFont>
      <p:font typeface="Tahoma"/>
      <p:regular r:id="rId236"/>
      <p:bold r:id="rId2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38" roundtripDataSignature="AMtx7mhtK0B5MeupR3tuB3dZh8KvaDss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C9795F-50F2-4412-90CA-1EE43C490901}">
  <a:tblStyle styleId="{28C9795F-50F2-4412-90CA-1EE43C49090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238" Type="http://customschemas.google.com/relationships/presentationmetadata" Target="metadata"/><Relationship Id="rId116" Type="http://schemas.openxmlformats.org/officeDocument/2006/relationships/slide" Target="slides/slide110.xml"/><Relationship Id="rId237" Type="http://schemas.openxmlformats.org/officeDocument/2006/relationships/font" Target="fonts/Tahoma-bold.fntdata"/><Relationship Id="rId115" Type="http://schemas.openxmlformats.org/officeDocument/2006/relationships/slide" Target="slides/slide109.xml"/><Relationship Id="rId236" Type="http://schemas.openxmlformats.org/officeDocument/2006/relationships/font" Target="fonts/Tahoma-regular.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font" Target="fonts/Arimo-boldItalic.fntdata"/><Relationship Id="rId113" Type="http://schemas.openxmlformats.org/officeDocument/2006/relationships/slide" Target="slides/slide107.xml"/><Relationship Id="rId234" Type="http://schemas.openxmlformats.org/officeDocument/2006/relationships/font" Target="fonts/Arimo-italic.fntdata"/><Relationship Id="rId112" Type="http://schemas.openxmlformats.org/officeDocument/2006/relationships/slide" Target="slides/slide106.xml"/><Relationship Id="rId233" Type="http://schemas.openxmlformats.org/officeDocument/2006/relationships/font" Target="fonts/Arimo-bold.fntdata"/><Relationship Id="rId111" Type="http://schemas.openxmlformats.org/officeDocument/2006/relationships/slide" Target="slides/slide105.xml"/><Relationship Id="rId232" Type="http://schemas.openxmlformats.org/officeDocument/2006/relationships/font" Target="fonts/Arimo-regular.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3886200"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1" algn="r">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1" algn="r">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1" algn="r">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1" algn="r">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1588"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1" algn="r">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1" algn="r">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1" algn="r">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1" algn="r">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1" algn="r">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1" algn="r">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1" algn="r">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1" algn="r">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1" algn="r">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3886200" y="8685213"/>
            <a:ext cx="2971800" cy="45878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1" algn="r">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1" algn="r">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1" algn="r">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1" algn="r">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dk1.3.1_02/docs/guide/misc/threadPrimitiveDeprecation.html"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va.sun.com/j2se/1.4.2/docs/api/java/lang/Thread.html" TargetMode="External"/><Relationship Id="rId3" Type="http://schemas.openxmlformats.org/officeDocument/2006/relationships/hyperlink" Target="http://java.sun.com/j2se/1.4.2/docs/api/java/lang/Threa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va.sun.com/j2se/1.4.2/docs/api/java/lang/Thread.html" TargetMode="External"/><Relationship Id="rId3" Type="http://schemas.openxmlformats.org/officeDocument/2006/relationships/hyperlink" Target="http://java.sun.com/j2se/1.4.2/docs/api/java/lang/Thread.html" TargetMode="Externa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va.sun.com/j2se/1.4.2/docs/api/java/lang/Thread.html" TargetMode="External"/><Relationship Id="rId3" Type="http://schemas.openxmlformats.org/officeDocument/2006/relationships/hyperlink" Target="http://java.sun.com/j2se/1.4.2/docs/api/java/lang/Thread.html" TargetMode="Externa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va.sun.com/j2se/1.4.2/docs/api/java/lang/Thread.html" TargetMode="External"/><Relationship Id="rId3" Type="http://schemas.openxmlformats.org/officeDocument/2006/relationships/hyperlink" Target="http://java.sun.com/j2se/1.4.2/docs/api/java/lang/Thread.html" TargetMode="Externa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va.sun.com/j2se/1.4.2/docs/api/java/lang/Thread.html" TargetMode="External"/><Relationship Id="rId3" Type="http://schemas.openxmlformats.org/officeDocument/2006/relationships/hyperlink" Target="http://java.sun.com/j2se/1.4.2/docs/api/java/lang/Thread.html" TargetMode="Externa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va.sun.com/j2se/1.4.2/docs/api/java/lang/Thread.html" TargetMode="External"/><Relationship Id="rId3" Type="http://schemas.openxmlformats.org/officeDocument/2006/relationships/hyperlink" Target="http://java.sun.com/j2se/1.4.2/docs/api/java/lang/Thread.html" TargetMode="Externa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 name="Google Shape;8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 name="Google Shape;14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0" name="Google Shape;1190;p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7" name="Google Shape;1197;p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4" name="Google Shape;1204;p1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0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10" name="Google Shape;1210;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10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16" name="Google Shape;1216;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The slide and the following two, demonstrate one of the two ways to implement threads in Java.</a:t>
            </a:r>
            <a:endParaRPr/>
          </a:p>
          <a:p>
            <a:pPr indent="0" lvl="0" marL="0" rtl="1" algn="r">
              <a:spcBef>
                <a:spcPts val="0"/>
              </a:spcBef>
              <a:spcAft>
                <a:spcPts val="0"/>
              </a:spcAft>
              <a:buNone/>
            </a:pPr>
            <a:r>
              <a:rPr lang="en-US" sz="1100"/>
              <a:t>Ten times the name associated with the thread, is going to be printed, with some random delays between subsequent printings.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10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29" name="Google Shape;1229;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The slide and the following two, demonstrate one of the two ways to implement threads in Java.</a:t>
            </a:r>
            <a:endParaRPr/>
          </a:p>
          <a:p>
            <a:pPr indent="0" lvl="0" marL="0" rtl="1" algn="r">
              <a:spcBef>
                <a:spcPts val="0"/>
              </a:spcBef>
              <a:spcAft>
                <a:spcPts val="0"/>
              </a:spcAft>
              <a:buNone/>
            </a:pPr>
            <a:r>
              <a:rPr lang="en-US" sz="1100"/>
              <a:t>Ten times the name associated with the thread, is going to be printed, with some random delays between subsequent printings.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10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42" name="Google Shape;1242;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Thread states</a:t>
            </a:r>
            <a:endParaRPr/>
          </a:p>
          <a:p>
            <a:pPr indent="0" lvl="1" marL="457200" rtl="1" algn="r">
              <a:spcBef>
                <a:spcPts val="0"/>
              </a:spcBef>
              <a:spcAft>
                <a:spcPts val="0"/>
              </a:spcAft>
              <a:buNone/>
            </a:pPr>
            <a:r>
              <a:rPr lang="en-US" sz="1100"/>
              <a:t>Born state</a:t>
            </a:r>
            <a:endParaRPr/>
          </a:p>
          <a:p>
            <a:pPr indent="0" lvl="2" marL="914400" rtl="1" algn="r">
              <a:spcBef>
                <a:spcPts val="0"/>
              </a:spcBef>
              <a:spcAft>
                <a:spcPts val="0"/>
              </a:spcAft>
              <a:buNone/>
            </a:pPr>
            <a:r>
              <a:rPr lang="en-US" sz="1100"/>
              <a:t>Thread was just created</a:t>
            </a:r>
            <a:endParaRPr/>
          </a:p>
          <a:p>
            <a:pPr indent="0" lvl="1" marL="457200" rtl="1" algn="r">
              <a:spcBef>
                <a:spcPts val="0"/>
              </a:spcBef>
              <a:spcAft>
                <a:spcPts val="0"/>
              </a:spcAft>
              <a:buNone/>
            </a:pPr>
            <a:r>
              <a:rPr lang="en-US" sz="1100"/>
              <a:t>Ready state</a:t>
            </a:r>
            <a:endParaRPr/>
          </a:p>
          <a:p>
            <a:pPr indent="0" lvl="2" marL="914400" rtl="1" algn="r">
              <a:spcBef>
                <a:spcPts val="0"/>
              </a:spcBef>
              <a:spcAft>
                <a:spcPts val="0"/>
              </a:spcAft>
              <a:buNone/>
            </a:pPr>
            <a:r>
              <a:rPr lang="en-US" sz="1100"/>
              <a:t>Thread’s start method invoked</a:t>
            </a:r>
            <a:endParaRPr/>
          </a:p>
          <a:p>
            <a:pPr indent="0" lvl="2" marL="914400" rtl="1" algn="r">
              <a:spcBef>
                <a:spcPts val="0"/>
              </a:spcBef>
              <a:spcAft>
                <a:spcPts val="0"/>
              </a:spcAft>
              <a:buNone/>
            </a:pPr>
            <a:r>
              <a:rPr lang="en-US" sz="1100"/>
              <a:t>Thread can now execute</a:t>
            </a:r>
            <a:endParaRPr/>
          </a:p>
          <a:p>
            <a:pPr indent="0" lvl="1" marL="457200" rtl="1" algn="r">
              <a:spcBef>
                <a:spcPts val="0"/>
              </a:spcBef>
              <a:spcAft>
                <a:spcPts val="0"/>
              </a:spcAft>
              <a:buNone/>
            </a:pPr>
            <a:r>
              <a:rPr lang="en-US" sz="1100"/>
              <a:t>Running state</a:t>
            </a:r>
            <a:endParaRPr/>
          </a:p>
          <a:p>
            <a:pPr indent="0" lvl="2" marL="914400" rtl="1" algn="r">
              <a:spcBef>
                <a:spcPts val="0"/>
              </a:spcBef>
              <a:spcAft>
                <a:spcPts val="0"/>
              </a:spcAft>
              <a:buNone/>
            </a:pPr>
            <a:r>
              <a:rPr lang="en-US" sz="1100"/>
              <a:t>Thread is assigned a processor and running</a:t>
            </a:r>
            <a:endParaRPr/>
          </a:p>
          <a:p>
            <a:pPr indent="0" lvl="1" marL="457200" rtl="1" algn="r">
              <a:spcBef>
                <a:spcPts val="0"/>
              </a:spcBef>
              <a:spcAft>
                <a:spcPts val="0"/>
              </a:spcAft>
              <a:buNone/>
            </a:pPr>
            <a:r>
              <a:rPr lang="en-US" sz="1100"/>
              <a:t>Dead state</a:t>
            </a:r>
            <a:endParaRPr/>
          </a:p>
          <a:p>
            <a:pPr indent="0" lvl="2" marL="914400" rtl="1" algn="r">
              <a:spcBef>
                <a:spcPts val="0"/>
              </a:spcBef>
              <a:spcAft>
                <a:spcPts val="0"/>
              </a:spcAft>
              <a:buNone/>
            </a:pPr>
            <a:r>
              <a:rPr lang="en-US" sz="1100"/>
              <a:t>Thread has completed or exited</a:t>
            </a:r>
            <a:endParaRPr/>
          </a:p>
          <a:p>
            <a:pPr indent="0" lvl="2" marL="914400" rtl="1" algn="r">
              <a:spcBef>
                <a:spcPts val="0"/>
              </a:spcBef>
              <a:spcAft>
                <a:spcPts val="0"/>
              </a:spcAft>
              <a:buNone/>
            </a:pPr>
            <a:r>
              <a:rPr lang="en-US" sz="1100"/>
              <a:t>Eventually disposed of by system</a:t>
            </a:r>
            <a:endParaRPr/>
          </a:p>
          <a:p>
            <a:pPr indent="0" lvl="0" marL="0" rtl="1" algn="r">
              <a:spcBef>
                <a:spcPts val="0"/>
              </a:spcBef>
              <a:spcAft>
                <a:spcPts val="0"/>
              </a:spcAft>
              <a:buNone/>
            </a:pPr>
            <a:r>
              <a:t/>
            </a:r>
            <a:endParaRPr sz="11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0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63" name="Google Shape;1263;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0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78" name="Google Shape;1278;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90000"/>
              </a:lnSpc>
              <a:spcBef>
                <a:spcPts val="0"/>
              </a:spcBef>
              <a:spcAft>
                <a:spcPts val="0"/>
              </a:spcAft>
              <a:buNone/>
            </a:pPr>
            <a:r>
              <a:rPr lang="en-US" sz="1100"/>
              <a:t>public final void </a:t>
            </a:r>
            <a:r>
              <a:rPr b="1" lang="en-US" sz="1100"/>
              <a:t>stop</a:t>
            </a:r>
            <a:r>
              <a:rPr lang="en-US" sz="1100"/>
              <a:t>() </a:t>
            </a:r>
            <a:endParaRPr/>
          </a:p>
          <a:p>
            <a:pPr indent="0" lvl="1" marL="457200" rtl="1" algn="r">
              <a:lnSpc>
                <a:spcPct val="90000"/>
              </a:lnSpc>
              <a:spcBef>
                <a:spcPts val="0"/>
              </a:spcBef>
              <a:spcAft>
                <a:spcPts val="0"/>
              </a:spcAft>
              <a:buNone/>
            </a:pPr>
            <a:r>
              <a:rPr b="1" lang="en-US" sz="1100"/>
              <a:t>Deprecated.</a:t>
            </a:r>
            <a:r>
              <a:rPr lang="en-US" sz="1100"/>
              <a:t> </a:t>
            </a:r>
            <a:r>
              <a:rPr i="1" lang="en-US" sz="1100"/>
              <a:t>This method is inherently unsafe. Stopping a thread with Thread.stop causes it to unlock all of the monitors that it has locked (as a natural consequence of the unchecked ThreadDeath exception propagating up the stack). If any of the objects previously protected by these monitors were in an inconsistent state, the damaged objects become visible to other threads, potentially resulting in arbitrary behavior. Many uses of stop should be replaced by code that simply modifies some variable to indicate that the target thread should stop running. The target thread should check this variable regularly, and return from its run method in an orderly fashion if the variable indicates that it is to stop running. If the target thread waits for long periods (on a condition variable, for example), the interrupt method should be used to interrupt the wait. For more information, see </a:t>
            </a:r>
            <a:r>
              <a:rPr i="1" lang="en-US" sz="1100" u="sng">
                <a:solidFill>
                  <a:schemeClr val="hlink"/>
                </a:solidFill>
                <a:hlinkClick r:id="rId2"/>
              </a:rPr>
              <a:t>Why are Thread.stop, Thread.suspend and Thread.resume Deprecated?</a:t>
            </a:r>
            <a:r>
              <a:rPr i="1" lang="en-US" sz="1100"/>
              <a:t>.</a:t>
            </a:r>
            <a:r>
              <a:rPr lang="en-US" sz="1100"/>
              <a:t> </a:t>
            </a:r>
            <a:endParaRPr/>
          </a:p>
          <a:p>
            <a:pPr indent="0" lvl="1" marL="457200" rtl="1" algn="r">
              <a:lnSpc>
                <a:spcPct val="90000"/>
              </a:lnSpc>
              <a:spcBef>
                <a:spcPts val="0"/>
              </a:spcBef>
              <a:spcAft>
                <a:spcPts val="0"/>
              </a:spcAft>
              <a:buNone/>
            </a:pPr>
            <a:r>
              <a:t/>
            </a:r>
            <a:endParaRPr sz="11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10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84" name="Google Shape;1284;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The API for the Thread class includes a method called isAlive. The isAlive method returns true if the thread has been started and not stopped. If the isAlive method returns false, you know that the thread either is a New Thread or is Dead. If the isAlive method returns true, you know that the thread is either Runnable or Not Runnable. You cannot differentiate between a New Thread or a Dead thread. Nor can you differentiate between a Runnable thread and a Not Runnable thread.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7" name="Google Shape;14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11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91" name="Google Shape;1291;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The API for the Thread class includes a method called isAlive. The isAlive method returns true if the thread has been started and not stopped. If the isAlive method returns false, you know that the thread either is a New Thread or is Dead. If the isAlive method returns true, you know that the thread is either Runnable or Not Runnable. You cannot differentiate between a New Thread or a Dead thread. Nor can you differentiate between a Runnable thread and a Not Runnable thread.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1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98" name="Google Shape;1298;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Producer-Customer without synchronization:</a:t>
            </a:r>
            <a:endParaRPr/>
          </a:p>
          <a:p>
            <a:pPr indent="0" lvl="1" marL="457200" rtl="1" algn="r">
              <a:spcBef>
                <a:spcPts val="0"/>
              </a:spcBef>
              <a:spcAft>
                <a:spcPts val="0"/>
              </a:spcAft>
              <a:buNone/>
            </a:pPr>
            <a:r>
              <a:rPr lang="en-US" sz="1100"/>
              <a:t>Buffer</a:t>
            </a:r>
            <a:endParaRPr/>
          </a:p>
          <a:p>
            <a:pPr indent="0" lvl="2" marL="914400" rtl="1" algn="r">
              <a:spcBef>
                <a:spcPts val="0"/>
              </a:spcBef>
              <a:spcAft>
                <a:spcPts val="0"/>
              </a:spcAft>
              <a:buNone/>
            </a:pPr>
            <a:r>
              <a:rPr lang="en-US" sz="1100"/>
              <a:t>Shared memory region</a:t>
            </a:r>
            <a:endParaRPr/>
          </a:p>
          <a:p>
            <a:pPr indent="0" lvl="1" marL="457200" rtl="1" algn="r">
              <a:spcBef>
                <a:spcPts val="0"/>
              </a:spcBef>
              <a:spcAft>
                <a:spcPts val="0"/>
              </a:spcAft>
              <a:buNone/>
            </a:pPr>
            <a:r>
              <a:rPr lang="en-US" sz="1100"/>
              <a:t>Producer thread</a:t>
            </a:r>
            <a:endParaRPr/>
          </a:p>
          <a:p>
            <a:pPr indent="0" lvl="2" marL="914400" rtl="1" algn="r">
              <a:spcBef>
                <a:spcPts val="0"/>
              </a:spcBef>
              <a:spcAft>
                <a:spcPts val="0"/>
              </a:spcAft>
              <a:buNone/>
            </a:pPr>
            <a:r>
              <a:rPr lang="en-US" sz="1100"/>
              <a:t>Generates data to add to buffer</a:t>
            </a:r>
            <a:endParaRPr/>
          </a:p>
          <a:p>
            <a:pPr indent="0" lvl="2" marL="914400" rtl="1" algn="r">
              <a:spcBef>
                <a:spcPts val="0"/>
              </a:spcBef>
              <a:spcAft>
                <a:spcPts val="0"/>
              </a:spcAft>
              <a:buNone/>
            </a:pPr>
            <a:r>
              <a:rPr lang="en-US" sz="1100"/>
              <a:t>Calls wait if consumer has not read previous message in buffer</a:t>
            </a:r>
            <a:endParaRPr/>
          </a:p>
          <a:p>
            <a:pPr indent="0" lvl="2" marL="914400" rtl="1" algn="r">
              <a:spcBef>
                <a:spcPts val="0"/>
              </a:spcBef>
              <a:spcAft>
                <a:spcPts val="0"/>
              </a:spcAft>
              <a:buNone/>
            </a:pPr>
            <a:r>
              <a:rPr lang="en-US" sz="1100"/>
              <a:t>Writes to empty buffer and calls notify for consumer</a:t>
            </a:r>
            <a:endParaRPr/>
          </a:p>
          <a:p>
            <a:pPr indent="0" lvl="1" marL="457200" rtl="1" algn="r">
              <a:spcBef>
                <a:spcPts val="0"/>
              </a:spcBef>
              <a:spcAft>
                <a:spcPts val="0"/>
              </a:spcAft>
              <a:buNone/>
            </a:pPr>
            <a:r>
              <a:rPr lang="en-US" sz="1100"/>
              <a:t>Consumer thread</a:t>
            </a:r>
            <a:endParaRPr/>
          </a:p>
          <a:p>
            <a:pPr indent="0" lvl="2" marL="914400" rtl="1" algn="r">
              <a:spcBef>
                <a:spcPts val="0"/>
              </a:spcBef>
              <a:spcAft>
                <a:spcPts val="0"/>
              </a:spcAft>
              <a:buNone/>
            </a:pPr>
            <a:r>
              <a:rPr lang="en-US" sz="1100"/>
              <a:t>Reads data from buffer</a:t>
            </a:r>
            <a:endParaRPr/>
          </a:p>
          <a:p>
            <a:pPr indent="0" lvl="2" marL="914400" rtl="1" algn="r">
              <a:spcBef>
                <a:spcPts val="0"/>
              </a:spcBef>
              <a:spcAft>
                <a:spcPts val="0"/>
              </a:spcAft>
              <a:buNone/>
            </a:pPr>
            <a:r>
              <a:rPr lang="en-US" sz="1100"/>
              <a:t>Calls wait if buffer empty</a:t>
            </a:r>
            <a:endParaRPr/>
          </a:p>
          <a:p>
            <a:pPr indent="0" lvl="1" marL="457200" rtl="1" algn="r">
              <a:spcBef>
                <a:spcPts val="0"/>
              </a:spcBef>
              <a:spcAft>
                <a:spcPts val="0"/>
              </a:spcAft>
              <a:buNone/>
            </a:pPr>
            <a:r>
              <a:rPr lang="en-US" sz="1100"/>
              <a:t>Synchronize threads to avoid corrupted data</a:t>
            </a:r>
            <a:endParaRPr/>
          </a:p>
          <a:p>
            <a:pPr indent="0" lvl="0" marL="0" rtl="1" algn="r">
              <a:spcBef>
                <a:spcPts val="0"/>
              </a:spcBef>
              <a:spcAft>
                <a:spcPts val="0"/>
              </a:spcAft>
              <a:buNone/>
            </a:pPr>
            <a:r>
              <a:rPr lang="en-US" sz="1100"/>
              <a:t>Producer-Customer withsynchronization:</a:t>
            </a:r>
            <a:endParaRPr/>
          </a:p>
          <a:p>
            <a:pPr indent="0" lvl="0" marL="0" rtl="1" algn="r">
              <a:spcBef>
                <a:spcPts val="0"/>
              </a:spcBef>
              <a:spcAft>
                <a:spcPts val="0"/>
              </a:spcAft>
              <a:buNone/>
            </a:pPr>
            <a:r>
              <a:rPr lang="en-US" sz="1100"/>
              <a:t>	 Synchronize threads to ensure correct data</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1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04" name="Google Shape;1304;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The code segments within a program that access the same object from separate, concurrent threads are called </a:t>
            </a:r>
            <a:r>
              <a:rPr i="1" lang="en-US" sz="1100"/>
              <a:t>critical sections</a:t>
            </a:r>
            <a:r>
              <a:rPr lang="en-US" sz="1100"/>
              <a:t>. In the Java language, a critical section can be a block or a method and are identified with the synchronized keyword. The Java platform then associates a lock with every object that has synchronized code. In the producer/consumer example, the put and get methods of the CubbyHole are the critical sections. The Consumer should not access the CubbyHole when the Producer is changing it, and the Producer should not modify it when the Consumer is getting the value. So put and get in the CubbyHole class should be marked with the synchronized keyword. </a:t>
            </a:r>
            <a:endParaRPr/>
          </a:p>
          <a:p>
            <a:pPr indent="0" lvl="0" marL="0" rtl="1" algn="r">
              <a:spcBef>
                <a:spcPts val="0"/>
              </a:spcBef>
              <a:spcAft>
                <a:spcPts val="0"/>
              </a:spcAft>
              <a:buNone/>
            </a:pPr>
            <a:r>
              <a:rPr lang="en-US" sz="1100"/>
              <a:t>Here's a code skeleton for the CubbyHole class: </a:t>
            </a:r>
            <a:endParaRPr/>
          </a:p>
          <a:p>
            <a:pPr indent="0" lvl="0" marL="0" rtl="1" algn="r">
              <a:spcBef>
                <a:spcPts val="0"/>
              </a:spcBef>
              <a:spcAft>
                <a:spcPts val="0"/>
              </a:spcAft>
              <a:buNone/>
            </a:pPr>
            <a:r>
              <a:rPr lang="en-US" sz="1100"/>
              <a:t>public class CubbyHole { private int contents; private boolean available = false; public synchronized int get() { ... } public synchronized void put(int value) { ... } } Note that the method declarations for both put and get contain the synchronized keyword. Hence, the system associates a unique lock with every instance of CubbyHole (including the one shared by the Producer and the Consumer). Whenever control enters a synchronized method, the thread that called the method locks the object whose method has been called. Other threads cannot call a synchronized method on the same object until the object is unlocked. So, when the Producer calls CubbyHole's put method, it locks the CubbyHole, thereby preventing the Consumer from calling the CubbyHole's get method: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1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17" name="Google Shape;1317;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1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43" name="Google Shape;1343;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u="sng"/>
              <a:t>Using the notifyAll and wait Methods </a:t>
            </a:r>
            <a:endParaRPr/>
          </a:p>
          <a:p>
            <a:pPr indent="0" lvl="0" marL="0" rtl="1" algn="r">
              <a:spcBef>
                <a:spcPts val="0"/>
              </a:spcBef>
              <a:spcAft>
                <a:spcPts val="0"/>
              </a:spcAft>
              <a:buNone/>
            </a:pPr>
            <a:r>
              <a:rPr lang="en-US" sz="1100"/>
              <a:t>The CubbyHole stores its value in a private member variable called contents. CubbyHole has another private member variable, available, that is a boolean. available is true when the value has just been put but not yet gotten and is false when the value has been gotten but not yet put. So, here's one possible implementation for the put and get methods: public synchronized int get() { // won't work! if (available == true) { available = false; return contents; } } public synchronized void put(int value) { // won't work! if (available == false) { available = true; contents = value; } } As implemented, these two methods won't work. Look at the get method. What happens if the Producer hasn't put anything in the CubbyHole and available isn't true? get does nothing. Similarly, if the Producer calls put before the Consumer got the value, put doesn't do anything</a:t>
            </a:r>
            <a:r>
              <a:rPr b="1" lang="en-US" sz="1100"/>
              <a:t>.</a:t>
            </a:r>
            <a:r>
              <a:rPr lang="en-US" sz="1100"/>
              <a:t>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11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49" name="Google Shape;1349;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11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78" name="Google Shape;1378;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You really want the Consumer to wait until the Producer puts something in the CubbyHole and the Producer must notify the Consumer when it's done so. Similarly, the Producer must wait until the Consumer takes a value (and notifies the Producer of its activities) before replacing it with a new value. The two threads must coordinate more fully and can use Object's wait and notifyAll methods to do so. </a:t>
            </a:r>
            <a:endParaRPr/>
          </a:p>
          <a:p>
            <a:pPr indent="0" lvl="0" marL="0" rtl="1" algn="r">
              <a:spcBef>
                <a:spcPts val="0"/>
              </a:spcBef>
              <a:spcAft>
                <a:spcPts val="0"/>
              </a:spcAft>
              <a:buNone/>
            </a:pPr>
            <a:r>
              <a:rPr lang="en-US" sz="1100"/>
              <a:t>Here are the new implementations of get and put that wait on and notify each other of their activities: </a:t>
            </a:r>
            <a:endParaRPr/>
          </a:p>
          <a:p>
            <a:pPr indent="0" lvl="0" marL="0" rtl="1" algn="r">
              <a:spcBef>
                <a:spcPts val="0"/>
              </a:spcBef>
              <a:spcAft>
                <a:spcPts val="0"/>
              </a:spcAft>
              <a:buNone/>
            </a:pPr>
            <a:r>
              <a:rPr lang="en-US" sz="1100"/>
              <a:t>public synchronized int get() { </a:t>
            </a:r>
            <a:endParaRPr/>
          </a:p>
          <a:p>
            <a:pPr indent="0" lvl="0" marL="0" rtl="1" algn="r">
              <a:spcBef>
                <a:spcPts val="0"/>
              </a:spcBef>
              <a:spcAft>
                <a:spcPts val="0"/>
              </a:spcAft>
              <a:buNone/>
            </a:pPr>
            <a:r>
              <a:rPr lang="en-US" sz="1100"/>
              <a:t>  while (available == false) { </a:t>
            </a:r>
            <a:endParaRPr/>
          </a:p>
          <a:p>
            <a:pPr indent="0" lvl="0" marL="0" rtl="1" algn="r">
              <a:spcBef>
                <a:spcPts val="0"/>
              </a:spcBef>
              <a:spcAft>
                <a:spcPts val="0"/>
              </a:spcAft>
              <a:buNone/>
            </a:pPr>
            <a:r>
              <a:rPr lang="en-US" sz="1100"/>
              <a:t>    try { </a:t>
            </a:r>
            <a:endParaRPr/>
          </a:p>
          <a:p>
            <a:pPr indent="0" lvl="0" marL="0" rtl="1" algn="r">
              <a:spcBef>
                <a:spcPts val="0"/>
              </a:spcBef>
              <a:spcAft>
                <a:spcPts val="0"/>
              </a:spcAft>
              <a:buNone/>
            </a:pPr>
            <a:r>
              <a:rPr lang="en-US" sz="1100"/>
              <a:t>      // wait for Producer to put value wait(); </a:t>
            </a:r>
            <a:endParaRPr/>
          </a:p>
          <a:p>
            <a:pPr indent="0" lvl="0" marL="0" rtl="1" algn="r">
              <a:spcBef>
                <a:spcPts val="0"/>
              </a:spcBef>
              <a:spcAft>
                <a:spcPts val="0"/>
              </a:spcAft>
              <a:buNone/>
            </a:pPr>
            <a:r>
              <a:rPr lang="en-US" sz="1100"/>
              <a:t>    } catch (InterruptedException e) { } </a:t>
            </a:r>
            <a:endParaRPr/>
          </a:p>
          <a:p>
            <a:pPr indent="0" lvl="0" marL="0" rtl="1" algn="r">
              <a:spcBef>
                <a:spcPts val="0"/>
              </a:spcBef>
              <a:spcAft>
                <a:spcPts val="0"/>
              </a:spcAft>
              <a:buNone/>
            </a:pPr>
            <a:r>
              <a:rPr lang="en-US" sz="1100"/>
              <a:t>} </a:t>
            </a:r>
            <a:endParaRPr/>
          </a:p>
          <a:p>
            <a:pPr indent="0" lvl="0" marL="0" rtl="1" algn="r">
              <a:spcBef>
                <a:spcPts val="0"/>
              </a:spcBef>
              <a:spcAft>
                <a:spcPts val="0"/>
              </a:spcAft>
              <a:buNone/>
            </a:pPr>
            <a:r>
              <a:rPr lang="en-US" sz="1100"/>
              <a:t>available = false; // notify Producer that value has been retrieved </a:t>
            </a:r>
            <a:endParaRPr/>
          </a:p>
          <a:p>
            <a:pPr indent="0" lvl="0" marL="0" rtl="1" algn="r">
              <a:spcBef>
                <a:spcPts val="0"/>
              </a:spcBef>
              <a:spcAft>
                <a:spcPts val="0"/>
              </a:spcAft>
              <a:buNone/>
            </a:pPr>
            <a:r>
              <a:rPr lang="en-US" sz="1100"/>
              <a:t>notifyAll(); </a:t>
            </a:r>
            <a:endParaRPr/>
          </a:p>
          <a:p>
            <a:pPr indent="0" lvl="0" marL="0" rtl="1" algn="r">
              <a:spcBef>
                <a:spcPts val="0"/>
              </a:spcBef>
              <a:spcAft>
                <a:spcPts val="0"/>
              </a:spcAft>
              <a:buNone/>
            </a:pPr>
            <a:r>
              <a:rPr lang="en-US" sz="1100"/>
              <a:t>return contents; </a:t>
            </a:r>
            <a:endParaRPr/>
          </a:p>
          <a:p>
            <a:pPr indent="0" lvl="0" marL="0" rtl="1" algn="r">
              <a:spcBef>
                <a:spcPts val="0"/>
              </a:spcBef>
              <a:spcAft>
                <a:spcPts val="0"/>
              </a:spcAft>
              <a:buNone/>
            </a:pPr>
            <a:r>
              <a:rPr lang="en-US" sz="1100"/>
              <a:t>}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11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84" name="Google Shape;1384;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The Java runtime system allows a thread to re-acquire a lock that it already holds because Java locks are reentrant. Reentrant locks are important because they eliminate the possibility of a single thread deadlocking itself on a lock that it already holds. Consider this class: </a:t>
            </a:r>
            <a:endParaRPr/>
          </a:p>
          <a:p>
            <a:pPr indent="0" lvl="0" marL="0" rtl="1" algn="r">
              <a:spcBef>
                <a:spcPts val="0"/>
              </a:spcBef>
              <a:spcAft>
                <a:spcPts val="0"/>
              </a:spcAft>
              <a:buNone/>
            </a:pPr>
            <a:r>
              <a:rPr lang="en-US" sz="1100"/>
              <a:t>public class Reentrant { public synchronized void a() { b(); System.out.println("here I am, in a()"); } public synchronized void b() { System.out.println("here I am, in b()"); } } Reentrant contains two synchronized methods: a and b. The first synchronized method, a, calls the other synchronized method, b. When control enters method a, the current thread acquires the lock for the Reentrant object. Now, a calls b and because b is also synchronized the thread attempts to acquire the same lock again. Because Java supports reentrant locks, this works. The current thread can acquire the Reentrant object's lock again and both a and b execute to conclusion as is evidenced by the output: </a:t>
            </a:r>
            <a:endParaRPr/>
          </a:p>
          <a:p>
            <a:pPr indent="0" lvl="0" marL="0" rtl="1" algn="r">
              <a:spcBef>
                <a:spcPts val="0"/>
              </a:spcBef>
              <a:spcAft>
                <a:spcPts val="0"/>
              </a:spcAft>
              <a:buNone/>
            </a:pPr>
            <a:r>
              <a:rPr lang="en-US" sz="1100"/>
              <a:t>here I am, in b() here I am, in a() In systems that don't support reentrant locks, this sequence of method calls would cause deadlock.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11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97" name="Google Shape;1397;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public void </a:t>
            </a:r>
            <a:r>
              <a:rPr b="1" lang="en-US" sz="1100"/>
              <a:t>interrupt</a:t>
            </a:r>
            <a:r>
              <a:rPr lang="en-US" sz="1100"/>
              <a:t>() </a:t>
            </a:r>
            <a:endParaRPr/>
          </a:p>
          <a:p>
            <a:pPr indent="0" lvl="1" marL="457200" rtl="1" algn="r">
              <a:spcBef>
                <a:spcPts val="0"/>
              </a:spcBef>
              <a:spcAft>
                <a:spcPts val="0"/>
              </a:spcAft>
              <a:buNone/>
            </a:pPr>
            <a:r>
              <a:rPr lang="en-US" sz="1100"/>
              <a:t>Interrupts this thread. First the checkAccess method of this thread is called with no arguments. This may result in throwing a SecurityException.</a:t>
            </a:r>
            <a:endParaRPr/>
          </a:p>
          <a:p>
            <a:pPr indent="0" lvl="1" marL="457200" rtl="1" algn="r">
              <a:spcBef>
                <a:spcPts val="0"/>
              </a:spcBef>
              <a:spcAft>
                <a:spcPts val="0"/>
              </a:spcAft>
              <a:buNone/>
            </a:pPr>
            <a:r>
              <a:t/>
            </a:r>
            <a:endParaRPr sz="1100"/>
          </a:p>
          <a:p>
            <a:pPr indent="0" lvl="0" marL="0" rtl="1" algn="r">
              <a:spcBef>
                <a:spcPts val="0"/>
              </a:spcBef>
              <a:spcAft>
                <a:spcPts val="0"/>
              </a:spcAft>
              <a:buNone/>
            </a:pPr>
            <a:r>
              <a:rPr lang="en-US" sz="1100"/>
              <a:t>public static boolean </a:t>
            </a:r>
            <a:r>
              <a:rPr b="1" lang="en-US" sz="1100"/>
              <a:t>interrupted</a:t>
            </a:r>
            <a:r>
              <a:rPr lang="en-US" sz="1100"/>
              <a:t>() </a:t>
            </a:r>
            <a:endParaRPr/>
          </a:p>
          <a:p>
            <a:pPr indent="0" lvl="1" marL="457200" rtl="1" algn="r">
              <a:spcBef>
                <a:spcPts val="0"/>
              </a:spcBef>
              <a:spcAft>
                <a:spcPts val="0"/>
              </a:spcAft>
              <a:buNone/>
            </a:pPr>
            <a:r>
              <a:rPr lang="en-US" sz="1100"/>
              <a:t>Tests whether the current thread has been interrupted. The </a:t>
            </a:r>
            <a:r>
              <a:rPr i="1" lang="en-US" sz="1100"/>
              <a:t>interrupted status</a:t>
            </a:r>
            <a:r>
              <a:rPr lang="en-US" sz="1100"/>
              <a:t> of the thread is cleared by this method. In other words, if this method were to be called twice in succession, the second call would return false (unless the current thread were interrupted again, after the first call had cleared its interrupted status and before the second call had examined it). </a:t>
            </a:r>
            <a:endParaRPr/>
          </a:p>
          <a:p>
            <a:pPr indent="0" lvl="1" marL="457200" rtl="1" algn="r">
              <a:spcBef>
                <a:spcPts val="0"/>
              </a:spcBef>
              <a:spcAft>
                <a:spcPts val="0"/>
              </a:spcAft>
              <a:buNone/>
            </a:pPr>
            <a:r>
              <a:rPr b="1" lang="en-US" sz="1100"/>
              <a:t>Returns:</a:t>
            </a:r>
            <a:r>
              <a:rPr lang="en-US" sz="1100"/>
              <a:t> </a:t>
            </a:r>
            <a:endParaRPr/>
          </a:p>
          <a:p>
            <a:pPr indent="0" lvl="2" marL="914400" rtl="1" algn="r">
              <a:spcBef>
                <a:spcPts val="0"/>
              </a:spcBef>
              <a:spcAft>
                <a:spcPts val="0"/>
              </a:spcAft>
              <a:buNone/>
            </a:pPr>
            <a:r>
              <a:rPr lang="en-US" sz="1100"/>
              <a:t>true if the current thread has been interrupted; false otherwise.</a:t>
            </a:r>
            <a:endParaRPr/>
          </a:p>
          <a:p>
            <a:pPr indent="0" lvl="0" marL="0" rtl="1" algn="r">
              <a:spcBef>
                <a:spcPts val="0"/>
              </a:spcBef>
              <a:spcAft>
                <a:spcPts val="0"/>
              </a:spcAft>
              <a:buNone/>
            </a:pPr>
            <a:r>
              <a:t/>
            </a:r>
            <a:endParaRPr sz="11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11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3" name="Google Shape;1403;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public final void </a:t>
            </a:r>
            <a:r>
              <a:rPr b="1" lang="en-US" sz="1100"/>
              <a:t>resume</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used solely in conjunction with Thread.suspend and ThreadGroup.suspend, both of which have been deprecated, as they are inherently deadlock-prone. See </a:t>
            </a:r>
            <a:r>
              <a:rPr i="1" lang="en-US" sz="1100" u="sng">
                <a:solidFill>
                  <a:schemeClr val="hlink"/>
                </a:solidFill>
                <a:hlinkClick r:id="rId2"/>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Resumes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resume method on all the threads in this thread group and in all of its sub groups. </a:t>
            </a:r>
            <a:endParaRPr/>
          </a:p>
          <a:p>
            <a:pPr indent="0" lvl="0" marL="0" rtl="1" algn="r">
              <a:spcBef>
                <a:spcPts val="0"/>
              </a:spcBef>
              <a:spcAft>
                <a:spcPts val="0"/>
              </a:spcAft>
              <a:buNone/>
            </a:pPr>
            <a:r>
              <a:rPr lang="en-US" sz="1100"/>
              <a:t>public final void </a:t>
            </a:r>
            <a:r>
              <a:rPr b="1" lang="en-US" sz="1100"/>
              <a:t>suspend</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inherently deadlock-prone. See </a:t>
            </a:r>
            <a:r>
              <a:rPr i="1" lang="en-US" sz="1100" u="sng">
                <a:solidFill>
                  <a:schemeClr val="hlink"/>
                </a:solidFill>
                <a:hlinkClick r:id="rId3"/>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Suspends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suspend method on all the threads in this thread group and in all of its subgroups.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3" name="Google Shape;15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2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9" name="Google Shape;1409;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public final void </a:t>
            </a:r>
            <a:r>
              <a:rPr b="1" lang="en-US" sz="1100"/>
              <a:t>resume</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used solely in conjunction with Thread.suspend and ThreadGroup.suspend, both of which have been deprecated, as they are inherently deadlock-prone. See </a:t>
            </a:r>
            <a:r>
              <a:rPr i="1" lang="en-US" sz="1100" u="sng">
                <a:solidFill>
                  <a:schemeClr val="hlink"/>
                </a:solidFill>
                <a:hlinkClick r:id="rId2"/>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Resumes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resume method on all the threads in this thread group and in all of its sub groups. </a:t>
            </a:r>
            <a:endParaRPr/>
          </a:p>
          <a:p>
            <a:pPr indent="0" lvl="0" marL="0" rtl="1" algn="r">
              <a:spcBef>
                <a:spcPts val="0"/>
              </a:spcBef>
              <a:spcAft>
                <a:spcPts val="0"/>
              </a:spcAft>
              <a:buNone/>
            </a:pPr>
            <a:r>
              <a:rPr lang="en-US" sz="1100"/>
              <a:t>public final void </a:t>
            </a:r>
            <a:r>
              <a:rPr b="1" lang="en-US" sz="1100"/>
              <a:t>suspend</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inherently deadlock-prone. See </a:t>
            </a:r>
            <a:r>
              <a:rPr i="1" lang="en-US" sz="1100" u="sng">
                <a:solidFill>
                  <a:schemeClr val="hlink"/>
                </a:solidFill>
                <a:hlinkClick r:id="rId3"/>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Suspends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suspend method on all the threads in this thread group and in all of its subgroups.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12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18" name="Google Shape;1418;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12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24" name="Google Shape;1424;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2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30" name="Google Shape;1430;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12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36" name="Google Shape;1436;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2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45" name="Google Shape;1445;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2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54" name="Google Shape;1454;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12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60" name="Google Shape;1460;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12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66" name="Google Shape;1466;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12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72" name="Google Shape;1472;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9" name="Google Shape;15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13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78" name="Google Shape;1478;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13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84" name="Google Shape;1484;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public final void </a:t>
            </a:r>
            <a:r>
              <a:rPr b="1" lang="en-US" sz="1100"/>
              <a:t>resume</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used solely in conjunction with Thread.suspend and ThreadGroup.suspend, both of which have been deprecated, as they are inherently deadlock-prone. See </a:t>
            </a:r>
            <a:r>
              <a:rPr i="1" lang="en-US" sz="1100" u="sng">
                <a:solidFill>
                  <a:schemeClr val="hlink"/>
                </a:solidFill>
                <a:hlinkClick r:id="rId2"/>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Resumes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resume method on all the threads in this thread group and in all of its sub groups. </a:t>
            </a:r>
            <a:endParaRPr/>
          </a:p>
          <a:p>
            <a:pPr indent="0" lvl="0" marL="0" rtl="1" algn="r">
              <a:spcBef>
                <a:spcPts val="0"/>
              </a:spcBef>
              <a:spcAft>
                <a:spcPts val="0"/>
              </a:spcAft>
              <a:buNone/>
            </a:pPr>
            <a:r>
              <a:rPr lang="en-US" sz="1100"/>
              <a:t>public final void </a:t>
            </a:r>
            <a:r>
              <a:rPr b="1" lang="en-US" sz="1100"/>
              <a:t>suspend</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inherently deadlock-prone. See </a:t>
            </a:r>
            <a:r>
              <a:rPr i="1" lang="en-US" sz="1100" u="sng">
                <a:solidFill>
                  <a:schemeClr val="hlink"/>
                </a:solidFill>
                <a:hlinkClick r:id="rId3"/>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Suspends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suspend method on all the threads in this thread group and in all of its subgroups.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13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93" name="Google Shape;1493;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public final void </a:t>
            </a:r>
            <a:r>
              <a:rPr b="1" lang="en-US" sz="1100"/>
              <a:t>resume</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used solely in conjunction with Thread.suspend and ThreadGroup.suspend, both of which have been deprecated, as they are inherently deadlock-prone. See </a:t>
            </a:r>
            <a:r>
              <a:rPr i="1" lang="en-US" sz="1100" u="sng">
                <a:solidFill>
                  <a:schemeClr val="hlink"/>
                </a:solidFill>
                <a:hlinkClick r:id="rId2"/>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Resumes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resume method on all the threads in this thread group and in all of its sub groups. </a:t>
            </a:r>
            <a:endParaRPr/>
          </a:p>
          <a:p>
            <a:pPr indent="0" lvl="0" marL="0" rtl="1" algn="r">
              <a:spcBef>
                <a:spcPts val="0"/>
              </a:spcBef>
              <a:spcAft>
                <a:spcPts val="0"/>
              </a:spcAft>
              <a:buNone/>
            </a:pPr>
            <a:r>
              <a:rPr lang="en-US" sz="1100"/>
              <a:t>public final void </a:t>
            </a:r>
            <a:r>
              <a:rPr b="1" lang="en-US" sz="1100"/>
              <a:t>suspend</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inherently deadlock-prone. See </a:t>
            </a:r>
            <a:r>
              <a:rPr i="1" lang="en-US" sz="1100" u="sng">
                <a:solidFill>
                  <a:schemeClr val="hlink"/>
                </a:solidFill>
                <a:hlinkClick r:id="rId3"/>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Suspends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suspend method on all the threads in this thread group and in all of its subgroups.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3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03" name="Google Shape;1503;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13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09" name="Google Shape;1509;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13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15" name="Google Shape;1515;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public final void </a:t>
            </a:r>
            <a:r>
              <a:rPr b="1" lang="en-US" sz="1100"/>
              <a:t>resume</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used solely in conjunction with Thread.suspend and ThreadGroup.suspend, both of which have been deprecated, as they are inherently deadlock-prone. See </a:t>
            </a:r>
            <a:r>
              <a:rPr i="1" lang="en-US" sz="1100" u="sng">
                <a:solidFill>
                  <a:schemeClr val="hlink"/>
                </a:solidFill>
                <a:hlinkClick r:id="rId2"/>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Resumes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resume method on all the threads in this thread group and in all of its sub groups. </a:t>
            </a:r>
            <a:endParaRPr/>
          </a:p>
          <a:p>
            <a:pPr indent="0" lvl="0" marL="0" rtl="1" algn="r">
              <a:spcBef>
                <a:spcPts val="0"/>
              </a:spcBef>
              <a:spcAft>
                <a:spcPts val="0"/>
              </a:spcAft>
              <a:buNone/>
            </a:pPr>
            <a:r>
              <a:rPr lang="en-US" sz="1100"/>
              <a:t>public final void </a:t>
            </a:r>
            <a:r>
              <a:rPr b="1" lang="en-US" sz="1100"/>
              <a:t>suspend</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inherently deadlock-prone. See </a:t>
            </a:r>
            <a:r>
              <a:rPr i="1" lang="en-US" sz="1100" u="sng">
                <a:solidFill>
                  <a:schemeClr val="hlink"/>
                </a:solidFill>
                <a:hlinkClick r:id="rId3"/>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Suspends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suspend method on all the threads in this thread group and in all of its subgroups.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13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24" name="Google Shape;1524;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public final void </a:t>
            </a:r>
            <a:r>
              <a:rPr b="1" lang="en-US" sz="1100"/>
              <a:t>resume</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used solely in conjunction with Thread.suspend and ThreadGroup.suspend, both of which have been deprecated, as they are inherently deadlock-prone. See </a:t>
            </a:r>
            <a:r>
              <a:rPr i="1" lang="en-US" sz="1100" u="sng">
                <a:solidFill>
                  <a:schemeClr val="hlink"/>
                </a:solidFill>
                <a:hlinkClick r:id="rId2"/>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Resumes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resume method on all the threads in this thread group and in all of its sub groups. </a:t>
            </a:r>
            <a:endParaRPr/>
          </a:p>
          <a:p>
            <a:pPr indent="0" lvl="0" marL="0" rtl="1" algn="r">
              <a:spcBef>
                <a:spcPts val="0"/>
              </a:spcBef>
              <a:spcAft>
                <a:spcPts val="0"/>
              </a:spcAft>
              <a:buNone/>
            </a:pPr>
            <a:r>
              <a:rPr lang="en-US" sz="1100"/>
              <a:t>public final void </a:t>
            </a:r>
            <a:r>
              <a:rPr b="1" lang="en-US" sz="1100"/>
              <a:t>suspend</a:t>
            </a:r>
            <a:r>
              <a:rPr lang="en-US" sz="1100"/>
              <a:t>() </a:t>
            </a:r>
            <a:endParaRPr/>
          </a:p>
          <a:p>
            <a:pPr indent="0" lvl="1" marL="457200" rtl="1" algn="r">
              <a:spcBef>
                <a:spcPts val="0"/>
              </a:spcBef>
              <a:spcAft>
                <a:spcPts val="0"/>
              </a:spcAft>
              <a:buNone/>
            </a:pPr>
            <a:r>
              <a:rPr b="1" lang="en-US" sz="1100"/>
              <a:t>Deprecated.</a:t>
            </a:r>
            <a:r>
              <a:rPr lang="en-US" sz="1100"/>
              <a:t> </a:t>
            </a:r>
            <a:r>
              <a:rPr i="1" lang="en-US" sz="1100"/>
              <a:t>This method is inherently deadlock-prone. See </a:t>
            </a:r>
            <a:r>
              <a:rPr i="1" lang="en-US" sz="1100" u="sng">
                <a:solidFill>
                  <a:schemeClr val="hlink"/>
                </a:solidFill>
                <a:hlinkClick r:id="rId3"/>
              </a:rPr>
              <a:t>Thread.suspend()</a:t>
            </a:r>
            <a:r>
              <a:rPr i="1" lang="en-US" sz="1100"/>
              <a:t> for details.</a:t>
            </a:r>
            <a:r>
              <a:rPr lang="en-US" sz="1100"/>
              <a:t> </a:t>
            </a:r>
            <a:endParaRPr/>
          </a:p>
          <a:p>
            <a:pPr indent="0" lvl="1" marL="457200" rtl="1" algn="r">
              <a:spcBef>
                <a:spcPts val="0"/>
              </a:spcBef>
              <a:spcAft>
                <a:spcPts val="0"/>
              </a:spcAft>
              <a:buNone/>
            </a:pPr>
            <a:r>
              <a:t/>
            </a:r>
            <a:endParaRPr sz="1100"/>
          </a:p>
          <a:p>
            <a:pPr indent="0" lvl="1" marL="457200" rtl="1" algn="r">
              <a:spcBef>
                <a:spcPts val="0"/>
              </a:spcBef>
              <a:spcAft>
                <a:spcPts val="0"/>
              </a:spcAft>
              <a:buNone/>
            </a:pPr>
            <a:r>
              <a:rPr lang="en-US" sz="1100"/>
              <a:t>Suspends all threads in this thread group. First, the checkAccess method of this thread group is called with no arguments; this may result in a security exception. </a:t>
            </a:r>
            <a:endParaRPr/>
          </a:p>
          <a:p>
            <a:pPr indent="0" lvl="1" marL="457200" rtl="1" algn="r">
              <a:spcBef>
                <a:spcPts val="0"/>
              </a:spcBef>
              <a:spcAft>
                <a:spcPts val="0"/>
              </a:spcAft>
              <a:buNone/>
            </a:pPr>
            <a:r>
              <a:rPr lang="en-US" sz="1100"/>
              <a:t>This method then calls the suspend method on all the threads in this thread group and in all of its subgroups.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13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33" name="Google Shape;1533;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13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42" name="Google Shape;1542;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3" name="Google Shape;1553;p1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5" name="Google Shape;16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9" name="Google Shape;1559;p1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5" name="Google Shape;1565;p1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1" name="Google Shape;1571;p1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14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82" name="Google Shape;1582;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14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88" name="Google Shape;1588;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p14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95" name="Google Shape;1595;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5" name="Google Shape;1605;p1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1" name="Google Shape;1611;p1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7" name="Google Shape;1617;p1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26" name="Google Shape;1626;p1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1" name="Google Shape;17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2" name="Google Shape;1632;p1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8" name="Google Shape;1638;p1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4" name="Google Shape;1644;p1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3" name="Google Shape;1653;p1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9" name="Google Shape;1659;p1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65" name="Google Shape;1665;p1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1" name="Google Shape;1671;p1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7" name="Google Shape;1677;p1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3" name="Google Shape;1683;p1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2" name="Google Shape;1692;p1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7" name="Google Shape;17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8" name="Google Shape;1698;p1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7" name="Google Shape;1707;p1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7" name="Google Shape;1717;p1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3" name="Google Shape;1723;p1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p1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2" name="Google Shape;1732;p1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8" name="Google Shape;1738;p1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7" name="Google Shape;1747;p1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1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6" name="Google Shape;1756;p1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2" name="Google Shape;1762;p1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8" name="Google Shape;1768;p1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6" name="Google Shape;25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4" name="Google Shape;1774;p1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1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0" name="Google Shape;1780;p1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1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6" name="Google Shape;1786;p1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p1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8" name="Google Shape;1828;p1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3" name="Google Shape;1843;p1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1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9" name="Google Shape;1849;p1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1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5" name="Google Shape;1855;p1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1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1" name="Google Shape;1861;p1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p1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7" name="Google Shape;1867;p1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p1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3" name="Google Shape;1873;p1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2" name="Google Shape;26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1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9" name="Google Shape;1879;p1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1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85" name="Google Shape;1885;p1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1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2" name="Google Shape;1892;p1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p1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8" name="Google Shape;1898;p1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1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4" name="Google Shape;1904;p1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1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0" name="Google Shape;1910;p1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1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6" name="Google Shape;1916;p1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187: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22" name="Google Shape;1922;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188: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28" name="Google Shape;1928;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189: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34" name="Google Shape;1934;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9" name="Google Shape;26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190: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40" name="Google Shape;1940;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191: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46" name="Google Shape;1946;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192: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52" name="Google Shape;1952;p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193: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58" name="Google Shape;1958;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194: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74" name="Google Shape;1974;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p195: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83" name="Google Shape;1983;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196: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92" name="Google Shape;1992;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197: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01" name="Google Shape;2001;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p198: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10" name="Google Shape;2010;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p199: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16" name="Google Shape;2016;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 name="Google Shape;9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5" name="Google Shape;27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200: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22" name="Google Shape;2022;p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201: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32" name="Google Shape;2032;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202: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38" name="Google Shape;2038;p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203: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48" name="Google Shape;2048;p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p2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4" name="Google Shape;2054;p2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p205: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60" name="Google Shape;2060;p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p206: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66" name="Google Shape;2066;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207: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75" name="Google Shape;2075;p2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p208: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84" name="Google Shape;2084;p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p209: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94" name="Google Shape;2094;p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 name="Google Shape;298;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p210: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00" name="Google Shape;2100;p2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211: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10" name="Google Shape;2110;p2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p212: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16" name="Google Shape;2116;p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213: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26" name="Google Shape;2126;p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214: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32" name="Google Shape;2132;p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p215: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42" name="Google Shape;2142;p2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p216: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48" name="Google Shape;2148;p2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p217: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54" name="Google Shape;2154;p2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p218: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60" name="Google Shape;2160;p2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p219: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70" name="Google Shape;2170;p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 name="Google Shape;310;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p220: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79" name="Google Shape;2179;p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p221: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91" name="Google Shape;2191;p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p222: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00" name="Google Shape;2200;p2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p223: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06" name="Google Shape;2206;p2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p224:notes"/>
          <p:cNvSpPr/>
          <p:nvPr>
            <p:ph idx="2" type="sldImg"/>
          </p:nvPr>
        </p:nvSpPr>
        <p:spPr>
          <a:xfrm>
            <a:off x="3343275" y="533400"/>
            <a:ext cx="3548063" cy="2660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21" name="Google Shape;2221;p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p2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7" name="Google Shape;2227;p2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4" name="Google Shape;324;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5" name="Google Shape;355;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1" name="Google Shape;361;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7" name="Google Shape;36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3" name="Google Shape;37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2" name="Google Shape;39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 name="Google Shape;9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8" name="Google Shape;39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4" name="Google Shape;40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0" name="Google Shape;42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6" name="Google Shape;42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8" name="Google Shape;48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3" name="Google Shape;55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6" name="Google Shape;62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3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2" name="Google Shape;63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3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8" name="Google Shape;63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3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4" name="Google Shape;64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4" name="Google Shape;10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0" name="Google Shape;650;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6" name="Google Shape;656;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2" name="Google Shape;662;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8" name="Google Shape;668;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4" name="Google Shape;674;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2" name="Google Shape;732;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38" name="Google Shape;73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45" name="Google Shape;74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4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52" name="Google Shape;75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9" name="Google Shape;759;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0" name="Google Shape;11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5" name="Google Shape;765;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1" name="Google Shape;771;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7" name="Google Shape;777;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3" name="Google Shape;783;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9" name="Google Shape;789;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5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5" name="Google Shape;795;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The following explanatin applies to the line marked in bold in the slide:</a:t>
            </a:r>
            <a:endParaRPr/>
          </a:p>
          <a:p>
            <a:pPr indent="0" lvl="0" marL="0" rtl="1" algn="r">
              <a:spcBef>
                <a:spcPts val="0"/>
              </a:spcBef>
              <a:spcAft>
                <a:spcPts val="0"/>
              </a:spcAft>
              <a:buNone/>
            </a:pPr>
            <a:r>
              <a:t/>
            </a:r>
            <a:endParaRPr sz="1100"/>
          </a:p>
          <a:p>
            <a:pPr indent="0" lvl="0" marL="0" rtl="1" algn="r">
              <a:spcBef>
                <a:spcPts val="0"/>
              </a:spcBef>
              <a:spcAft>
                <a:spcPts val="0"/>
              </a:spcAft>
              <a:buNone/>
            </a:pPr>
            <a:r>
              <a:rPr lang="en-US" sz="1100"/>
              <a:t>Here the thread is only in </a:t>
            </a:r>
            <a:r>
              <a:rPr i="1" lang="en-US" sz="1100"/>
              <a:t>Created</a:t>
            </a:r>
            <a:r>
              <a:rPr lang="en-US" sz="1100"/>
              <a:t> state, but it is not </a:t>
            </a:r>
            <a:r>
              <a:rPr i="1" lang="en-US" sz="1100"/>
              <a:t>Running</a:t>
            </a:r>
            <a:r>
              <a:rPr lang="en-US" sz="1100"/>
              <a:t> yet, and event not in </a:t>
            </a:r>
            <a:r>
              <a:rPr i="1" lang="en-US" sz="1100"/>
              <a:t>Runnable</a:t>
            </a:r>
            <a:r>
              <a:rPr lang="en-US" sz="1100"/>
              <a:t> state!</a:t>
            </a:r>
            <a:endParaRPr/>
          </a:p>
          <a:p>
            <a:pPr indent="0" lvl="0" marL="0" rtl="1" algn="r">
              <a:spcBef>
                <a:spcPts val="0"/>
              </a:spcBef>
              <a:spcAft>
                <a:spcPts val="0"/>
              </a:spcAft>
              <a:buNone/>
            </a:pPr>
            <a:r>
              <a:t/>
            </a:r>
            <a:endParaRPr sz="1100"/>
          </a:p>
          <a:p>
            <a:pPr indent="0" lvl="0" marL="0" rtl="1" algn="r">
              <a:spcBef>
                <a:spcPts val="0"/>
              </a:spcBef>
              <a:spcAft>
                <a:spcPts val="0"/>
              </a:spcAft>
              <a:buNone/>
            </a:pPr>
            <a:r>
              <a:t/>
            </a:r>
            <a:endParaRPr sz="11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7" name="Google Shape;817;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5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3" name="Google Shape;823;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The following explanatin applies to the line marked in bold in the slide:</a:t>
            </a:r>
            <a:endParaRPr/>
          </a:p>
          <a:p>
            <a:pPr indent="0" lvl="0" marL="0" rtl="1" algn="r">
              <a:spcBef>
                <a:spcPts val="0"/>
              </a:spcBef>
              <a:spcAft>
                <a:spcPts val="0"/>
              </a:spcAft>
              <a:buNone/>
            </a:pPr>
            <a:r>
              <a:t/>
            </a:r>
            <a:endParaRPr sz="1100"/>
          </a:p>
          <a:p>
            <a:pPr indent="0" lvl="0" marL="0" rtl="1" algn="r">
              <a:spcBef>
                <a:spcPts val="0"/>
              </a:spcBef>
              <a:spcAft>
                <a:spcPts val="0"/>
              </a:spcAft>
              <a:buNone/>
            </a:pPr>
            <a:r>
              <a:rPr lang="en-US" sz="1100"/>
              <a:t>Here the thread is only in </a:t>
            </a:r>
            <a:r>
              <a:rPr i="1" lang="en-US" sz="1100"/>
              <a:t>Created</a:t>
            </a:r>
            <a:r>
              <a:rPr lang="en-US" sz="1100"/>
              <a:t> state, but it is not </a:t>
            </a:r>
            <a:r>
              <a:rPr i="1" lang="en-US" sz="1100"/>
              <a:t>Running</a:t>
            </a:r>
            <a:r>
              <a:rPr lang="en-US" sz="1100"/>
              <a:t> yet, and event not in </a:t>
            </a:r>
            <a:r>
              <a:rPr i="1" lang="en-US" sz="1100"/>
              <a:t>Runnable</a:t>
            </a:r>
            <a:r>
              <a:rPr lang="en-US" sz="1100"/>
              <a:t> state!</a:t>
            </a:r>
            <a:endParaRPr/>
          </a:p>
          <a:p>
            <a:pPr indent="0" lvl="0" marL="0" rtl="1" algn="r">
              <a:spcBef>
                <a:spcPts val="0"/>
              </a:spcBef>
              <a:spcAft>
                <a:spcPts val="0"/>
              </a:spcAft>
              <a:buNone/>
            </a:pPr>
            <a:r>
              <a:t/>
            </a:r>
            <a:endParaRPr sz="1100"/>
          </a:p>
          <a:p>
            <a:pPr indent="0" lvl="0" marL="0" rtl="1" algn="r">
              <a:spcBef>
                <a:spcPts val="0"/>
              </a:spcBef>
              <a:spcAft>
                <a:spcPts val="0"/>
              </a:spcAft>
              <a:buNone/>
            </a:pPr>
            <a:r>
              <a:t/>
            </a:r>
            <a:endParaRPr sz="11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6" name="Google Shape;846;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5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52" name="Google Shape;85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sz="1100"/>
              <a:t>The following explanatin applies to the line marked in bold in the slide:</a:t>
            </a:r>
            <a:endParaRPr/>
          </a:p>
          <a:p>
            <a:pPr indent="0" lvl="0" marL="0" rtl="1" algn="r">
              <a:spcBef>
                <a:spcPts val="0"/>
              </a:spcBef>
              <a:spcAft>
                <a:spcPts val="0"/>
              </a:spcAft>
              <a:buNone/>
            </a:pPr>
            <a:r>
              <a:t/>
            </a:r>
            <a:endParaRPr sz="1100"/>
          </a:p>
          <a:p>
            <a:pPr indent="0" lvl="0" marL="0" rtl="1" algn="r">
              <a:spcBef>
                <a:spcPts val="0"/>
              </a:spcBef>
              <a:spcAft>
                <a:spcPts val="0"/>
              </a:spcAft>
              <a:buNone/>
            </a:pPr>
            <a:r>
              <a:rPr lang="en-US" sz="1100"/>
              <a:t>Here the thread is only in </a:t>
            </a:r>
            <a:r>
              <a:rPr i="1" lang="en-US" sz="1100"/>
              <a:t>Created</a:t>
            </a:r>
            <a:r>
              <a:rPr lang="en-US" sz="1100"/>
              <a:t> state, but it is not </a:t>
            </a:r>
            <a:r>
              <a:rPr i="1" lang="en-US" sz="1100"/>
              <a:t>Running</a:t>
            </a:r>
            <a:r>
              <a:rPr lang="en-US" sz="1100"/>
              <a:t> yet, and event not in </a:t>
            </a:r>
            <a:r>
              <a:rPr i="1" lang="en-US" sz="1100"/>
              <a:t>Runnable</a:t>
            </a:r>
            <a:r>
              <a:rPr lang="en-US" sz="1100"/>
              <a:t> state!</a:t>
            </a:r>
            <a:endParaRPr/>
          </a:p>
          <a:p>
            <a:pPr indent="0" lvl="0" marL="0" rtl="1" algn="r">
              <a:spcBef>
                <a:spcPts val="0"/>
              </a:spcBef>
              <a:spcAft>
                <a:spcPts val="0"/>
              </a:spcAft>
              <a:buNone/>
            </a:pPr>
            <a:r>
              <a:t/>
            </a:r>
            <a:endParaRPr sz="1100"/>
          </a:p>
          <a:p>
            <a:pPr indent="0" lvl="0" marL="0" rtl="1" algn="r">
              <a:spcBef>
                <a:spcPts val="0"/>
              </a:spcBef>
              <a:spcAft>
                <a:spcPts val="0"/>
              </a:spcAft>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 name="Google Shape;11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2" name="Google Shape;872;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6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8" name="Google Shape;878;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6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4" name="Google Shape;88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6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90" name="Google Shape;890;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6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98" name="Google Shape;898;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6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2" name="Google Shape;912;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6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8" name="Google Shape;918;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4" name="Google Shape;934;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1" name="Google Shape;941;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7" name="Google Shape;947;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 name="Google Shape;122;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3" name="Google Shape;953;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1" name="Google Shape;961;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7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3" name="Google Shape;973;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7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9" name="Google Shape;979;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7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85" name="Google Shape;985;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7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1" name="Google Shape;991;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7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10" name="Google Shape;1010;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7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16" name="Google Shape;1016;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8" name="Google Shape;1028;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4" name="Google Shape;1034;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 name="Google Shape;128;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0" name="Google Shape;1040;p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4" name="Google Shape;1054;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0" name="Google Shape;1060;p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6" name="Google Shape;1066;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2" name="Google Shape;1072;p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6" name="Google Shape;1086;p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2" name="Google Shape;1092;p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8" name="Google Shape;1098;p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5" name="Google Shape;1105;p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2" name="Google Shape;1112;p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 name="Google Shape;134;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9" name="Google Shape;1119;p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6" name="Google Shape;1126;p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3" name="Google Shape;1133;p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0" name="Google Shape;1140;p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7" name="Google Shape;1147;p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5" name="Google Shape;1155;p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2" name="Google Shape;1162;p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9" name="Google Shape;1169;p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6" name="Google Shape;1176;p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3" name="Google Shape;1183;p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age">
  <p:cSld name="1_Page">
    <p:spTree>
      <p:nvGrpSpPr>
        <p:cNvPr id="16" name="Shape 16"/>
        <p:cNvGrpSpPr/>
        <p:nvPr/>
      </p:nvGrpSpPr>
      <p:grpSpPr>
        <a:xfrm>
          <a:off x="0" y="0"/>
          <a:ext cx="0" cy="0"/>
          <a:chOff x="0" y="0"/>
          <a:chExt cx="0" cy="0"/>
        </a:xfrm>
      </p:grpSpPr>
      <p:pic>
        <p:nvPicPr>
          <p:cNvPr descr="front2" id="17" name="Google Shape;17;p227"/>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18" name="Google Shape;18;p227"/>
          <p:cNvPicPr preferRelativeResize="0"/>
          <p:nvPr/>
        </p:nvPicPr>
        <p:blipFill rotWithShape="1">
          <a:blip r:embed="rId3">
            <a:alphaModFix/>
          </a:blip>
          <a:srcRect b="0" l="0" r="0" t="0"/>
          <a:stretch/>
        </p:blipFill>
        <p:spPr>
          <a:xfrm>
            <a:off x="7620000" y="6172200"/>
            <a:ext cx="1293813" cy="536575"/>
          </a:xfrm>
          <a:prstGeom prst="rect">
            <a:avLst/>
          </a:prstGeom>
          <a:noFill/>
          <a:ln>
            <a:noFill/>
          </a:ln>
        </p:spPr>
      </p:pic>
      <p:sp>
        <p:nvSpPr>
          <p:cNvPr id="19" name="Google Shape;19;p227"/>
          <p:cNvSpPr txBox="1"/>
          <p:nvPr>
            <p:ph type="title"/>
          </p:nvPr>
        </p:nvSpPr>
        <p:spPr>
          <a:xfrm>
            <a:off x="304800" y="762000"/>
            <a:ext cx="6912768" cy="1079500"/>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sz="4800"/>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
        <p:nvSpPr>
          <p:cNvPr id="20" name="Google Shape;20;p227"/>
          <p:cNvSpPr txBox="1"/>
          <p:nvPr>
            <p:ph idx="1" type="body"/>
          </p:nvPr>
        </p:nvSpPr>
        <p:spPr>
          <a:xfrm>
            <a:off x="467544" y="5732463"/>
            <a:ext cx="7599562" cy="576263"/>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Clr>
                <a:schemeClr val="dk1"/>
              </a:buClr>
              <a:buSzPts val="2000"/>
              <a:buFont typeface="Calibri"/>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236"/>
          <p:cNvSpPr/>
          <p:nvPr/>
        </p:nvSpPr>
        <p:spPr>
          <a:xfrm>
            <a:off x="0" y="6524625"/>
            <a:ext cx="9144000" cy="333375"/>
          </a:xfrm>
          <a:prstGeom prst="rect">
            <a:avLst/>
          </a:prstGeom>
          <a:solidFill>
            <a:srgbClr val="BFBFBF"/>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236"/>
          <p:cNvSpPr txBox="1"/>
          <p:nvPr/>
        </p:nvSpPr>
        <p:spPr>
          <a:xfrm>
            <a:off x="2906713" y="6597650"/>
            <a:ext cx="3330575" cy="2159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en-US" sz="800">
                <a:solidFill>
                  <a:srgbClr val="404040"/>
                </a:solidFill>
                <a:latin typeface="Arial"/>
                <a:ea typeface="Arial"/>
                <a:cs typeface="Arial"/>
                <a:sym typeface="Arial"/>
              </a:rPr>
              <a:t>© All rights reserved to John Bryce Training LTD from Matrix group</a:t>
            </a:r>
            <a:endParaRPr/>
          </a:p>
        </p:txBody>
      </p:sp>
      <p:sp>
        <p:nvSpPr>
          <p:cNvPr id="73" name="Google Shape;73;p236"/>
          <p:cNvSpPr txBox="1"/>
          <p:nvPr/>
        </p:nvSpPr>
        <p:spPr>
          <a:xfrm>
            <a:off x="-84138" y="6519863"/>
            <a:ext cx="619126" cy="307975"/>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fld id="{00000000-1234-1234-1234-123412341234}" type="slidenum">
              <a:rPr lang="en-US" sz="1400">
                <a:solidFill>
                  <a:srgbClr val="606060"/>
                </a:solidFill>
                <a:latin typeface="Arial"/>
                <a:ea typeface="Arial"/>
                <a:cs typeface="Arial"/>
                <a:sym typeface="Arial"/>
              </a:rPr>
              <a:t>‹#›</a:t>
            </a:fld>
            <a:endParaRPr sz="1400">
              <a:solidFill>
                <a:srgbClr val="60606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74" name="Shape 74"/>
        <p:cNvGrpSpPr/>
        <p:nvPr/>
      </p:nvGrpSpPr>
      <p:grpSpPr>
        <a:xfrm>
          <a:off x="0" y="0"/>
          <a:ext cx="0" cy="0"/>
          <a:chOff x="0" y="0"/>
          <a:chExt cx="0" cy="0"/>
        </a:xfrm>
      </p:grpSpPr>
      <p:sp>
        <p:nvSpPr>
          <p:cNvPr id="75" name="Google Shape;75;p237"/>
          <p:cNvSpPr txBox="1"/>
          <p:nvPr>
            <p:ph type="title"/>
          </p:nvPr>
        </p:nvSpPr>
        <p:spPr>
          <a:xfrm>
            <a:off x="179512" y="128035"/>
            <a:ext cx="6048672" cy="78068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3200"/>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
        <p:nvSpPr>
          <p:cNvPr id="76" name="Google Shape;76;p237"/>
          <p:cNvSpPr txBox="1"/>
          <p:nvPr>
            <p:ph idx="1" type="body"/>
          </p:nvPr>
        </p:nvSpPr>
        <p:spPr>
          <a:xfrm>
            <a:off x="251520" y="1484784"/>
            <a:ext cx="8064896" cy="216024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Font typeface="Calibri"/>
              <a:buNone/>
              <a:defRPr sz="1800"/>
            </a:lvl1pPr>
            <a:lvl2pPr indent="-228600" lvl="1" marL="914400" algn="l">
              <a:spcBef>
                <a:spcPts val="400"/>
              </a:spcBef>
              <a:spcAft>
                <a:spcPts val="0"/>
              </a:spcAft>
              <a:buClr>
                <a:schemeClr val="dk1"/>
              </a:buClr>
              <a:buSzPts val="2000"/>
              <a:buFont typeface="Calibri"/>
              <a:buNone/>
              <a:defRPr/>
            </a:lvl2pPr>
            <a:lvl3pPr indent="-228600" lvl="2" marL="1371600" algn="l">
              <a:spcBef>
                <a:spcPts val="400"/>
              </a:spcBef>
              <a:spcAft>
                <a:spcPts val="0"/>
              </a:spcAft>
              <a:buClr>
                <a:schemeClr val="dk1"/>
              </a:buClr>
              <a:buSzPts val="2000"/>
              <a:buFont typeface="Calibri"/>
              <a:buNone/>
              <a:defRPr/>
            </a:lvl3pPr>
            <a:lvl4pPr indent="-228600" lvl="3" marL="1828800" algn="l">
              <a:spcBef>
                <a:spcPts val="400"/>
              </a:spcBef>
              <a:spcAft>
                <a:spcPts val="0"/>
              </a:spcAft>
              <a:buClr>
                <a:schemeClr val="dk1"/>
              </a:buClr>
              <a:buSzPts val="2000"/>
              <a:buFont typeface="Calibri"/>
              <a:buNone/>
              <a:defRPr/>
            </a:lvl4pPr>
            <a:lvl5pPr indent="-228600" lvl="4" marL="2286000" algn="l">
              <a:spcBef>
                <a:spcPts val="400"/>
              </a:spcBef>
              <a:spcAft>
                <a:spcPts val="0"/>
              </a:spcAft>
              <a:buClr>
                <a:schemeClr val="dk1"/>
              </a:buClr>
              <a:buSzPts val="2000"/>
              <a:buFont typeface="Calibri"/>
              <a:buNone/>
              <a:defRPr/>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sp>
        <p:nvSpPr>
          <p:cNvPr id="77" name="Google Shape;77;p237"/>
          <p:cNvSpPr txBox="1"/>
          <p:nvPr>
            <p:ph idx="2" type="body"/>
          </p:nvPr>
        </p:nvSpPr>
        <p:spPr>
          <a:xfrm>
            <a:off x="251520" y="3933056"/>
            <a:ext cx="7992888" cy="2376264"/>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Font typeface="Calibri"/>
              <a:buNone/>
              <a:defRPr sz="1800"/>
            </a:lvl1pPr>
            <a:lvl2pPr indent="-228600" lvl="1" marL="914400" algn="l">
              <a:spcBef>
                <a:spcPts val="400"/>
              </a:spcBef>
              <a:spcAft>
                <a:spcPts val="0"/>
              </a:spcAft>
              <a:buClr>
                <a:schemeClr val="dk1"/>
              </a:buClr>
              <a:buSzPts val="2000"/>
              <a:buFont typeface="Calibri"/>
              <a:buNone/>
              <a:defRPr/>
            </a:lvl2pPr>
            <a:lvl3pPr indent="-228600" lvl="2" marL="1371600" algn="l">
              <a:spcBef>
                <a:spcPts val="400"/>
              </a:spcBef>
              <a:spcAft>
                <a:spcPts val="0"/>
              </a:spcAft>
              <a:buClr>
                <a:schemeClr val="dk1"/>
              </a:buClr>
              <a:buSzPts val="2000"/>
              <a:buFont typeface="Calibri"/>
              <a:buNone/>
              <a:defRPr/>
            </a:lvl3pPr>
            <a:lvl4pPr indent="-228600" lvl="3" marL="1828800" algn="l">
              <a:spcBef>
                <a:spcPts val="400"/>
              </a:spcBef>
              <a:spcAft>
                <a:spcPts val="0"/>
              </a:spcAft>
              <a:buClr>
                <a:schemeClr val="dk1"/>
              </a:buClr>
              <a:buSzPts val="2000"/>
              <a:buFont typeface="Calibri"/>
              <a:buNone/>
              <a:defRPr/>
            </a:lvl4pPr>
            <a:lvl5pPr indent="-228600" lvl="4" marL="2286000" algn="l">
              <a:spcBef>
                <a:spcPts val="400"/>
              </a:spcBef>
              <a:spcAft>
                <a:spcPts val="0"/>
              </a:spcAft>
              <a:buClr>
                <a:schemeClr val="dk1"/>
              </a:buClr>
              <a:buSzPts val="2000"/>
              <a:buFont typeface="Calibri"/>
              <a:buNone/>
              <a:defRPr/>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8" name="Shape 78"/>
        <p:cNvGrpSpPr/>
        <p:nvPr/>
      </p:nvGrpSpPr>
      <p:grpSpPr>
        <a:xfrm>
          <a:off x="0" y="0"/>
          <a:ext cx="0" cy="0"/>
          <a:chOff x="0" y="0"/>
          <a:chExt cx="0" cy="0"/>
        </a:xfrm>
      </p:grpSpPr>
      <p:sp>
        <p:nvSpPr>
          <p:cNvPr id="79" name="Google Shape;79;p238"/>
          <p:cNvSpPr txBox="1"/>
          <p:nvPr>
            <p:ph type="title"/>
          </p:nvPr>
        </p:nvSpPr>
        <p:spPr>
          <a:xfrm>
            <a:off x="457200" y="2286790"/>
            <a:ext cx="8229600" cy="70971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4500">
                <a:solidFill>
                  <a:schemeClr val="lt1"/>
                </a:solidFill>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
        <p:nvSpPr>
          <p:cNvPr id="80" name="Google Shape;80;p238"/>
          <p:cNvSpPr txBox="1"/>
          <p:nvPr>
            <p:ph idx="1" type="body"/>
          </p:nvPr>
        </p:nvSpPr>
        <p:spPr>
          <a:xfrm>
            <a:off x="684213" y="3500809"/>
            <a:ext cx="7848600" cy="576263"/>
          </a:xfrm>
          <a:prstGeom prst="rect">
            <a:avLst/>
          </a:prstGeom>
          <a:noFill/>
          <a:ln>
            <a:noFill/>
          </a:ln>
        </p:spPr>
        <p:txBody>
          <a:bodyPr anchorCtr="0" anchor="t" bIns="45700" lIns="91425" spcFirstLastPara="1" rIns="91425" wrap="square" tIns="45700">
            <a:noAutofit/>
          </a:bodyPr>
          <a:lstStyle>
            <a:lvl1pPr indent="-228600" lvl="0" marL="457200" algn="ctr">
              <a:spcBef>
                <a:spcPts val="400"/>
              </a:spcBef>
              <a:spcAft>
                <a:spcPts val="0"/>
              </a:spcAft>
              <a:buClr>
                <a:schemeClr val="dk1"/>
              </a:buClr>
              <a:buSzPts val="2000"/>
              <a:buFont typeface="Calibri"/>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81" name="Shape 81"/>
        <p:cNvGrpSpPr/>
        <p:nvPr/>
      </p:nvGrpSpPr>
      <p:grpSpPr>
        <a:xfrm>
          <a:off x="0" y="0"/>
          <a:ext cx="0" cy="0"/>
          <a:chOff x="0" y="0"/>
          <a:chExt cx="0" cy="0"/>
        </a:xfrm>
      </p:grpSpPr>
      <p:sp>
        <p:nvSpPr>
          <p:cNvPr id="82" name="Google Shape;82;p239"/>
          <p:cNvSpPr txBox="1"/>
          <p:nvPr>
            <p:ph type="ctrTitle"/>
          </p:nvPr>
        </p:nvSpPr>
        <p:spPr>
          <a:xfrm>
            <a:off x="467544" y="2060848"/>
            <a:ext cx="8208912" cy="1224136"/>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b="1" i="0" sz="3400">
                <a:solidFill>
                  <a:schemeClr val="dk1"/>
                </a:solidFill>
                <a:latin typeface="Arial"/>
                <a:ea typeface="Arial"/>
                <a:cs typeface="Arial"/>
                <a:sym typeface="Arial"/>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28"/>
          <p:cNvSpPr/>
          <p:nvPr/>
        </p:nvSpPr>
        <p:spPr>
          <a:xfrm>
            <a:off x="0" y="6524625"/>
            <a:ext cx="9144000" cy="333375"/>
          </a:xfrm>
          <a:prstGeom prst="rect">
            <a:avLst/>
          </a:prstGeom>
          <a:solidFill>
            <a:srgbClr val="BFBFBF"/>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 name="Google Shape;23;p228"/>
          <p:cNvSpPr txBox="1"/>
          <p:nvPr/>
        </p:nvSpPr>
        <p:spPr>
          <a:xfrm>
            <a:off x="2906713" y="6597650"/>
            <a:ext cx="3330575" cy="2159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0" i="0" lang="en-US" sz="800" u="none" cap="none" strike="noStrike">
                <a:solidFill>
                  <a:srgbClr val="404040"/>
                </a:solidFill>
                <a:latin typeface="Arial"/>
                <a:ea typeface="Arial"/>
                <a:cs typeface="Arial"/>
                <a:sym typeface="Arial"/>
              </a:rPr>
              <a:t>© All rights reserved to John Bryce Training LTD from Matrix group</a:t>
            </a:r>
            <a:endParaRPr/>
          </a:p>
        </p:txBody>
      </p:sp>
      <p:sp>
        <p:nvSpPr>
          <p:cNvPr id="24" name="Google Shape;24;p228"/>
          <p:cNvSpPr txBox="1"/>
          <p:nvPr/>
        </p:nvSpPr>
        <p:spPr>
          <a:xfrm>
            <a:off x="-84138" y="6519863"/>
            <a:ext cx="619126" cy="307975"/>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fld id="{00000000-1234-1234-1234-123412341234}" type="slidenum">
              <a:rPr b="0" i="0" lang="en-US" sz="1400" u="none" cap="none" strike="noStrike">
                <a:solidFill>
                  <a:srgbClr val="606060"/>
                </a:solidFill>
                <a:latin typeface="Arial"/>
                <a:ea typeface="Arial"/>
                <a:cs typeface="Arial"/>
                <a:sym typeface="Arial"/>
              </a:rPr>
              <a:t>‹#›</a:t>
            </a:fld>
            <a:endParaRPr b="0" i="0" sz="1400" u="none" cap="none" strike="noStrike">
              <a:solidFill>
                <a:srgbClr val="606060"/>
              </a:solidFill>
              <a:latin typeface="Arial"/>
              <a:ea typeface="Arial"/>
              <a:cs typeface="Arial"/>
              <a:sym typeface="Arial"/>
            </a:endParaRPr>
          </a:p>
        </p:txBody>
      </p:sp>
      <p:sp>
        <p:nvSpPr>
          <p:cNvPr id="25" name="Google Shape;25;p228"/>
          <p:cNvSpPr txBox="1"/>
          <p:nvPr>
            <p:ph type="ctrTitle"/>
          </p:nvPr>
        </p:nvSpPr>
        <p:spPr>
          <a:xfrm>
            <a:off x="685800" y="1628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E01A26"/>
                </a:solidFill>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
        <p:nvSpPr>
          <p:cNvPr id="26" name="Google Shape;26;p228"/>
          <p:cNvSpPr txBox="1"/>
          <p:nvPr>
            <p:ph idx="1" type="subTitle"/>
          </p:nvPr>
        </p:nvSpPr>
        <p:spPr>
          <a:xfrm>
            <a:off x="1371600" y="3548608"/>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Clr>
                <a:schemeClr val="dk1"/>
              </a:buClr>
              <a:buSzPts val="2000"/>
              <a:buFont typeface="Calibri"/>
              <a:buNone/>
              <a:defRPr/>
            </a:lvl1pPr>
            <a:lvl2pPr lvl="1" algn="ctr">
              <a:spcBef>
                <a:spcPts val="400"/>
              </a:spcBef>
              <a:spcAft>
                <a:spcPts val="0"/>
              </a:spcAft>
              <a:buClr>
                <a:schemeClr val="dk1"/>
              </a:buClr>
              <a:buSzPts val="2000"/>
              <a:buFont typeface="Calibri"/>
              <a:buNone/>
              <a:defRPr/>
            </a:lvl2pPr>
            <a:lvl3pPr lvl="2" algn="ctr">
              <a:spcBef>
                <a:spcPts val="400"/>
              </a:spcBef>
              <a:spcAft>
                <a:spcPts val="0"/>
              </a:spcAft>
              <a:buClr>
                <a:schemeClr val="dk1"/>
              </a:buClr>
              <a:buSzPts val="2000"/>
              <a:buFont typeface="Calibri"/>
              <a:buNone/>
              <a:defRPr/>
            </a:lvl3pPr>
            <a:lvl4pPr lvl="3" algn="ctr">
              <a:spcBef>
                <a:spcPts val="400"/>
              </a:spcBef>
              <a:spcAft>
                <a:spcPts val="0"/>
              </a:spcAft>
              <a:buClr>
                <a:schemeClr val="dk1"/>
              </a:buClr>
              <a:buSzPts val="2000"/>
              <a:buFont typeface="Calibri"/>
              <a:buNone/>
              <a:defRPr/>
            </a:lvl4pPr>
            <a:lvl5pPr lvl="4" algn="ctr">
              <a:spcBef>
                <a:spcPts val="400"/>
              </a:spcBef>
              <a:spcAft>
                <a:spcPts val="0"/>
              </a:spcAft>
              <a:buClr>
                <a:schemeClr val="dk1"/>
              </a:buClr>
              <a:buSzPts val="2000"/>
              <a:buFont typeface="Calibri"/>
              <a:buNone/>
              <a:defRPr/>
            </a:lvl5pPr>
            <a:lvl6pPr lvl="5" rtl="1" algn="ctr">
              <a:spcBef>
                <a:spcPts val="400"/>
              </a:spcBef>
              <a:spcAft>
                <a:spcPts val="0"/>
              </a:spcAft>
              <a:buClr>
                <a:schemeClr val="dk1"/>
              </a:buClr>
              <a:buSzPts val="2000"/>
              <a:buFont typeface="Arial"/>
              <a:buNone/>
              <a:defRPr/>
            </a:lvl6pPr>
            <a:lvl7pPr lvl="6" rtl="1" algn="ctr">
              <a:spcBef>
                <a:spcPts val="400"/>
              </a:spcBef>
              <a:spcAft>
                <a:spcPts val="0"/>
              </a:spcAft>
              <a:buClr>
                <a:schemeClr val="dk1"/>
              </a:buClr>
              <a:buSzPts val="2000"/>
              <a:buFont typeface="Arial"/>
              <a:buNone/>
              <a:defRPr/>
            </a:lvl7pPr>
            <a:lvl8pPr lvl="7" rtl="1" algn="ctr">
              <a:spcBef>
                <a:spcPts val="400"/>
              </a:spcBef>
              <a:spcAft>
                <a:spcPts val="0"/>
              </a:spcAft>
              <a:buClr>
                <a:schemeClr val="dk1"/>
              </a:buClr>
              <a:buSzPts val="2000"/>
              <a:buFont typeface="Arial"/>
              <a:buNone/>
              <a:defRPr/>
            </a:lvl8pPr>
            <a:lvl9pPr lvl="8" rtl="1" algn="ctr">
              <a:spcBef>
                <a:spcPts val="400"/>
              </a:spcBef>
              <a:spcAft>
                <a:spcPts val="0"/>
              </a:spcAft>
              <a:buClr>
                <a:schemeClr val="dk1"/>
              </a:buClr>
              <a:buSzPts val="2000"/>
              <a:buFont typeface="Arial"/>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7" name="Shape 27"/>
        <p:cNvGrpSpPr/>
        <p:nvPr/>
      </p:nvGrpSpPr>
      <p:grpSpPr>
        <a:xfrm>
          <a:off x="0" y="0"/>
          <a:ext cx="0" cy="0"/>
          <a:chOff x="0" y="0"/>
          <a:chExt cx="0" cy="0"/>
        </a:xfrm>
      </p:grpSpPr>
      <p:sp>
        <p:nvSpPr>
          <p:cNvPr id="28" name="Google Shape;28;p229"/>
          <p:cNvSpPr/>
          <p:nvPr/>
        </p:nvSpPr>
        <p:spPr>
          <a:xfrm>
            <a:off x="0" y="6524625"/>
            <a:ext cx="9144000" cy="333375"/>
          </a:xfrm>
          <a:prstGeom prst="rect">
            <a:avLst/>
          </a:prstGeom>
          <a:solidFill>
            <a:srgbClr val="BFBFBF"/>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 name="Google Shape;29;p229"/>
          <p:cNvSpPr txBox="1"/>
          <p:nvPr/>
        </p:nvSpPr>
        <p:spPr>
          <a:xfrm>
            <a:off x="2906713" y="6597650"/>
            <a:ext cx="3330575" cy="2159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0" i="0" lang="en-US" sz="800" u="none" cap="none" strike="noStrike">
                <a:solidFill>
                  <a:srgbClr val="404040"/>
                </a:solidFill>
                <a:latin typeface="Arial"/>
                <a:ea typeface="Arial"/>
                <a:cs typeface="Arial"/>
                <a:sym typeface="Arial"/>
              </a:rPr>
              <a:t>© All rights reserved to John Bryce Training LTD from Matrix group</a:t>
            </a:r>
            <a:endParaRPr/>
          </a:p>
        </p:txBody>
      </p:sp>
      <p:sp>
        <p:nvSpPr>
          <p:cNvPr id="30" name="Google Shape;30;p229"/>
          <p:cNvSpPr txBox="1"/>
          <p:nvPr/>
        </p:nvSpPr>
        <p:spPr>
          <a:xfrm>
            <a:off x="-84138" y="6519863"/>
            <a:ext cx="619126" cy="307975"/>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fld id="{00000000-1234-1234-1234-123412341234}" type="slidenum">
              <a:rPr b="0" i="0" lang="en-US" sz="1400" u="none" cap="none" strike="noStrike">
                <a:solidFill>
                  <a:srgbClr val="606060"/>
                </a:solidFill>
                <a:latin typeface="Arial"/>
                <a:ea typeface="Arial"/>
                <a:cs typeface="Arial"/>
                <a:sym typeface="Arial"/>
              </a:rPr>
              <a:t>‹#›</a:t>
            </a:fld>
            <a:endParaRPr b="0" i="0" sz="1400" u="none" cap="none" strike="noStrike">
              <a:solidFill>
                <a:srgbClr val="606060"/>
              </a:solidFill>
              <a:latin typeface="Arial"/>
              <a:ea typeface="Arial"/>
              <a:cs typeface="Arial"/>
              <a:sym typeface="Arial"/>
            </a:endParaRPr>
          </a:p>
        </p:txBody>
      </p:sp>
      <p:sp>
        <p:nvSpPr>
          <p:cNvPr id="31" name="Google Shape;31;p229"/>
          <p:cNvSpPr txBox="1"/>
          <p:nvPr>
            <p:ph type="title"/>
          </p:nvPr>
        </p:nvSpPr>
        <p:spPr>
          <a:xfrm>
            <a:off x="179512" y="128035"/>
            <a:ext cx="6048672" cy="78068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3200">
                <a:solidFill>
                  <a:srgbClr val="E01A26"/>
                </a:solidFill>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
        <p:nvSpPr>
          <p:cNvPr id="32" name="Google Shape;32;p229"/>
          <p:cNvSpPr txBox="1"/>
          <p:nvPr>
            <p:ph idx="1" type="body"/>
          </p:nvPr>
        </p:nvSpPr>
        <p:spPr>
          <a:xfrm>
            <a:off x="251520" y="1484784"/>
            <a:ext cx="4284000" cy="4824536"/>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Clr>
                <a:schemeClr val="dk1"/>
              </a:buClr>
              <a:buSzPts val="2000"/>
              <a:buFont typeface="Arial"/>
              <a:buChar char="•"/>
              <a:defRPr sz="2000"/>
            </a:lvl1pPr>
            <a:lvl2pPr indent="-342900" lvl="1" marL="914400" algn="l">
              <a:spcBef>
                <a:spcPts val="200"/>
              </a:spcBef>
              <a:spcAft>
                <a:spcPts val="0"/>
              </a:spcAft>
              <a:buClr>
                <a:schemeClr val="dk1"/>
              </a:buClr>
              <a:buSzPts val="1800"/>
              <a:buFont typeface="Calibri"/>
              <a:buChar char="‒"/>
              <a:defRPr sz="1800"/>
            </a:lvl2pPr>
            <a:lvl3pPr indent="-228600" lvl="2" marL="1371600" algn="l">
              <a:spcBef>
                <a:spcPts val="400"/>
              </a:spcBef>
              <a:spcAft>
                <a:spcPts val="0"/>
              </a:spcAft>
              <a:buClr>
                <a:schemeClr val="dk1"/>
              </a:buClr>
              <a:buSzPts val="2000"/>
              <a:buFont typeface="Calibri"/>
              <a:buNone/>
              <a:defRPr/>
            </a:lvl3pPr>
            <a:lvl4pPr indent="-228600" lvl="3" marL="1828800" algn="l">
              <a:spcBef>
                <a:spcPts val="400"/>
              </a:spcBef>
              <a:spcAft>
                <a:spcPts val="0"/>
              </a:spcAft>
              <a:buClr>
                <a:schemeClr val="dk1"/>
              </a:buClr>
              <a:buSzPts val="2000"/>
              <a:buFont typeface="Calibri"/>
              <a:buNone/>
              <a:defRPr/>
            </a:lvl4pPr>
            <a:lvl5pPr indent="-228600" lvl="4" marL="2286000" algn="l">
              <a:spcBef>
                <a:spcPts val="400"/>
              </a:spcBef>
              <a:spcAft>
                <a:spcPts val="0"/>
              </a:spcAft>
              <a:buClr>
                <a:schemeClr val="dk1"/>
              </a:buClr>
              <a:buSzPts val="2000"/>
              <a:buFont typeface="Calibri"/>
              <a:buNone/>
              <a:defRPr/>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sp>
        <p:nvSpPr>
          <p:cNvPr id="33" name="Google Shape;33;p229"/>
          <p:cNvSpPr txBox="1"/>
          <p:nvPr>
            <p:ph idx="2" type="body"/>
          </p:nvPr>
        </p:nvSpPr>
        <p:spPr>
          <a:xfrm>
            <a:off x="4644008" y="1484784"/>
            <a:ext cx="4284016" cy="4824536"/>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Clr>
                <a:schemeClr val="dk1"/>
              </a:buClr>
              <a:buSzPts val="2000"/>
              <a:buFont typeface="Arial"/>
              <a:buChar char="•"/>
              <a:defRPr sz="2000"/>
            </a:lvl1pPr>
            <a:lvl2pPr indent="-342900" lvl="1" marL="914400" algn="l">
              <a:spcBef>
                <a:spcPts val="200"/>
              </a:spcBef>
              <a:spcAft>
                <a:spcPts val="0"/>
              </a:spcAft>
              <a:buClr>
                <a:schemeClr val="dk1"/>
              </a:buClr>
              <a:buSzPts val="1800"/>
              <a:buFont typeface="Calibri"/>
              <a:buChar char="‒"/>
              <a:defRPr sz="1800">
                <a:solidFill>
                  <a:schemeClr val="dk1"/>
                </a:solidFill>
                <a:latin typeface="Calibri"/>
                <a:ea typeface="Calibri"/>
                <a:cs typeface="Calibri"/>
                <a:sym typeface="Calibri"/>
              </a:defRPr>
            </a:lvl2pPr>
            <a:lvl3pPr indent="-228600" lvl="2" marL="1371600" algn="l">
              <a:spcBef>
                <a:spcPts val="400"/>
              </a:spcBef>
              <a:spcAft>
                <a:spcPts val="0"/>
              </a:spcAft>
              <a:buClr>
                <a:schemeClr val="dk1"/>
              </a:buClr>
              <a:buSzPts val="2000"/>
              <a:buFont typeface="Calibri"/>
              <a:buNone/>
              <a:defRPr/>
            </a:lvl3pPr>
            <a:lvl4pPr indent="-228600" lvl="3" marL="1828800" algn="l">
              <a:spcBef>
                <a:spcPts val="400"/>
              </a:spcBef>
              <a:spcAft>
                <a:spcPts val="0"/>
              </a:spcAft>
              <a:buClr>
                <a:schemeClr val="dk1"/>
              </a:buClr>
              <a:buSzPts val="2000"/>
              <a:buFont typeface="Calibri"/>
              <a:buNone/>
              <a:defRPr/>
            </a:lvl4pPr>
            <a:lvl5pPr indent="-228600" lvl="4" marL="2286000" algn="l">
              <a:spcBef>
                <a:spcPts val="400"/>
              </a:spcBef>
              <a:spcAft>
                <a:spcPts val="0"/>
              </a:spcAft>
              <a:buClr>
                <a:schemeClr val="dk1"/>
              </a:buClr>
              <a:buSzPts val="2000"/>
              <a:buFont typeface="Calibri"/>
              <a:buNone/>
              <a:defRPr/>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34" name="Shape 34"/>
        <p:cNvGrpSpPr/>
        <p:nvPr/>
      </p:nvGrpSpPr>
      <p:grpSpPr>
        <a:xfrm>
          <a:off x="0" y="0"/>
          <a:ext cx="0" cy="0"/>
          <a:chOff x="0" y="0"/>
          <a:chExt cx="0" cy="0"/>
        </a:xfrm>
      </p:grpSpPr>
      <p:sp>
        <p:nvSpPr>
          <p:cNvPr id="35" name="Google Shape;35;p230"/>
          <p:cNvSpPr/>
          <p:nvPr/>
        </p:nvSpPr>
        <p:spPr>
          <a:xfrm>
            <a:off x="0" y="6524625"/>
            <a:ext cx="9144000" cy="333375"/>
          </a:xfrm>
          <a:prstGeom prst="rect">
            <a:avLst/>
          </a:prstGeom>
          <a:solidFill>
            <a:srgbClr val="BFBFBF"/>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 name="Google Shape;36;p230"/>
          <p:cNvSpPr txBox="1"/>
          <p:nvPr/>
        </p:nvSpPr>
        <p:spPr>
          <a:xfrm>
            <a:off x="2906713" y="6597650"/>
            <a:ext cx="3330575" cy="2159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0" i="0" lang="en-US" sz="800" u="none" cap="none" strike="noStrike">
                <a:solidFill>
                  <a:srgbClr val="404040"/>
                </a:solidFill>
                <a:latin typeface="Arial"/>
                <a:ea typeface="Arial"/>
                <a:cs typeface="Arial"/>
                <a:sym typeface="Arial"/>
              </a:rPr>
              <a:t>© All rights reserved to John Bryce Training LTD from Matrix group</a:t>
            </a:r>
            <a:endParaRPr/>
          </a:p>
        </p:txBody>
      </p:sp>
      <p:sp>
        <p:nvSpPr>
          <p:cNvPr id="37" name="Google Shape;37;p230"/>
          <p:cNvSpPr txBox="1"/>
          <p:nvPr/>
        </p:nvSpPr>
        <p:spPr>
          <a:xfrm>
            <a:off x="-84138" y="6519863"/>
            <a:ext cx="619126" cy="307975"/>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fld id="{00000000-1234-1234-1234-123412341234}" type="slidenum">
              <a:rPr b="0" i="0" lang="en-US" sz="1400" u="none" cap="none" strike="noStrike">
                <a:solidFill>
                  <a:srgbClr val="606060"/>
                </a:solidFill>
                <a:latin typeface="Arial"/>
                <a:ea typeface="Arial"/>
                <a:cs typeface="Arial"/>
                <a:sym typeface="Arial"/>
              </a:rPr>
              <a:t>‹#›</a:t>
            </a:fld>
            <a:endParaRPr b="0" i="0" sz="1400" u="none" cap="none" strike="noStrike">
              <a:solidFill>
                <a:srgbClr val="606060"/>
              </a:solidFill>
              <a:latin typeface="Arial"/>
              <a:ea typeface="Arial"/>
              <a:cs typeface="Arial"/>
              <a:sym typeface="Arial"/>
            </a:endParaRPr>
          </a:p>
        </p:txBody>
      </p:sp>
      <p:sp>
        <p:nvSpPr>
          <p:cNvPr id="38" name="Google Shape;38;p230"/>
          <p:cNvSpPr txBox="1"/>
          <p:nvPr>
            <p:ph type="title"/>
          </p:nvPr>
        </p:nvSpPr>
        <p:spPr>
          <a:xfrm>
            <a:off x="457200" y="1341438"/>
            <a:ext cx="8229600" cy="7794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E01A26"/>
                </a:solidFill>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
        <p:nvSpPr>
          <p:cNvPr id="39" name="Google Shape;39;p230"/>
          <p:cNvSpPr txBox="1"/>
          <p:nvPr>
            <p:ph idx="1" type="body"/>
          </p:nvPr>
        </p:nvSpPr>
        <p:spPr>
          <a:xfrm>
            <a:off x="1416627" y="2420938"/>
            <a:ext cx="7270173" cy="3960812"/>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Clr>
                <a:schemeClr val="dk1"/>
              </a:buClr>
              <a:buSzPts val="2000"/>
              <a:buFont typeface="Calibri"/>
              <a:buChar char="•"/>
              <a:defRPr/>
            </a:lvl1pPr>
            <a:lvl2pPr indent="-355600" lvl="1" marL="914400" algn="l">
              <a:spcBef>
                <a:spcPts val="400"/>
              </a:spcBef>
              <a:spcAft>
                <a:spcPts val="0"/>
              </a:spcAft>
              <a:buClr>
                <a:schemeClr val="dk1"/>
              </a:buClr>
              <a:buSzPts val="2000"/>
              <a:buFont typeface="Calibri"/>
              <a:buChar char="–"/>
              <a:defRPr/>
            </a:lvl2pPr>
            <a:lvl3pPr indent="-355600" lvl="2" marL="1371600" algn="l">
              <a:spcBef>
                <a:spcPts val="400"/>
              </a:spcBef>
              <a:spcAft>
                <a:spcPts val="0"/>
              </a:spcAft>
              <a:buClr>
                <a:schemeClr val="dk1"/>
              </a:buClr>
              <a:buSzPts val="2000"/>
              <a:buFont typeface="Calibri"/>
              <a:buChar char="•"/>
              <a:defRPr/>
            </a:lvl3pPr>
            <a:lvl4pPr indent="-355600" lvl="3" marL="1828800" algn="l">
              <a:spcBef>
                <a:spcPts val="400"/>
              </a:spcBef>
              <a:spcAft>
                <a:spcPts val="0"/>
              </a:spcAft>
              <a:buClr>
                <a:schemeClr val="dk1"/>
              </a:buClr>
              <a:buSzPts val="2000"/>
              <a:buFont typeface="Calibri"/>
              <a:buChar char="–"/>
              <a:defRPr/>
            </a:lvl4pPr>
            <a:lvl5pPr indent="-355600" lvl="4" marL="2286000" algn="l">
              <a:spcBef>
                <a:spcPts val="400"/>
              </a:spcBef>
              <a:spcAft>
                <a:spcPts val="0"/>
              </a:spcAft>
              <a:buClr>
                <a:schemeClr val="dk1"/>
              </a:buClr>
              <a:buSzPts val="2000"/>
              <a:buFont typeface="Calibri"/>
              <a:buChar char="»"/>
              <a:defRPr/>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pic>
        <p:nvPicPr>
          <p:cNvPr id="40" name="Google Shape;40;p230"/>
          <p:cNvPicPr preferRelativeResize="0"/>
          <p:nvPr/>
        </p:nvPicPr>
        <p:blipFill rotWithShape="1">
          <a:blip r:embed="rId2">
            <a:alphaModFix/>
          </a:blip>
          <a:srcRect b="0" l="0" r="0" t="0"/>
          <a:stretch/>
        </p:blipFill>
        <p:spPr>
          <a:xfrm>
            <a:off x="410817" y="2420938"/>
            <a:ext cx="1005810" cy="1062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1" name="Shape 41"/>
        <p:cNvGrpSpPr/>
        <p:nvPr/>
      </p:nvGrpSpPr>
      <p:grpSpPr>
        <a:xfrm>
          <a:off x="0" y="0"/>
          <a:ext cx="0" cy="0"/>
          <a:chOff x="0" y="0"/>
          <a:chExt cx="0" cy="0"/>
        </a:xfrm>
      </p:grpSpPr>
      <p:sp>
        <p:nvSpPr>
          <p:cNvPr id="42" name="Google Shape;42;p231"/>
          <p:cNvSpPr/>
          <p:nvPr/>
        </p:nvSpPr>
        <p:spPr>
          <a:xfrm>
            <a:off x="0" y="6524625"/>
            <a:ext cx="9144000" cy="333375"/>
          </a:xfrm>
          <a:prstGeom prst="rect">
            <a:avLst/>
          </a:prstGeom>
          <a:solidFill>
            <a:srgbClr val="BFBFBF"/>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 name="Google Shape;43;p231"/>
          <p:cNvSpPr txBox="1"/>
          <p:nvPr/>
        </p:nvSpPr>
        <p:spPr>
          <a:xfrm>
            <a:off x="2906713" y="6597650"/>
            <a:ext cx="3330575" cy="2159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0" i="0" lang="en-US" sz="800" u="none" cap="none" strike="noStrike">
                <a:solidFill>
                  <a:srgbClr val="404040"/>
                </a:solidFill>
                <a:latin typeface="Arial"/>
                <a:ea typeface="Arial"/>
                <a:cs typeface="Arial"/>
                <a:sym typeface="Arial"/>
              </a:rPr>
              <a:t>© All rights reserved to John Bryce Training LTD from Matrix group</a:t>
            </a:r>
            <a:endParaRPr/>
          </a:p>
        </p:txBody>
      </p:sp>
      <p:sp>
        <p:nvSpPr>
          <p:cNvPr id="44" name="Google Shape;44;p231"/>
          <p:cNvSpPr txBox="1"/>
          <p:nvPr/>
        </p:nvSpPr>
        <p:spPr>
          <a:xfrm>
            <a:off x="-84138" y="6519863"/>
            <a:ext cx="619126" cy="307975"/>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fld id="{00000000-1234-1234-1234-123412341234}" type="slidenum">
              <a:rPr b="0" i="0" lang="en-US" sz="1400" u="none" cap="none" strike="noStrike">
                <a:solidFill>
                  <a:srgbClr val="606060"/>
                </a:solidFill>
                <a:latin typeface="Arial"/>
                <a:ea typeface="Arial"/>
                <a:cs typeface="Arial"/>
                <a:sym typeface="Arial"/>
              </a:rPr>
              <a:t>‹#›</a:t>
            </a:fld>
            <a:endParaRPr b="0" i="0" sz="1400" u="none" cap="none" strike="noStrike">
              <a:solidFill>
                <a:srgbClr val="606060"/>
              </a:solidFill>
              <a:latin typeface="Arial"/>
              <a:ea typeface="Arial"/>
              <a:cs typeface="Arial"/>
              <a:sym typeface="Arial"/>
            </a:endParaRPr>
          </a:p>
        </p:txBody>
      </p:sp>
      <p:sp>
        <p:nvSpPr>
          <p:cNvPr id="45" name="Google Shape;45;p23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000">
                <a:solidFill>
                  <a:srgbClr val="E01A26"/>
                </a:solidFill>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
        <p:nvSpPr>
          <p:cNvPr id="46" name="Google Shape;46;p23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Clr>
                <a:schemeClr val="dk1"/>
              </a:buClr>
              <a:buSzPts val="2000"/>
              <a:buFont typeface="Arial"/>
              <a:buChar char="•"/>
              <a:defRPr/>
            </a:lvl1pPr>
            <a:lvl2pPr indent="-342900" lvl="1" marL="914400" algn="l">
              <a:spcBef>
                <a:spcPts val="200"/>
              </a:spcBef>
              <a:spcAft>
                <a:spcPts val="0"/>
              </a:spcAft>
              <a:buClr>
                <a:schemeClr val="dk1"/>
              </a:buClr>
              <a:buSzPts val="1800"/>
              <a:buFont typeface="Calibri"/>
              <a:buChar char="‒"/>
              <a:defRPr sz="1800"/>
            </a:lvl2pPr>
            <a:lvl3pPr indent="-342900" lvl="2" marL="1371600" algn="l">
              <a:spcBef>
                <a:spcPts val="100"/>
              </a:spcBef>
              <a:spcAft>
                <a:spcPts val="0"/>
              </a:spcAft>
              <a:buClr>
                <a:schemeClr val="dk1"/>
              </a:buClr>
              <a:buSzPts val="1800"/>
              <a:buFont typeface="Arial"/>
              <a:buChar char="•"/>
              <a:defRPr sz="1800"/>
            </a:lvl3pPr>
            <a:lvl4pPr indent="-342900" lvl="3" marL="1828800" algn="l">
              <a:spcBef>
                <a:spcPts val="0"/>
              </a:spcBef>
              <a:spcAft>
                <a:spcPts val="0"/>
              </a:spcAft>
              <a:buClr>
                <a:schemeClr val="dk1"/>
              </a:buClr>
              <a:buSzPts val="1800"/>
              <a:buFont typeface="Calibri"/>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7" name="Shape 47"/>
        <p:cNvGrpSpPr/>
        <p:nvPr/>
      </p:nvGrpSpPr>
      <p:grpSpPr>
        <a:xfrm>
          <a:off x="0" y="0"/>
          <a:ext cx="0" cy="0"/>
          <a:chOff x="0" y="0"/>
          <a:chExt cx="0" cy="0"/>
        </a:xfrm>
      </p:grpSpPr>
      <p:sp>
        <p:nvSpPr>
          <p:cNvPr id="48" name="Google Shape;48;p232"/>
          <p:cNvSpPr/>
          <p:nvPr/>
        </p:nvSpPr>
        <p:spPr>
          <a:xfrm>
            <a:off x="0" y="6524625"/>
            <a:ext cx="9144000" cy="333375"/>
          </a:xfrm>
          <a:prstGeom prst="rect">
            <a:avLst/>
          </a:prstGeom>
          <a:solidFill>
            <a:srgbClr val="BFBFBF"/>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Arial"/>
              <a:ea typeface="Arial"/>
              <a:cs typeface="Arial"/>
              <a:sym typeface="Arial"/>
            </a:endParaRPr>
          </a:p>
        </p:txBody>
      </p:sp>
      <p:sp>
        <p:nvSpPr>
          <p:cNvPr id="49" name="Google Shape;49;p232"/>
          <p:cNvSpPr txBox="1"/>
          <p:nvPr/>
        </p:nvSpPr>
        <p:spPr>
          <a:xfrm>
            <a:off x="2906713" y="6597650"/>
            <a:ext cx="3330575" cy="2159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en-US" sz="800">
                <a:solidFill>
                  <a:srgbClr val="404040"/>
                </a:solidFill>
                <a:latin typeface="Arial"/>
                <a:ea typeface="Arial"/>
                <a:cs typeface="Arial"/>
                <a:sym typeface="Arial"/>
              </a:rPr>
              <a:t>© All rights reserved to John Bryce Training LTD from Matrix group</a:t>
            </a:r>
            <a:endParaRPr/>
          </a:p>
        </p:txBody>
      </p:sp>
      <p:sp>
        <p:nvSpPr>
          <p:cNvPr id="50" name="Google Shape;50;p232"/>
          <p:cNvSpPr txBox="1"/>
          <p:nvPr/>
        </p:nvSpPr>
        <p:spPr>
          <a:xfrm>
            <a:off x="-84138" y="6519863"/>
            <a:ext cx="619126" cy="307975"/>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fld id="{00000000-1234-1234-1234-123412341234}" type="slidenum">
              <a:rPr lang="en-US" sz="1400">
                <a:solidFill>
                  <a:srgbClr val="606060"/>
                </a:solidFill>
                <a:latin typeface="Arial"/>
                <a:ea typeface="Arial"/>
                <a:cs typeface="Arial"/>
                <a:sym typeface="Arial"/>
              </a:rPr>
              <a:t>‹#›</a:t>
            </a:fld>
            <a:endParaRPr sz="1400">
              <a:solidFill>
                <a:srgbClr val="606060"/>
              </a:solidFill>
              <a:latin typeface="Arial"/>
              <a:ea typeface="Arial"/>
              <a:cs typeface="Arial"/>
              <a:sym typeface="Arial"/>
            </a:endParaRPr>
          </a:p>
        </p:txBody>
      </p:sp>
      <p:sp>
        <p:nvSpPr>
          <p:cNvPr id="51" name="Google Shape;51;p232"/>
          <p:cNvSpPr txBox="1"/>
          <p:nvPr>
            <p:ph type="title"/>
          </p:nvPr>
        </p:nvSpPr>
        <p:spPr>
          <a:xfrm>
            <a:off x="457200" y="2286790"/>
            <a:ext cx="8229600" cy="70971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4500">
                <a:solidFill>
                  <a:schemeClr val="lt1"/>
                </a:solidFill>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
        <p:nvSpPr>
          <p:cNvPr id="52" name="Google Shape;52;p232"/>
          <p:cNvSpPr txBox="1"/>
          <p:nvPr>
            <p:ph idx="1" type="body"/>
          </p:nvPr>
        </p:nvSpPr>
        <p:spPr>
          <a:xfrm>
            <a:off x="684213" y="3500809"/>
            <a:ext cx="7848600" cy="576263"/>
          </a:xfrm>
          <a:prstGeom prst="rect">
            <a:avLst/>
          </a:prstGeom>
          <a:noFill/>
          <a:ln>
            <a:noFill/>
          </a:ln>
        </p:spPr>
        <p:txBody>
          <a:bodyPr anchorCtr="0" anchor="t" bIns="45700" lIns="91425" spcFirstLastPara="1" rIns="91425" wrap="square" tIns="45700">
            <a:noAutofit/>
          </a:bodyPr>
          <a:lstStyle>
            <a:lvl1pPr indent="-228600" lvl="0" marL="457200" algn="ctr">
              <a:spcBef>
                <a:spcPts val="400"/>
              </a:spcBef>
              <a:spcAft>
                <a:spcPts val="0"/>
              </a:spcAft>
              <a:buClr>
                <a:schemeClr val="dk1"/>
              </a:buClr>
              <a:buSzPts val="2000"/>
              <a:buFont typeface="Calibri"/>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53" name="Shape 53"/>
        <p:cNvGrpSpPr/>
        <p:nvPr/>
      </p:nvGrpSpPr>
      <p:grpSpPr>
        <a:xfrm>
          <a:off x="0" y="0"/>
          <a:ext cx="0" cy="0"/>
          <a:chOff x="0" y="0"/>
          <a:chExt cx="0" cy="0"/>
        </a:xfrm>
      </p:grpSpPr>
      <p:sp>
        <p:nvSpPr>
          <p:cNvPr id="54" name="Google Shape;54;p233"/>
          <p:cNvSpPr/>
          <p:nvPr/>
        </p:nvSpPr>
        <p:spPr>
          <a:xfrm>
            <a:off x="0" y="6524625"/>
            <a:ext cx="9144000" cy="333375"/>
          </a:xfrm>
          <a:prstGeom prst="rect">
            <a:avLst/>
          </a:prstGeom>
          <a:solidFill>
            <a:srgbClr val="BFBFBF"/>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Arial"/>
              <a:ea typeface="Arial"/>
              <a:cs typeface="Arial"/>
              <a:sym typeface="Arial"/>
            </a:endParaRPr>
          </a:p>
        </p:txBody>
      </p:sp>
      <p:sp>
        <p:nvSpPr>
          <p:cNvPr id="55" name="Google Shape;55;p233"/>
          <p:cNvSpPr txBox="1"/>
          <p:nvPr/>
        </p:nvSpPr>
        <p:spPr>
          <a:xfrm>
            <a:off x="2906713" y="6597650"/>
            <a:ext cx="3330575" cy="2159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en-US" sz="800">
                <a:solidFill>
                  <a:srgbClr val="404040"/>
                </a:solidFill>
                <a:latin typeface="Arial"/>
                <a:ea typeface="Arial"/>
                <a:cs typeface="Arial"/>
                <a:sym typeface="Arial"/>
              </a:rPr>
              <a:t>© All rights reserved to John Bryce Training LTD from Matrix group</a:t>
            </a:r>
            <a:endParaRPr/>
          </a:p>
        </p:txBody>
      </p:sp>
      <p:sp>
        <p:nvSpPr>
          <p:cNvPr id="56" name="Google Shape;56;p233"/>
          <p:cNvSpPr txBox="1"/>
          <p:nvPr/>
        </p:nvSpPr>
        <p:spPr>
          <a:xfrm>
            <a:off x="-84138" y="6519863"/>
            <a:ext cx="619126" cy="307975"/>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fld id="{00000000-1234-1234-1234-123412341234}" type="slidenum">
              <a:rPr lang="en-US" sz="1400">
                <a:solidFill>
                  <a:srgbClr val="606060"/>
                </a:solidFill>
                <a:latin typeface="Arial"/>
                <a:ea typeface="Arial"/>
                <a:cs typeface="Arial"/>
                <a:sym typeface="Arial"/>
              </a:rPr>
              <a:t>‹#›</a:t>
            </a:fld>
            <a:endParaRPr sz="1400">
              <a:solidFill>
                <a:srgbClr val="606060"/>
              </a:solidFill>
              <a:latin typeface="Arial"/>
              <a:ea typeface="Arial"/>
              <a:cs typeface="Arial"/>
              <a:sym typeface="Arial"/>
            </a:endParaRPr>
          </a:p>
        </p:txBody>
      </p:sp>
      <p:sp>
        <p:nvSpPr>
          <p:cNvPr id="57" name="Google Shape;57;p233"/>
          <p:cNvSpPr txBox="1"/>
          <p:nvPr>
            <p:ph type="title"/>
          </p:nvPr>
        </p:nvSpPr>
        <p:spPr>
          <a:xfrm>
            <a:off x="323528" y="44624"/>
            <a:ext cx="5760640" cy="108012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400" cap="none">
                <a:solidFill>
                  <a:srgbClr val="E01A26"/>
                </a:solidFill>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
        <p:nvSpPr>
          <p:cNvPr id="58" name="Google Shape;58;p233"/>
          <p:cNvSpPr txBox="1"/>
          <p:nvPr>
            <p:ph idx="1" type="body"/>
          </p:nvPr>
        </p:nvSpPr>
        <p:spPr>
          <a:xfrm>
            <a:off x="722313" y="1340768"/>
            <a:ext cx="7772400" cy="576064"/>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alibri"/>
              <a:buNone/>
              <a:defRPr b="1" sz="2400"/>
            </a:lvl1pPr>
            <a:lvl2pPr indent="-228600" lvl="1" marL="914400" algn="l">
              <a:spcBef>
                <a:spcPts val="360"/>
              </a:spcBef>
              <a:spcAft>
                <a:spcPts val="0"/>
              </a:spcAft>
              <a:buClr>
                <a:schemeClr val="dk1"/>
              </a:buClr>
              <a:buSzPts val="1800"/>
              <a:buFont typeface="Calibri"/>
              <a:buNone/>
              <a:defRPr sz="1800"/>
            </a:lvl2pPr>
            <a:lvl3pPr indent="-228600" lvl="2" marL="1371600" algn="l">
              <a:spcBef>
                <a:spcPts val="320"/>
              </a:spcBef>
              <a:spcAft>
                <a:spcPts val="0"/>
              </a:spcAft>
              <a:buClr>
                <a:schemeClr val="dk1"/>
              </a:buClr>
              <a:buSzPts val="1600"/>
              <a:buFont typeface="Calibri"/>
              <a:buNone/>
              <a:defRPr sz="1600"/>
            </a:lvl3pPr>
            <a:lvl4pPr indent="-228600" lvl="3" marL="1828800" algn="l">
              <a:spcBef>
                <a:spcPts val="280"/>
              </a:spcBef>
              <a:spcAft>
                <a:spcPts val="0"/>
              </a:spcAft>
              <a:buClr>
                <a:schemeClr val="dk1"/>
              </a:buClr>
              <a:buSzPts val="1400"/>
              <a:buFont typeface="Calibri"/>
              <a:buNone/>
              <a:defRPr sz="1400"/>
            </a:lvl4pPr>
            <a:lvl5pPr indent="-228600" lvl="4" marL="2286000" algn="l">
              <a:spcBef>
                <a:spcPts val="280"/>
              </a:spcBef>
              <a:spcAft>
                <a:spcPts val="0"/>
              </a:spcAft>
              <a:buClr>
                <a:schemeClr val="dk1"/>
              </a:buClr>
              <a:buSzPts val="1400"/>
              <a:buFont typeface="Calibri"/>
              <a:buNone/>
              <a:defRPr sz="1400"/>
            </a:lvl5pPr>
            <a:lvl6pPr indent="-228600" lvl="5" marL="2743200" rtl="1" algn="r">
              <a:spcBef>
                <a:spcPts val="280"/>
              </a:spcBef>
              <a:spcAft>
                <a:spcPts val="0"/>
              </a:spcAft>
              <a:buClr>
                <a:schemeClr val="dk1"/>
              </a:buClr>
              <a:buSzPts val="1400"/>
              <a:buFont typeface="Arial"/>
              <a:buNone/>
              <a:defRPr sz="1400"/>
            </a:lvl6pPr>
            <a:lvl7pPr indent="-228600" lvl="6" marL="3200400" rtl="1" algn="r">
              <a:spcBef>
                <a:spcPts val="280"/>
              </a:spcBef>
              <a:spcAft>
                <a:spcPts val="0"/>
              </a:spcAft>
              <a:buClr>
                <a:schemeClr val="dk1"/>
              </a:buClr>
              <a:buSzPts val="1400"/>
              <a:buFont typeface="Arial"/>
              <a:buNone/>
              <a:defRPr sz="1400"/>
            </a:lvl7pPr>
            <a:lvl8pPr indent="-228600" lvl="7" marL="3657600" rtl="1" algn="r">
              <a:spcBef>
                <a:spcPts val="280"/>
              </a:spcBef>
              <a:spcAft>
                <a:spcPts val="0"/>
              </a:spcAft>
              <a:buClr>
                <a:schemeClr val="dk1"/>
              </a:buClr>
              <a:buSzPts val="1400"/>
              <a:buFont typeface="Arial"/>
              <a:buNone/>
              <a:defRPr sz="1400"/>
            </a:lvl8pPr>
            <a:lvl9pPr indent="-228600" lvl="8" marL="4114800" rtl="1" algn="r">
              <a:spcBef>
                <a:spcPts val="280"/>
              </a:spcBef>
              <a:spcAft>
                <a:spcPts val="0"/>
              </a:spcAft>
              <a:buClr>
                <a:schemeClr val="dk1"/>
              </a:buClr>
              <a:buSzPts val="1400"/>
              <a:buFont typeface="Arial"/>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9" name="Shape 59"/>
        <p:cNvGrpSpPr/>
        <p:nvPr/>
      </p:nvGrpSpPr>
      <p:grpSpPr>
        <a:xfrm>
          <a:off x="0" y="0"/>
          <a:ext cx="0" cy="0"/>
          <a:chOff x="0" y="0"/>
          <a:chExt cx="0" cy="0"/>
        </a:xfrm>
      </p:grpSpPr>
      <p:sp>
        <p:nvSpPr>
          <p:cNvPr id="60" name="Google Shape;60;p234"/>
          <p:cNvSpPr/>
          <p:nvPr/>
        </p:nvSpPr>
        <p:spPr>
          <a:xfrm>
            <a:off x="0" y="6524625"/>
            <a:ext cx="9144000" cy="333375"/>
          </a:xfrm>
          <a:prstGeom prst="rect">
            <a:avLst/>
          </a:prstGeom>
          <a:solidFill>
            <a:srgbClr val="BFBFBF"/>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234"/>
          <p:cNvSpPr txBox="1"/>
          <p:nvPr/>
        </p:nvSpPr>
        <p:spPr>
          <a:xfrm>
            <a:off x="2906713" y="6597650"/>
            <a:ext cx="3330575" cy="2159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en-US" sz="800">
                <a:solidFill>
                  <a:srgbClr val="404040"/>
                </a:solidFill>
                <a:latin typeface="Arial"/>
                <a:ea typeface="Arial"/>
                <a:cs typeface="Arial"/>
                <a:sym typeface="Arial"/>
              </a:rPr>
              <a:t>© All rights reserved to John Bryce Training LTD from Matrix group</a:t>
            </a:r>
            <a:endParaRPr/>
          </a:p>
        </p:txBody>
      </p:sp>
      <p:sp>
        <p:nvSpPr>
          <p:cNvPr id="62" name="Google Shape;62;p234"/>
          <p:cNvSpPr txBox="1"/>
          <p:nvPr/>
        </p:nvSpPr>
        <p:spPr>
          <a:xfrm>
            <a:off x="-84138" y="6519863"/>
            <a:ext cx="619126" cy="307975"/>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fld id="{00000000-1234-1234-1234-123412341234}" type="slidenum">
              <a:rPr lang="en-US" sz="1400">
                <a:solidFill>
                  <a:srgbClr val="606060"/>
                </a:solidFill>
                <a:latin typeface="Arial"/>
                <a:ea typeface="Arial"/>
                <a:cs typeface="Arial"/>
                <a:sym typeface="Arial"/>
              </a:rPr>
              <a:t>‹#›</a:t>
            </a:fld>
            <a:endParaRPr sz="1400">
              <a:solidFill>
                <a:srgbClr val="606060"/>
              </a:solidFill>
              <a:latin typeface="Arial"/>
              <a:ea typeface="Arial"/>
              <a:cs typeface="Arial"/>
              <a:sym typeface="Arial"/>
            </a:endParaRPr>
          </a:p>
        </p:txBody>
      </p:sp>
      <p:sp>
        <p:nvSpPr>
          <p:cNvPr id="63" name="Google Shape;63;p23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400" cap="none">
                <a:solidFill>
                  <a:srgbClr val="E01A26"/>
                </a:solidFill>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
        <p:nvSpPr>
          <p:cNvPr id="64" name="Google Shape;64;p23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Calibri"/>
              <a:buNone/>
              <a:defRPr sz="2000"/>
            </a:lvl1pPr>
            <a:lvl2pPr indent="-228600" lvl="1" marL="914400" algn="l">
              <a:spcBef>
                <a:spcPts val="360"/>
              </a:spcBef>
              <a:spcAft>
                <a:spcPts val="0"/>
              </a:spcAft>
              <a:buClr>
                <a:schemeClr val="dk1"/>
              </a:buClr>
              <a:buSzPts val="1800"/>
              <a:buFont typeface="Calibri"/>
              <a:buNone/>
              <a:defRPr sz="1800"/>
            </a:lvl2pPr>
            <a:lvl3pPr indent="-228600" lvl="2" marL="1371600" algn="l">
              <a:spcBef>
                <a:spcPts val="320"/>
              </a:spcBef>
              <a:spcAft>
                <a:spcPts val="0"/>
              </a:spcAft>
              <a:buClr>
                <a:schemeClr val="dk1"/>
              </a:buClr>
              <a:buSzPts val="1600"/>
              <a:buFont typeface="Calibri"/>
              <a:buNone/>
              <a:defRPr sz="1600"/>
            </a:lvl3pPr>
            <a:lvl4pPr indent="-228600" lvl="3" marL="1828800" algn="l">
              <a:spcBef>
                <a:spcPts val="280"/>
              </a:spcBef>
              <a:spcAft>
                <a:spcPts val="0"/>
              </a:spcAft>
              <a:buClr>
                <a:schemeClr val="dk1"/>
              </a:buClr>
              <a:buSzPts val="1400"/>
              <a:buFont typeface="Calibri"/>
              <a:buNone/>
              <a:defRPr sz="1400"/>
            </a:lvl4pPr>
            <a:lvl5pPr indent="-228600" lvl="4" marL="2286000" algn="l">
              <a:spcBef>
                <a:spcPts val="280"/>
              </a:spcBef>
              <a:spcAft>
                <a:spcPts val="0"/>
              </a:spcAft>
              <a:buClr>
                <a:schemeClr val="dk1"/>
              </a:buClr>
              <a:buSzPts val="1400"/>
              <a:buFont typeface="Calibri"/>
              <a:buNone/>
              <a:defRPr sz="1400"/>
            </a:lvl5pPr>
            <a:lvl6pPr indent="-228600" lvl="5" marL="2743200" rtl="1" algn="r">
              <a:spcBef>
                <a:spcPts val="280"/>
              </a:spcBef>
              <a:spcAft>
                <a:spcPts val="0"/>
              </a:spcAft>
              <a:buClr>
                <a:schemeClr val="dk1"/>
              </a:buClr>
              <a:buSzPts val="1400"/>
              <a:buFont typeface="Arial"/>
              <a:buNone/>
              <a:defRPr sz="1400"/>
            </a:lvl6pPr>
            <a:lvl7pPr indent="-228600" lvl="6" marL="3200400" rtl="1" algn="r">
              <a:spcBef>
                <a:spcPts val="280"/>
              </a:spcBef>
              <a:spcAft>
                <a:spcPts val="0"/>
              </a:spcAft>
              <a:buClr>
                <a:schemeClr val="dk1"/>
              </a:buClr>
              <a:buSzPts val="1400"/>
              <a:buFont typeface="Arial"/>
              <a:buNone/>
              <a:defRPr sz="1400"/>
            </a:lvl7pPr>
            <a:lvl8pPr indent="-228600" lvl="7" marL="3657600" rtl="1" algn="r">
              <a:spcBef>
                <a:spcPts val="280"/>
              </a:spcBef>
              <a:spcAft>
                <a:spcPts val="0"/>
              </a:spcAft>
              <a:buClr>
                <a:schemeClr val="dk1"/>
              </a:buClr>
              <a:buSzPts val="1400"/>
              <a:buFont typeface="Arial"/>
              <a:buNone/>
              <a:defRPr sz="1400"/>
            </a:lvl8pPr>
            <a:lvl9pPr indent="-228600" lvl="8" marL="4114800" rtl="1" algn="r">
              <a:spcBef>
                <a:spcPts val="280"/>
              </a:spcBef>
              <a:spcAft>
                <a:spcPts val="0"/>
              </a:spcAft>
              <a:buClr>
                <a:schemeClr val="dk1"/>
              </a:buClr>
              <a:buSzPts val="1400"/>
              <a:buFont typeface="Arial"/>
              <a:buNone/>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235"/>
          <p:cNvSpPr/>
          <p:nvPr/>
        </p:nvSpPr>
        <p:spPr>
          <a:xfrm>
            <a:off x="0" y="6524625"/>
            <a:ext cx="9144000" cy="333375"/>
          </a:xfrm>
          <a:prstGeom prst="rect">
            <a:avLst/>
          </a:prstGeom>
          <a:solidFill>
            <a:srgbClr val="BFBFBF"/>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235"/>
          <p:cNvSpPr txBox="1"/>
          <p:nvPr/>
        </p:nvSpPr>
        <p:spPr>
          <a:xfrm>
            <a:off x="2906713" y="6597650"/>
            <a:ext cx="3330575" cy="2159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en-US" sz="800">
                <a:solidFill>
                  <a:srgbClr val="404040"/>
                </a:solidFill>
                <a:latin typeface="Arial"/>
                <a:ea typeface="Arial"/>
                <a:cs typeface="Arial"/>
                <a:sym typeface="Arial"/>
              </a:rPr>
              <a:t>© All rights reserved to John Bryce Training LTD from Matrix group</a:t>
            </a:r>
            <a:endParaRPr/>
          </a:p>
        </p:txBody>
      </p:sp>
      <p:sp>
        <p:nvSpPr>
          <p:cNvPr id="68" name="Google Shape;68;p235"/>
          <p:cNvSpPr txBox="1"/>
          <p:nvPr/>
        </p:nvSpPr>
        <p:spPr>
          <a:xfrm>
            <a:off x="-84138" y="6519863"/>
            <a:ext cx="619126" cy="307975"/>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fld id="{00000000-1234-1234-1234-123412341234}" type="slidenum">
              <a:rPr lang="en-US" sz="1400">
                <a:solidFill>
                  <a:srgbClr val="606060"/>
                </a:solidFill>
                <a:latin typeface="Arial"/>
                <a:ea typeface="Arial"/>
                <a:cs typeface="Arial"/>
                <a:sym typeface="Arial"/>
              </a:rPr>
              <a:t>‹#›</a:t>
            </a:fld>
            <a:endParaRPr sz="1400">
              <a:solidFill>
                <a:srgbClr val="606060"/>
              </a:solidFill>
              <a:latin typeface="Arial"/>
              <a:ea typeface="Arial"/>
              <a:cs typeface="Arial"/>
              <a:sym typeface="Arial"/>
            </a:endParaRPr>
          </a:p>
        </p:txBody>
      </p:sp>
      <p:sp>
        <p:nvSpPr>
          <p:cNvPr id="69" name="Google Shape;69;p235"/>
          <p:cNvSpPr txBox="1"/>
          <p:nvPr>
            <p:ph type="title"/>
          </p:nvPr>
        </p:nvSpPr>
        <p:spPr>
          <a:xfrm>
            <a:off x="457200" y="1341438"/>
            <a:ext cx="8229600" cy="7794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E01A26"/>
                </a:solidFill>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1" algn="ctr">
              <a:spcBef>
                <a:spcPts val="0"/>
              </a:spcBef>
              <a:spcAft>
                <a:spcPts val="0"/>
              </a:spcAft>
              <a:buSzPts val="1400"/>
              <a:buNone/>
              <a:defRPr/>
            </a:lvl6pPr>
            <a:lvl7pPr lvl="6" rtl="1" algn="ctr">
              <a:spcBef>
                <a:spcPts val="0"/>
              </a:spcBef>
              <a:spcAft>
                <a:spcPts val="0"/>
              </a:spcAft>
              <a:buSzPts val="1400"/>
              <a:buNone/>
              <a:defRPr/>
            </a:lvl7pPr>
            <a:lvl8pPr lvl="7" rtl="1" algn="ctr">
              <a:spcBef>
                <a:spcPts val="0"/>
              </a:spcBef>
              <a:spcAft>
                <a:spcPts val="0"/>
              </a:spcAft>
              <a:buSzPts val="1400"/>
              <a:buNone/>
              <a:defRPr/>
            </a:lvl8pPr>
            <a:lvl9pPr lvl="8" rtl="1" algn="ctr">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6.jpg"/><Relationship Id="rId2" Type="http://schemas.openxmlformats.org/officeDocument/2006/relationships/image" Target="../media/image3.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26"/>
          <p:cNvSpPr txBox="1"/>
          <p:nvPr>
            <p:ph type="title"/>
          </p:nvPr>
        </p:nvSpPr>
        <p:spPr>
          <a:xfrm>
            <a:off x="457200" y="1341438"/>
            <a:ext cx="8229600" cy="779462"/>
          </a:xfrm>
          <a:prstGeom prst="rect">
            <a:avLst/>
          </a:prstGeom>
          <a:noFill/>
          <a:ln>
            <a:noFill/>
          </a:ln>
        </p:spPr>
        <p:txBody>
          <a:bodyPr anchorCtr="0" anchor="ctr" bIns="45700" lIns="91425" spcFirstLastPara="1" rIns="91425" wrap="square" tIns="45700">
            <a:noAutofit/>
          </a:bodyPr>
          <a:lstStyle>
            <a:lvl1pPr lvl="0" marR="0" rtl="1" algn="ctr">
              <a:spcBef>
                <a:spcPts val="0"/>
              </a:spcBef>
              <a:spcAft>
                <a:spcPts val="0"/>
              </a:spcAft>
              <a:buSzPts val="1400"/>
              <a:buNone/>
              <a:defRPr b="1" i="0" sz="4400" u="none" cap="none" strike="noStrike">
                <a:solidFill>
                  <a:srgbClr val="FF0000"/>
                </a:solidFill>
                <a:latin typeface="Calibri"/>
                <a:ea typeface="Calibri"/>
                <a:cs typeface="Calibri"/>
                <a:sym typeface="Calibri"/>
              </a:defRPr>
            </a:lvl1pPr>
            <a:lvl2pPr lvl="1" marR="0" rtl="1" algn="ctr">
              <a:spcBef>
                <a:spcPts val="0"/>
              </a:spcBef>
              <a:spcAft>
                <a:spcPts val="0"/>
              </a:spcAft>
              <a:buSzPts val="1400"/>
              <a:buNone/>
              <a:defRPr b="1" i="0" sz="3400" u="none" cap="none" strike="noStrike">
                <a:solidFill>
                  <a:srgbClr val="FF0000"/>
                </a:solidFill>
                <a:latin typeface="Arial"/>
                <a:ea typeface="Arial"/>
                <a:cs typeface="Arial"/>
                <a:sym typeface="Arial"/>
              </a:defRPr>
            </a:lvl2pPr>
            <a:lvl3pPr lvl="2" marR="0" rtl="1" algn="ctr">
              <a:spcBef>
                <a:spcPts val="0"/>
              </a:spcBef>
              <a:spcAft>
                <a:spcPts val="0"/>
              </a:spcAft>
              <a:buSzPts val="1400"/>
              <a:buNone/>
              <a:defRPr b="1" i="0" sz="3400" u="none" cap="none" strike="noStrike">
                <a:solidFill>
                  <a:srgbClr val="FF0000"/>
                </a:solidFill>
                <a:latin typeface="Arial"/>
                <a:ea typeface="Arial"/>
                <a:cs typeface="Arial"/>
                <a:sym typeface="Arial"/>
              </a:defRPr>
            </a:lvl3pPr>
            <a:lvl4pPr lvl="3" marR="0" rtl="1" algn="ctr">
              <a:spcBef>
                <a:spcPts val="0"/>
              </a:spcBef>
              <a:spcAft>
                <a:spcPts val="0"/>
              </a:spcAft>
              <a:buSzPts val="1400"/>
              <a:buNone/>
              <a:defRPr b="1" i="0" sz="3400" u="none" cap="none" strike="noStrike">
                <a:solidFill>
                  <a:srgbClr val="FF0000"/>
                </a:solidFill>
                <a:latin typeface="Arial"/>
                <a:ea typeface="Arial"/>
                <a:cs typeface="Arial"/>
                <a:sym typeface="Arial"/>
              </a:defRPr>
            </a:lvl4pPr>
            <a:lvl5pPr lvl="4" marR="0" rtl="1" algn="ctr">
              <a:spcBef>
                <a:spcPts val="0"/>
              </a:spcBef>
              <a:spcAft>
                <a:spcPts val="0"/>
              </a:spcAft>
              <a:buSzPts val="1400"/>
              <a:buNone/>
              <a:defRPr b="1" i="0" sz="3400" u="none" cap="none" strike="noStrike">
                <a:solidFill>
                  <a:srgbClr val="FF0000"/>
                </a:solidFill>
                <a:latin typeface="Arial"/>
                <a:ea typeface="Arial"/>
                <a:cs typeface="Arial"/>
                <a:sym typeface="Arial"/>
              </a:defRPr>
            </a:lvl5pPr>
            <a:lvl6pPr lvl="5" marR="0" rtl="1"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1"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1"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1"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 name="Google Shape;11;p226"/>
          <p:cNvSpPr txBox="1"/>
          <p:nvPr>
            <p:ph idx="1" type="body"/>
          </p:nvPr>
        </p:nvSpPr>
        <p:spPr>
          <a:xfrm>
            <a:off x="457200" y="2420938"/>
            <a:ext cx="8229600" cy="396081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1" algn="r">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1" algn="r">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1" algn="r">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1" algn="r">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226"/>
          <p:cNvSpPr/>
          <p:nvPr/>
        </p:nvSpPr>
        <p:spPr>
          <a:xfrm>
            <a:off x="0" y="6524625"/>
            <a:ext cx="9144000" cy="333375"/>
          </a:xfrm>
          <a:prstGeom prst="rect">
            <a:avLst/>
          </a:prstGeom>
          <a:solidFill>
            <a:srgbClr val="BFBFBF"/>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226"/>
          <p:cNvSpPr txBox="1"/>
          <p:nvPr/>
        </p:nvSpPr>
        <p:spPr>
          <a:xfrm>
            <a:off x="2906713" y="6597650"/>
            <a:ext cx="3330575" cy="2159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0" i="0" lang="en-US" sz="800" u="none" cap="none" strike="noStrike">
                <a:solidFill>
                  <a:srgbClr val="404040"/>
                </a:solidFill>
                <a:latin typeface="Arial"/>
                <a:ea typeface="Arial"/>
                <a:cs typeface="Arial"/>
                <a:sym typeface="Arial"/>
              </a:rPr>
              <a:t>© All rights reserved to John Bryce Training LTD from Matrix group</a:t>
            </a:r>
            <a:endParaRPr/>
          </a:p>
        </p:txBody>
      </p:sp>
      <p:sp>
        <p:nvSpPr>
          <p:cNvPr id="14" name="Google Shape;14;p226"/>
          <p:cNvSpPr txBox="1"/>
          <p:nvPr/>
        </p:nvSpPr>
        <p:spPr>
          <a:xfrm>
            <a:off x="-84138" y="6519863"/>
            <a:ext cx="619126" cy="307975"/>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fld id="{00000000-1234-1234-1234-123412341234}" type="slidenum">
              <a:rPr b="0" i="0" lang="en-US" sz="1400" u="none" cap="none" strike="noStrike">
                <a:solidFill>
                  <a:srgbClr val="606060"/>
                </a:solidFill>
                <a:latin typeface="Arial"/>
                <a:ea typeface="Arial"/>
                <a:cs typeface="Arial"/>
                <a:sym typeface="Arial"/>
              </a:rPr>
              <a:t>‹#›</a:t>
            </a:fld>
            <a:endParaRPr b="0" i="0" sz="1400" u="none" cap="none" strike="noStrike">
              <a:solidFill>
                <a:srgbClr val="606060"/>
              </a:solidFill>
              <a:latin typeface="Arial"/>
              <a:ea typeface="Arial"/>
              <a:cs typeface="Arial"/>
              <a:sym typeface="Arial"/>
            </a:endParaRPr>
          </a:p>
        </p:txBody>
      </p:sp>
      <p:pic>
        <p:nvPicPr>
          <p:cNvPr id="15" name="Google Shape;15;p226"/>
          <p:cNvPicPr preferRelativeResize="0"/>
          <p:nvPr/>
        </p:nvPicPr>
        <p:blipFill rotWithShape="1">
          <a:blip r:embed="rId2">
            <a:alphaModFix/>
          </a:blip>
          <a:srcRect b="0" l="0" r="0" t="0"/>
          <a:stretch/>
        </p:blipFill>
        <p:spPr>
          <a:xfrm>
            <a:off x="7543800" y="228600"/>
            <a:ext cx="1471613"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20" Type="http://schemas.openxmlformats.org/officeDocument/2006/relationships/hyperlink" Target="https://docs.oracle.com/javase/7/docs/api/java/util/concurrent/BlockingDeque.html#pollLast(long,%20java.util.concurrent.TimeUnit)" TargetMode="External"/><Relationship Id="rId11" Type="http://schemas.openxmlformats.org/officeDocument/2006/relationships/hyperlink" Target="https://docs.oracle.com/javase/7/docs/api/java/util/Deque.html#getFirst()" TargetMode="External"/><Relationship Id="rId22" Type="http://schemas.openxmlformats.org/officeDocument/2006/relationships/hyperlink" Target="https://docs.oracle.com/javase/7/docs/api/java/util/Deque.html#peekLast()" TargetMode="External"/><Relationship Id="rId10" Type="http://schemas.openxmlformats.org/officeDocument/2006/relationships/hyperlink" Target="https://docs.oracle.com/javase/7/docs/api/java/util/concurrent/BlockingDeque.html#pollFirst(long,%20java.util.concurrent.TimeUnit)" TargetMode="External"/><Relationship Id="rId21" Type="http://schemas.openxmlformats.org/officeDocument/2006/relationships/hyperlink" Target="https://docs.oracle.com/javase/7/docs/api/java/util/Deque.html#getLast()" TargetMode="External"/><Relationship Id="rId13" Type="http://schemas.openxmlformats.org/officeDocument/2006/relationships/hyperlink" Target="https://docs.oracle.com/javase/7/docs/api/java/util/concurrent/BlockingDeque.html#addLast(E)" TargetMode="External"/><Relationship Id="rId12" Type="http://schemas.openxmlformats.org/officeDocument/2006/relationships/hyperlink" Target="https://docs.oracle.com/javase/7/docs/api/java/util/Deque.html#peekFirst()" TargetMode="External"/><Relationship Id="rId1" Type="http://schemas.openxmlformats.org/officeDocument/2006/relationships/slideLayout" Target="../slideLayouts/slideLayout5.xml"/><Relationship Id="rId2" Type="http://schemas.openxmlformats.org/officeDocument/2006/relationships/notesSlide" Target="../notesSlides/notesSlide181.xml"/><Relationship Id="rId3" Type="http://schemas.openxmlformats.org/officeDocument/2006/relationships/hyperlink" Target="https://docs.oracle.com/javase/7/docs/api/java/util/concurrent/BlockingDeque.html#addFirst(E)" TargetMode="External"/><Relationship Id="rId4" Type="http://schemas.openxmlformats.org/officeDocument/2006/relationships/hyperlink" Target="https://docs.oracle.com/javase/7/docs/api/java/util/concurrent/BlockingDeque.html#offerFirst(E)" TargetMode="External"/><Relationship Id="rId9" Type="http://schemas.openxmlformats.org/officeDocument/2006/relationships/hyperlink" Target="https://docs.oracle.com/javase/7/docs/api/java/util/concurrent/BlockingDeque.html#takeFirst()" TargetMode="External"/><Relationship Id="rId15" Type="http://schemas.openxmlformats.org/officeDocument/2006/relationships/hyperlink" Target="https://docs.oracle.com/javase/7/docs/api/java/util/concurrent/BlockingDeque.html#putLast(E)" TargetMode="External"/><Relationship Id="rId14" Type="http://schemas.openxmlformats.org/officeDocument/2006/relationships/hyperlink" Target="https://docs.oracle.com/javase/7/docs/api/java/util/concurrent/BlockingDeque.html#offerLast(E)" TargetMode="External"/><Relationship Id="rId17" Type="http://schemas.openxmlformats.org/officeDocument/2006/relationships/hyperlink" Target="https://docs.oracle.com/javase/7/docs/api/java/util/Deque.html#removeLast()" TargetMode="External"/><Relationship Id="rId16" Type="http://schemas.openxmlformats.org/officeDocument/2006/relationships/hyperlink" Target="https://docs.oracle.com/javase/7/docs/api/java/util/concurrent/BlockingDeque.html#offerLast(E,%20long,%20java.util.concurrent.TimeUnit)" TargetMode="External"/><Relationship Id="rId5" Type="http://schemas.openxmlformats.org/officeDocument/2006/relationships/hyperlink" Target="https://docs.oracle.com/javase/7/docs/api/java/util/concurrent/BlockingDeque.html#putFirst(E)" TargetMode="External"/><Relationship Id="rId19" Type="http://schemas.openxmlformats.org/officeDocument/2006/relationships/hyperlink" Target="https://docs.oracle.com/javase/7/docs/api/java/util/concurrent/BlockingDeque.html#takeLast()" TargetMode="External"/><Relationship Id="rId6" Type="http://schemas.openxmlformats.org/officeDocument/2006/relationships/hyperlink" Target="https://docs.oracle.com/javase/7/docs/api/java/util/concurrent/BlockingDeque.html#offerFirst(E,%20long,%20java.util.concurrent.TimeUnit)" TargetMode="External"/><Relationship Id="rId18" Type="http://schemas.openxmlformats.org/officeDocument/2006/relationships/hyperlink" Target="https://docs.oracle.com/javase/7/docs/api/java/util/Deque.html#pollLast()" TargetMode="External"/><Relationship Id="rId7" Type="http://schemas.openxmlformats.org/officeDocument/2006/relationships/hyperlink" Target="https://docs.oracle.com/javase/7/docs/api/java/util/Deque.html#removeFirst()" TargetMode="External"/><Relationship Id="rId8" Type="http://schemas.openxmlformats.org/officeDocument/2006/relationships/hyperlink" Target="https://docs.oracle.com/javase/7/docs/api/java/util/concurrent/BlockingDeque.html#pollFirst(long,%20java.util.concurrent.TimeUnit)"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2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8.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2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2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1.png"/><Relationship Id="rId4" Type="http://schemas.openxmlformats.org/officeDocument/2006/relationships/image" Target="../media/image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
          <p:cNvSpPr txBox="1"/>
          <p:nvPr>
            <p:ph type="title"/>
          </p:nvPr>
        </p:nvSpPr>
        <p:spPr>
          <a:xfrm>
            <a:off x="304800" y="762000"/>
            <a:ext cx="6912768" cy="1079500"/>
          </a:xfrm>
          <a:prstGeom prst="rect">
            <a:avLst/>
          </a:prstGeom>
          <a:noFill/>
          <a:ln>
            <a:noFill/>
          </a:ln>
        </p:spPr>
        <p:txBody>
          <a:bodyPr anchorCtr="0" anchor="ctr" bIns="45700" lIns="91425" spcFirstLastPara="1" rIns="91425" wrap="square" tIns="45700">
            <a:noAutofit/>
          </a:bodyPr>
          <a:lstStyle/>
          <a:p>
            <a:pPr indent="0" lvl="0" marL="0" rtl="1" algn="l">
              <a:spcBef>
                <a:spcPts val="0"/>
              </a:spcBef>
              <a:spcAft>
                <a:spcPts val="0"/>
              </a:spcAft>
              <a:buNone/>
            </a:pPr>
            <a:r>
              <a:rPr lang="en-US"/>
              <a:t>Extreme Java</a:t>
            </a:r>
            <a:endParaRPr/>
          </a:p>
        </p:txBody>
      </p:sp>
      <p:sp>
        <p:nvSpPr>
          <p:cNvPr id="88" name="Google Shape;88;p1"/>
          <p:cNvSpPr txBox="1"/>
          <p:nvPr>
            <p:ph idx="1" type="body"/>
          </p:nvPr>
        </p:nvSpPr>
        <p:spPr>
          <a:xfrm>
            <a:off x="467544" y="5732463"/>
            <a:ext cx="7599562" cy="5762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Calibri"/>
              <a:buNone/>
            </a:pPr>
            <a:r>
              <a:rPr lang="en-US"/>
              <a:t>Rony keren</a:t>
            </a:r>
            <a:endParaRPr/>
          </a:p>
          <a:p>
            <a:pPr indent="0" lvl="0" marL="0" rtl="0" algn="l">
              <a:spcBef>
                <a:spcPts val="400"/>
              </a:spcBef>
              <a:spcAft>
                <a:spcPts val="0"/>
              </a:spcAft>
              <a:buClr>
                <a:schemeClr val="dk1"/>
              </a:buClr>
              <a:buSzPts val="2000"/>
              <a:buFont typeface="Calibri"/>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Hotspot</a:t>
            </a:r>
            <a:endParaRPr/>
          </a:p>
        </p:txBody>
      </p:sp>
      <p:sp>
        <p:nvSpPr>
          <p:cNvPr id="143" name="Google Shape;143;p10"/>
          <p:cNvSpPr txBox="1"/>
          <p:nvPr>
            <p:ph idx="1" type="body"/>
          </p:nvPr>
        </p:nvSpPr>
        <p:spPr>
          <a:xfrm>
            <a:off x="395536" y="1340768"/>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Enhanced JVM</a:t>
            </a:r>
            <a:endParaRPr b="1"/>
          </a:p>
        </p:txBody>
      </p:sp>
      <p:pic>
        <p:nvPicPr>
          <p:cNvPr descr="j2se9" id="144" name="Google Shape;144;p10"/>
          <p:cNvPicPr preferRelativeResize="0"/>
          <p:nvPr/>
        </p:nvPicPr>
        <p:blipFill rotWithShape="1">
          <a:blip r:embed="rId3">
            <a:alphaModFix/>
          </a:blip>
          <a:srcRect b="0" l="0" r="0" t="0"/>
          <a:stretch/>
        </p:blipFill>
        <p:spPr>
          <a:xfrm>
            <a:off x="1547664" y="1870941"/>
            <a:ext cx="6480720" cy="433513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0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JMC</a:t>
            </a:r>
            <a:endParaRPr/>
          </a:p>
        </p:txBody>
      </p:sp>
      <p:sp>
        <p:nvSpPr>
          <p:cNvPr id="1193" name="Google Shape;1193;p10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Java Mission Control</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Flight recorder</a:t>
            </a:r>
            <a:br>
              <a:rPr lang="en-US"/>
            </a:br>
            <a:r>
              <a:rPr lang="en-US"/>
              <a:t> code tab</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Method </a:t>
            </a:r>
            <a:br>
              <a:rPr lang="en-US"/>
            </a:br>
            <a:r>
              <a:rPr lang="en-US"/>
              <a:t>hotspots</a:t>
            </a:r>
            <a:endParaRPr/>
          </a:p>
          <a:p>
            <a:pPr indent="-342900" lvl="2" marL="1257300" rtl="0" algn="l">
              <a:spcBef>
                <a:spcPts val="100"/>
              </a:spcBef>
              <a:spcAft>
                <a:spcPts val="0"/>
              </a:spcAft>
              <a:buClr>
                <a:schemeClr val="dk1"/>
              </a:buClr>
              <a:buSzPts val="1800"/>
              <a:buChar char="•"/>
            </a:pPr>
            <a:r>
              <a:rPr lang="en-US"/>
              <a:t>Packages </a:t>
            </a:r>
            <a:br>
              <a:rPr lang="en-US"/>
            </a:br>
            <a:r>
              <a:rPr lang="en-US"/>
              <a:t>hotspots</a:t>
            </a:r>
            <a:endParaRPr/>
          </a:p>
          <a:p>
            <a:pPr indent="-342900" lvl="2" marL="1257300" rtl="0" algn="l">
              <a:spcBef>
                <a:spcPts val="100"/>
              </a:spcBef>
              <a:spcAft>
                <a:spcPts val="0"/>
              </a:spcAft>
              <a:buClr>
                <a:schemeClr val="dk1"/>
              </a:buClr>
              <a:buSzPts val="1800"/>
              <a:buChar char="•"/>
            </a:pPr>
            <a:r>
              <a:rPr lang="en-US"/>
              <a:t>Useful for </a:t>
            </a:r>
            <a:br>
              <a:rPr lang="en-US"/>
            </a:br>
            <a:r>
              <a:rPr lang="en-US"/>
              <a:t>CPU </a:t>
            </a:r>
            <a:br>
              <a:rPr lang="en-US"/>
            </a:br>
            <a:r>
              <a:rPr lang="en-US"/>
              <a:t>optimization</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pic>
        <p:nvPicPr>
          <p:cNvPr descr="jfr-code" id="1194" name="Google Shape;1194;p100"/>
          <p:cNvPicPr preferRelativeResize="0"/>
          <p:nvPr/>
        </p:nvPicPr>
        <p:blipFill rotWithShape="1">
          <a:blip r:embed="rId3">
            <a:alphaModFix/>
          </a:blip>
          <a:srcRect b="0" l="0" r="0" t="0"/>
          <a:stretch/>
        </p:blipFill>
        <p:spPr>
          <a:xfrm>
            <a:off x="3059832" y="2636912"/>
            <a:ext cx="5905500" cy="350520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ransition spd="slow">
    <p:fade/>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0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JMC</a:t>
            </a:r>
            <a:endParaRPr/>
          </a:p>
        </p:txBody>
      </p:sp>
      <p:sp>
        <p:nvSpPr>
          <p:cNvPr id="1200" name="Google Shape;1200;p10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28600" lvl="1" marL="800100" rtl="0" algn="l">
              <a:spcBef>
                <a:spcPts val="0"/>
              </a:spcBef>
              <a:spcAft>
                <a:spcPts val="0"/>
              </a:spcAft>
              <a:buClr>
                <a:schemeClr val="dk1"/>
              </a:buClr>
              <a:buSzPts val="1800"/>
              <a:buNone/>
            </a:pPr>
            <a:r>
              <a:t/>
            </a:r>
            <a:endParaRPr/>
          </a:p>
          <a:p>
            <a:pPr indent="0" lvl="0" marL="0" rtl="0" algn="l">
              <a:spcBef>
                <a:spcPts val="400"/>
              </a:spcBef>
              <a:spcAft>
                <a:spcPts val="0"/>
              </a:spcAft>
              <a:buClr>
                <a:schemeClr val="dk1"/>
              </a:buClr>
              <a:buSzPts val="2000"/>
              <a:buNone/>
            </a:pPr>
            <a:r>
              <a:rPr b="1" lang="en-US"/>
              <a:t>Java Mission Control</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Other tabs</a:t>
            </a:r>
            <a:endParaRPr/>
          </a:p>
          <a:p>
            <a:pPr indent="-342900" lvl="2" marL="1257300" rtl="0" algn="l">
              <a:spcBef>
                <a:spcPts val="100"/>
              </a:spcBef>
              <a:spcAft>
                <a:spcPts val="0"/>
              </a:spcAft>
              <a:buClr>
                <a:schemeClr val="dk1"/>
              </a:buClr>
              <a:buSzPts val="1800"/>
              <a:buChar char="•"/>
            </a:pPr>
            <a:r>
              <a:rPr lang="en-US"/>
              <a:t>Exceptions </a:t>
            </a:r>
            <a:endParaRPr/>
          </a:p>
          <a:p>
            <a:pPr indent="-342900" lvl="2" marL="1257300" rtl="0" algn="l">
              <a:spcBef>
                <a:spcPts val="100"/>
              </a:spcBef>
              <a:spcAft>
                <a:spcPts val="0"/>
              </a:spcAft>
              <a:buClr>
                <a:schemeClr val="dk1"/>
              </a:buClr>
              <a:buSzPts val="1800"/>
              <a:buChar char="•"/>
            </a:pPr>
            <a:r>
              <a:rPr lang="en-US"/>
              <a:t>I/O</a:t>
            </a:r>
            <a:endParaRPr/>
          </a:p>
          <a:p>
            <a:pPr indent="-342900" lvl="2" marL="1257300" rtl="0" algn="l">
              <a:spcBef>
                <a:spcPts val="100"/>
              </a:spcBef>
              <a:spcAft>
                <a:spcPts val="0"/>
              </a:spcAft>
              <a:buClr>
                <a:schemeClr val="dk1"/>
              </a:buClr>
              <a:buSzPts val="1800"/>
              <a:buChar char="•"/>
            </a:pPr>
            <a:r>
              <a:rPr lang="en-US"/>
              <a:t>Threads</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pic>
        <p:nvPicPr>
          <p:cNvPr descr="jfr-exceptions" id="1201" name="Google Shape;1201;p101"/>
          <p:cNvPicPr preferRelativeResize="0"/>
          <p:nvPr/>
        </p:nvPicPr>
        <p:blipFill rotWithShape="1">
          <a:blip r:embed="rId3">
            <a:alphaModFix/>
          </a:blip>
          <a:srcRect b="0" l="0" r="0" t="0"/>
          <a:stretch/>
        </p:blipFill>
        <p:spPr>
          <a:xfrm>
            <a:off x="3059832" y="2636912"/>
            <a:ext cx="5905500" cy="304800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ransition spd="slow">
    <p:fade/>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205" name="Shape 1205"/>
        <p:cNvGrpSpPr/>
        <p:nvPr/>
      </p:nvGrpSpPr>
      <p:grpSpPr>
        <a:xfrm>
          <a:off x="0" y="0"/>
          <a:ext cx="0" cy="0"/>
          <a:chOff x="0" y="0"/>
          <a:chExt cx="0" cy="0"/>
        </a:xfrm>
      </p:grpSpPr>
      <p:sp>
        <p:nvSpPr>
          <p:cNvPr id="1206" name="Google Shape;1206;p10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p10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Font typeface="Arial"/>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03"/>
          <p:cNvSpPr txBox="1"/>
          <p:nvPr>
            <p:ph type="title"/>
          </p:nvPr>
        </p:nvSpPr>
        <p:spPr>
          <a:xfrm>
            <a:off x="457200" y="1341438"/>
            <a:ext cx="8229600" cy="77946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Java Concurrency</a:t>
            </a:r>
            <a:endParaRPr/>
          </a:p>
        </p:txBody>
      </p:sp>
      <p:sp>
        <p:nvSpPr>
          <p:cNvPr id="1213" name="Google Shape;1213;p103"/>
          <p:cNvSpPr txBox="1"/>
          <p:nvPr>
            <p:ph idx="1" type="body"/>
          </p:nvPr>
        </p:nvSpPr>
        <p:spPr>
          <a:xfrm>
            <a:off x="1416627" y="2420938"/>
            <a:ext cx="7270173" cy="39608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Calibri"/>
              <a:buChar char="•"/>
            </a:pPr>
            <a:r>
              <a:rPr lang="en-US"/>
              <a:t>Basics brief</a:t>
            </a:r>
            <a:endParaRPr/>
          </a:p>
          <a:p>
            <a:pPr indent="-342900" lvl="0" marL="342900" rtl="0" algn="l">
              <a:spcBef>
                <a:spcPts val="400"/>
              </a:spcBef>
              <a:spcAft>
                <a:spcPts val="0"/>
              </a:spcAft>
              <a:buClr>
                <a:schemeClr val="dk1"/>
              </a:buClr>
              <a:buSzPts val="2000"/>
              <a:buFont typeface="Calibri"/>
              <a:buChar char="•"/>
            </a:pPr>
            <a:r>
              <a:rPr lang="en-US"/>
              <a:t>Executors</a:t>
            </a:r>
            <a:endParaRPr/>
          </a:p>
          <a:p>
            <a:pPr indent="-342900" lvl="0" marL="342900" rtl="0" algn="l">
              <a:spcBef>
                <a:spcPts val="400"/>
              </a:spcBef>
              <a:spcAft>
                <a:spcPts val="0"/>
              </a:spcAft>
              <a:buClr>
                <a:schemeClr val="dk1"/>
              </a:buClr>
              <a:buSzPts val="2000"/>
              <a:buFont typeface="Calibri"/>
              <a:buChar char="•"/>
            </a:pPr>
            <a:r>
              <a:rPr lang="en-US"/>
              <a:t>Callable &amp; Future</a:t>
            </a:r>
            <a:endParaRPr/>
          </a:p>
          <a:p>
            <a:pPr indent="-342900" lvl="0" marL="342900" rtl="0" algn="l">
              <a:spcBef>
                <a:spcPts val="400"/>
              </a:spcBef>
              <a:spcAft>
                <a:spcPts val="0"/>
              </a:spcAft>
              <a:buClr>
                <a:schemeClr val="dk1"/>
              </a:buClr>
              <a:buSzPts val="2000"/>
              <a:buFont typeface="Calibri"/>
              <a:buChar char="•"/>
            </a:pPr>
            <a:r>
              <a:rPr lang="en-US"/>
              <a:t>Atomic Concurrent</a:t>
            </a:r>
            <a:endParaRPr/>
          </a:p>
          <a:p>
            <a:pPr indent="-342900" lvl="0" marL="342900" rtl="0" algn="l">
              <a:spcBef>
                <a:spcPts val="400"/>
              </a:spcBef>
              <a:spcAft>
                <a:spcPts val="0"/>
              </a:spcAft>
              <a:buClr>
                <a:schemeClr val="dk1"/>
              </a:buClr>
              <a:buSzPts val="2000"/>
              <a:buFont typeface="Calibri"/>
              <a:buChar char="•"/>
            </a:pPr>
            <a:r>
              <a:rPr lang="en-US"/>
              <a:t>Lock API (Lock, Criteria)</a:t>
            </a:r>
            <a:endParaRPr/>
          </a:p>
          <a:p>
            <a:pPr indent="-342900" lvl="0" marL="342900" rtl="0" algn="l">
              <a:spcBef>
                <a:spcPts val="400"/>
              </a:spcBef>
              <a:spcAft>
                <a:spcPts val="0"/>
              </a:spcAft>
              <a:buClr>
                <a:schemeClr val="dk1"/>
              </a:buClr>
              <a:buSzPts val="2000"/>
              <a:buFont typeface="Calibri"/>
              <a:buChar char="•"/>
            </a:pPr>
            <a:r>
              <a:rPr lang="en-US"/>
              <a:t>Barriers</a:t>
            </a:r>
            <a:endParaRPr/>
          </a:p>
          <a:p>
            <a:pPr indent="-342900" lvl="0" marL="342900" rtl="0" algn="l">
              <a:spcBef>
                <a:spcPts val="400"/>
              </a:spcBef>
              <a:spcAft>
                <a:spcPts val="0"/>
              </a:spcAft>
              <a:buClr>
                <a:schemeClr val="dk1"/>
              </a:buClr>
              <a:buSzPts val="2000"/>
              <a:buFont typeface="Calibri"/>
              <a:buChar char="•"/>
            </a:pPr>
            <a:r>
              <a:rPr lang="en-US"/>
              <a:t>Fork-Join</a:t>
            </a:r>
            <a:endParaRPr/>
          </a:p>
          <a:p>
            <a:pPr indent="-342900" lvl="0" marL="342900" rtl="0" algn="l">
              <a:spcBef>
                <a:spcPts val="400"/>
              </a:spcBef>
              <a:spcAft>
                <a:spcPts val="0"/>
              </a:spcAft>
              <a:buClr>
                <a:schemeClr val="dk1"/>
              </a:buClr>
              <a:buSzPts val="2000"/>
              <a:buFont typeface="Arial"/>
              <a:buNone/>
            </a:pPr>
            <a:r>
              <a:rPr lang="en-US"/>
              <a:t>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0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Subclassing Thread and Overriding run </a:t>
            </a:r>
            <a:endParaRPr/>
          </a:p>
        </p:txBody>
      </p:sp>
      <p:sp>
        <p:nvSpPr>
          <p:cNvPr id="1219" name="Google Shape;1219;p10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Font typeface="Arial"/>
              <a:buNone/>
            </a:pPr>
            <a:r>
              <a:t/>
            </a:r>
            <a:endParaRPr/>
          </a:p>
        </p:txBody>
      </p:sp>
      <p:sp>
        <p:nvSpPr>
          <p:cNvPr id="1220" name="Google Shape;1220;p104"/>
          <p:cNvSpPr/>
          <p:nvPr/>
        </p:nvSpPr>
        <p:spPr>
          <a:xfrm>
            <a:off x="533400" y="1484784"/>
            <a:ext cx="6019800" cy="2953319"/>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public class SimpleThread </a:t>
            </a:r>
            <a:r>
              <a:rPr b="1" lang="en-US" sz="1400">
                <a:solidFill>
                  <a:schemeClr val="dk1"/>
                </a:solidFill>
                <a:latin typeface="Calibri"/>
                <a:ea typeface="Calibri"/>
                <a:cs typeface="Calibri"/>
                <a:sym typeface="Calibri"/>
              </a:rPr>
              <a:t>extends Thread </a:t>
            </a: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public SimpleThread(String str)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super(str);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public void run()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for (int i = 0; i &lt; 10; i++)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System.out.println(i + " " + getName());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try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sleep((long)(Math.random() * 1000));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 catch (InterruptedException e)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System.out.println("DONE! " + getName());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p:txBody>
      </p:sp>
      <p:sp>
        <p:nvSpPr>
          <p:cNvPr id="1221" name="Google Shape;1221;p104"/>
          <p:cNvSpPr/>
          <p:nvPr/>
        </p:nvSpPr>
        <p:spPr>
          <a:xfrm>
            <a:off x="533400" y="4563049"/>
            <a:ext cx="6019800" cy="16933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Main method:</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Arial"/>
                <a:ea typeface="Arial"/>
                <a:cs typeface="Arial"/>
                <a:sym typeface="Arial"/>
              </a:rPr>
              <a:t>public class TwoThreadsTest {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public static void main (String[] args) {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new SimpleThread("Jamaica").start(); </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new SimpleThread("Fiji").start();</a:t>
            </a: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sp>
        <p:nvSpPr>
          <p:cNvPr id="1222" name="Google Shape;1222;p104"/>
          <p:cNvSpPr/>
          <p:nvPr/>
        </p:nvSpPr>
        <p:spPr>
          <a:xfrm>
            <a:off x="6629400" y="1484784"/>
            <a:ext cx="2133600" cy="4771597"/>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Output:</a:t>
            </a:r>
            <a:endParaRPr/>
          </a:p>
          <a:p>
            <a:pPr indent="0" lvl="0" marL="0" marR="0" rtl="0" algn="l">
              <a:lnSpc>
                <a:spcPct val="90000"/>
              </a:lnSpc>
              <a:spcBef>
                <a:spcPts val="0"/>
              </a:spcBef>
              <a:spcAft>
                <a:spcPts val="0"/>
              </a:spcAft>
              <a:buNone/>
            </a:pPr>
            <a:r>
              <a:t/>
            </a:r>
            <a:endParaRPr sz="1400">
              <a:solidFill>
                <a:schemeClr val="dk1"/>
              </a:solidFill>
              <a:latin typeface="Arimo"/>
              <a:ea typeface="Arimo"/>
              <a:cs typeface="Arimo"/>
              <a:sym typeface="Arimo"/>
            </a:endParaRPr>
          </a:p>
          <a:p>
            <a:pPr indent="0" lvl="0" marL="0" marR="0" rtl="0" algn="l">
              <a:lnSpc>
                <a:spcPct val="90000"/>
              </a:lnSpc>
              <a:spcBef>
                <a:spcPts val="0"/>
              </a:spcBef>
              <a:spcAft>
                <a:spcPts val="0"/>
              </a:spcAft>
              <a:buNone/>
            </a:pPr>
            <a:r>
              <a:t/>
            </a:r>
            <a:endParaRPr sz="1400">
              <a:solidFill>
                <a:schemeClr val="dk1"/>
              </a:solidFill>
              <a:latin typeface="Arimo"/>
              <a:ea typeface="Arimo"/>
              <a:cs typeface="Arimo"/>
              <a:sym typeface="Arimo"/>
            </a:endParaRPr>
          </a:p>
          <a:p>
            <a:pPr indent="0" lvl="0" marL="0" marR="0" rtl="0" algn="l">
              <a:lnSpc>
                <a:spcPct val="90000"/>
              </a:lnSpc>
              <a:spcBef>
                <a:spcPts val="0"/>
              </a:spcBef>
              <a:spcAft>
                <a:spcPts val="0"/>
              </a:spcAft>
              <a:buNone/>
            </a:pPr>
            <a:r>
              <a:t/>
            </a:r>
            <a:endParaRPr sz="1400">
              <a:solidFill>
                <a:schemeClr val="dk1"/>
              </a:solidFill>
              <a:latin typeface="Arimo"/>
              <a:ea typeface="Arimo"/>
              <a:cs typeface="Arimo"/>
              <a:sym typeface="Arimo"/>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0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0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1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1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2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2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3 Fiji </a:t>
            </a:r>
            <a:endParaRPr/>
          </a:p>
          <a:p>
            <a:pPr indent="0" lvl="0" marL="0" marR="0" rtl="0" algn="l">
              <a:lnSpc>
                <a:spcPct val="90000"/>
              </a:lnSpc>
              <a:spcBef>
                <a:spcPts val="0"/>
              </a:spcBef>
              <a:spcAft>
                <a:spcPts val="0"/>
              </a:spcAft>
              <a:buNone/>
            </a:pPr>
            <a:r>
              <a:rPr lang="en-US" sz="1400">
                <a:solidFill>
                  <a:schemeClr val="dk1"/>
                </a:solidFill>
                <a:latin typeface="Arial"/>
                <a:ea typeface="Arial"/>
                <a:cs typeface="Arial"/>
                <a:sym typeface="Arial"/>
              </a:rPr>
              <a:t>…</a:t>
            </a:r>
            <a:endParaRPr sz="1400">
              <a:solidFill>
                <a:schemeClr val="dk1"/>
              </a:solidFill>
              <a:latin typeface="Arimo"/>
              <a:ea typeface="Arimo"/>
              <a:cs typeface="Arimo"/>
              <a:sym typeface="Arimo"/>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6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7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7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8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9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8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DONE!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9 Jamaica</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DONE! Jamaica </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p:txBody>
      </p:sp>
      <p:cxnSp>
        <p:nvCxnSpPr>
          <p:cNvPr id="1223" name="Google Shape;1223;p104"/>
          <p:cNvCxnSpPr/>
          <p:nvPr/>
        </p:nvCxnSpPr>
        <p:spPr>
          <a:xfrm>
            <a:off x="533400" y="4438103"/>
            <a:ext cx="6019800" cy="0"/>
          </a:xfrm>
          <a:prstGeom prst="straightConnector1">
            <a:avLst/>
          </a:prstGeom>
          <a:noFill/>
          <a:ln cap="flat" cmpd="sng" w="9525">
            <a:solidFill>
              <a:srgbClr val="FF3300"/>
            </a:solidFill>
            <a:prstDash val="solid"/>
            <a:round/>
            <a:headEnd len="sm" w="sm" type="none"/>
            <a:tailEnd len="sm" w="sm" type="none"/>
          </a:ln>
        </p:spPr>
      </p:cxnSp>
      <p:cxnSp>
        <p:nvCxnSpPr>
          <p:cNvPr id="1224" name="Google Shape;1224;p104"/>
          <p:cNvCxnSpPr/>
          <p:nvPr/>
        </p:nvCxnSpPr>
        <p:spPr>
          <a:xfrm>
            <a:off x="533400" y="4563049"/>
            <a:ext cx="6019800" cy="0"/>
          </a:xfrm>
          <a:prstGeom prst="straightConnector1">
            <a:avLst/>
          </a:prstGeom>
          <a:noFill/>
          <a:ln cap="flat" cmpd="sng" w="9525">
            <a:solidFill>
              <a:srgbClr val="FF3300"/>
            </a:solidFill>
            <a:prstDash val="solid"/>
            <a:round/>
            <a:headEnd len="sm" w="sm" type="none"/>
            <a:tailEnd len="sm" w="sm" type="none"/>
          </a:ln>
        </p:spPr>
      </p:cxnSp>
      <p:cxnSp>
        <p:nvCxnSpPr>
          <p:cNvPr id="1225" name="Google Shape;1225;p104"/>
          <p:cNvCxnSpPr/>
          <p:nvPr/>
        </p:nvCxnSpPr>
        <p:spPr>
          <a:xfrm>
            <a:off x="533400" y="6256381"/>
            <a:ext cx="6019800" cy="0"/>
          </a:xfrm>
          <a:prstGeom prst="straightConnector1">
            <a:avLst/>
          </a:prstGeom>
          <a:noFill/>
          <a:ln cap="flat" cmpd="sng" w="9525">
            <a:solidFill>
              <a:srgbClr val="FF3300"/>
            </a:solidFill>
            <a:prstDash val="solid"/>
            <a:round/>
            <a:headEnd len="sm" w="sm" type="none"/>
            <a:tailEnd len="sm" w="sm" type="none"/>
          </a:ln>
        </p:spPr>
      </p:cxnSp>
      <p:cxnSp>
        <p:nvCxnSpPr>
          <p:cNvPr id="1226" name="Google Shape;1226;p104"/>
          <p:cNvCxnSpPr/>
          <p:nvPr/>
        </p:nvCxnSpPr>
        <p:spPr>
          <a:xfrm>
            <a:off x="496416" y="1484784"/>
            <a:ext cx="60198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0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Implementing Runnable </a:t>
            </a:r>
            <a:endParaRPr/>
          </a:p>
        </p:txBody>
      </p:sp>
      <p:sp>
        <p:nvSpPr>
          <p:cNvPr id="1232" name="Google Shape;1232;p10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Font typeface="Arial"/>
              <a:buNone/>
            </a:pPr>
            <a:r>
              <a:t/>
            </a:r>
            <a:endParaRPr/>
          </a:p>
        </p:txBody>
      </p:sp>
      <p:sp>
        <p:nvSpPr>
          <p:cNvPr id="1233" name="Google Shape;1233;p105"/>
          <p:cNvSpPr/>
          <p:nvPr/>
        </p:nvSpPr>
        <p:spPr>
          <a:xfrm>
            <a:off x="457200" y="1484784"/>
            <a:ext cx="6172200" cy="2436771"/>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public class SimpleRunnable </a:t>
            </a:r>
            <a:r>
              <a:rPr b="1" lang="en-US" sz="1400">
                <a:solidFill>
                  <a:schemeClr val="dk1"/>
                </a:solidFill>
                <a:latin typeface="Calibri"/>
                <a:ea typeface="Calibri"/>
                <a:cs typeface="Calibri"/>
                <a:sym typeface="Calibri"/>
              </a:rPr>
              <a:t>implements Runnable</a:t>
            </a: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public void run()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for (int i = 0; i &lt; 10; i++)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System.out.println(i + " " + Thread.currentThread().getName());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try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Thread.sleep((long)(Math.random() * 1000));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 catch (InterruptedException e)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System.out.println("DONE! " + Thread.currentThread(). getName());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p:txBody>
      </p:sp>
      <p:sp>
        <p:nvSpPr>
          <p:cNvPr id="1234" name="Google Shape;1234;p105"/>
          <p:cNvSpPr/>
          <p:nvPr/>
        </p:nvSpPr>
        <p:spPr>
          <a:xfrm>
            <a:off x="457200" y="3989288"/>
            <a:ext cx="6172200" cy="2392040"/>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Main method:</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Arial"/>
                <a:ea typeface="Arial"/>
                <a:cs typeface="Arial"/>
                <a:sym typeface="Arial"/>
              </a:rPr>
              <a:t>public class TwoThreadsTest {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public static void main (String[] args) {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r>
              <a:rPr b="1" lang="en-US" sz="1400">
                <a:solidFill>
                  <a:schemeClr val="dk1"/>
                </a:solidFill>
                <a:latin typeface="Calibri"/>
                <a:ea typeface="Calibri"/>
                <a:cs typeface="Calibri"/>
                <a:sym typeface="Calibri"/>
              </a:rPr>
              <a:t> SimpleRunnable  runner=new SimpleRunnable ();</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Thread t1=new Thread(runner,”Jamaica”);</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Thread t2=new Thread(runner,”Fiji”);</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t1.start(); </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t2.start();</a:t>
            </a: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sz="1400">
              <a:solidFill>
                <a:schemeClr val="dk1"/>
              </a:solidFill>
              <a:latin typeface="Calibri"/>
              <a:ea typeface="Calibri"/>
              <a:cs typeface="Calibri"/>
              <a:sym typeface="Calibri"/>
            </a:endParaRPr>
          </a:p>
        </p:txBody>
      </p:sp>
      <p:sp>
        <p:nvSpPr>
          <p:cNvPr id="1235" name="Google Shape;1235;p105"/>
          <p:cNvSpPr/>
          <p:nvPr/>
        </p:nvSpPr>
        <p:spPr>
          <a:xfrm>
            <a:off x="6705600" y="1484785"/>
            <a:ext cx="2133600" cy="4896544"/>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Output:</a:t>
            </a:r>
            <a:endParaRPr/>
          </a:p>
          <a:p>
            <a:pPr indent="0" lvl="0" marL="0" marR="0" rtl="0" algn="l">
              <a:lnSpc>
                <a:spcPct val="90000"/>
              </a:lnSpc>
              <a:spcBef>
                <a:spcPts val="0"/>
              </a:spcBef>
              <a:spcAft>
                <a:spcPts val="0"/>
              </a:spcAft>
              <a:buNone/>
            </a:pPr>
            <a:r>
              <a:t/>
            </a:r>
            <a:endParaRPr sz="1400">
              <a:solidFill>
                <a:schemeClr val="dk1"/>
              </a:solidFill>
              <a:latin typeface="Arimo"/>
              <a:ea typeface="Arimo"/>
              <a:cs typeface="Arimo"/>
              <a:sym typeface="Arimo"/>
            </a:endParaRPr>
          </a:p>
          <a:p>
            <a:pPr indent="0" lvl="0" marL="0" marR="0" rtl="0" algn="l">
              <a:lnSpc>
                <a:spcPct val="90000"/>
              </a:lnSpc>
              <a:spcBef>
                <a:spcPts val="0"/>
              </a:spcBef>
              <a:spcAft>
                <a:spcPts val="0"/>
              </a:spcAft>
              <a:buNone/>
            </a:pPr>
            <a:r>
              <a:t/>
            </a:r>
            <a:endParaRPr sz="1400">
              <a:solidFill>
                <a:schemeClr val="dk1"/>
              </a:solidFill>
              <a:latin typeface="Arimo"/>
              <a:ea typeface="Arimo"/>
              <a:cs typeface="Arimo"/>
              <a:sym typeface="Arimo"/>
            </a:endParaRPr>
          </a:p>
          <a:p>
            <a:pPr indent="0" lvl="0" marL="0" marR="0" rtl="0" algn="l">
              <a:lnSpc>
                <a:spcPct val="90000"/>
              </a:lnSpc>
              <a:spcBef>
                <a:spcPts val="0"/>
              </a:spcBef>
              <a:spcAft>
                <a:spcPts val="0"/>
              </a:spcAft>
              <a:buNone/>
            </a:pPr>
            <a:r>
              <a:t/>
            </a:r>
            <a:endParaRPr sz="1400">
              <a:solidFill>
                <a:schemeClr val="dk1"/>
              </a:solidFill>
              <a:latin typeface="Arimo"/>
              <a:ea typeface="Arimo"/>
              <a:cs typeface="Arimo"/>
              <a:sym typeface="Arimo"/>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0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0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1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1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2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2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3 Fiji </a:t>
            </a:r>
            <a:endParaRPr/>
          </a:p>
          <a:p>
            <a:pPr indent="0" lvl="0" marL="0" marR="0" rtl="0" algn="l">
              <a:lnSpc>
                <a:spcPct val="90000"/>
              </a:lnSpc>
              <a:spcBef>
                <a:spcPts val="0"/>
              </a:spcBef>
              <a:spcAft>
                <a:spcPts val="0"/>
              </a:spcAft>
              <a:buNone/>
            </a:pPr>
            <a:r>
              <a:rPr lang="en-US" sz="1400">
                <a:solidFill>
                  <a:schemeClr val="dk1"/>
                </a:solidFill>
                <a:latin typeface="Arial"/>
                <a:ea typeface="Arial"/>
                <a:cs typeface="Arial"/>
                <a:sym typeface="Arial"/>
              </a:rPr>
              <a:t>…</a:t>
            </a:r>
            <a:endParaRPr sz="1400">
              <a:solidFill>
                <a:schemeClr val="dk1"/>
              </a:solidFill>
              <a:latin typeface="Arimo"/>
              <a:ea typeface="Arimo"/>
              <a:cs typeface="Arimo"/>
              <a:sym typeface="Arimo"/>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6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7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7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8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9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8 Jamaica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DONE! Fiji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9 Jamaica</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DONE! Jamaica </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p:txBody>
      </p:sp>
      <p:cxnSp>
        <p:nvCxnSpPr>
          <p:cNvPr id="1236" name="Google Shape;1236;p105"/>
          <p:cNvCxnSpPr/>
          <p:nvPr/>
        </p:nvCxnSpPr>
        <p:spPr>
          <a:xfrm>
            <a:off x="457200" y="1484784"/>
            <a:ext cx="6172200" cy="0"/>
          </a:xfrm>
          <a:prstGeom prst="straightConnector1">
            <a:avLst/>
          </a:prstGeom>
          <a:noFill/>
          <a:ln cap="flat" cmpd="sng" w="9525">
            <a:solidFill>
              <a:srgbClr val="FF3300"/>
            </a:solidFill>
            <a:prstDash val="solid"/>
            <a:round/>
            <a:headEnd len="sm" w="sm" type="none"/>
            <a:tailEnd len="sm" w="sm" type="none"/>
          </a:ln>
        </p:spPr>
      </p:cxnSp>
      <p:cxnSp>
        <p:nvCxnSpPr>
          <p:cNvPr id="1237" name="Google Shape;1237;p105"/>
          <p:cNvCxnSpPr/>
          <p:nvPr/>
        </p:nvCxnSpPr>
        <p:spPr>
          <a:xfrm>
            <a:off x="457200" y="3921555"/>
            <a:ext cx="6172200" cy="0"/>
          </a:xfrm>
          <a:prstGeom prst="straightConnector1">
            <a:avLst/>
          </a:prstGeom>
          <a:noFill/>
          <a:ln cap="flat" cmpd="sng" w="9525">
            <a:solidFill>
              <a:srgbClr val="FF3300"/>
            </a:solidFill>
            <a:prstDash val="solid"/>
            <a:round/>
            <a:headEnd len="sm" w="sm" type="none"/>
            <a:tailEnd len="sm" w="sm" type="none"/>
          </a:ln>
        </p:spPr>
      </p:cxnSp>
      <p:cxnSp>
        <p:nvCxnSpPr>
          <p:cNvPr id="1238" name="Google Shape;1238;p105"/>
          <p:cNvCxnSpPr/>
          <p:nvPr/>
        </p:nvCxnSpPr>
        <p:spPr>
          <a:xfrm>
            <a:off x="457200" y="3989288"/>
            <a:ext cx="6172200" cy="0"/>
          </a:xfrm>
          <a:prstGeom prst="straightConnector1">
            <a:avLst/>
          </a:prstGeom>
          <a:noFill/>
          <a:ln cap="flat" cmpd="sng" w="9525">
            <a:solidFill>
              <a:srgbClr val="FF3300"/>
            </a:solidFill>
            <a:prstDash val="solid"/>
            <a:round/>
            <a:headEnd len="sm" w="sm" type="none"/>
            <a:tailEnd len="sm" w="sm" type="none"/>
          </a:ln>
        </p:spPr>
      </p:cxnSp>
      <p:cxnSp>
        <p:nvCxnSpPr>
          <p:cNvPr id="1239" name="Google Shape;1239;p105"/>
          <p:cNvCxnSpPr/>
          <p:nvPr/>
        </p:nvCxnSpPr>
        <p:spPr>
          <a:xfrm>
            <a:off x="457200" y="6381328"/>
            <a:ext cx="61722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0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The Life Cycle of a Thread</a:t>
            </a:r>
            <a:endParaRPr/>
          </a:p>
        </p:txBody>
      </p:sp>
      <p:sp>
        <p:nvSpPr>
          <p:cNvPr id="1245" name="Google Shape;1245;p106"/>
          <p:cNvSpPr txBox="1"/>
          <p:nvPr/>
        </p:nvSpPr>
        <p:spPr>
          <a:xfrm>
            <a:off x="517525" y="4130675"/>
            <a:ext cx="8245475" cy="1867749"/>
          </a:xfrm>
          <a:prstGeom prst="rect">
            <a:avLst/>
          </a:prstGeom>
          <a:noFill/>
          <a:ln>
            <a:noFill/>
          </a:ln>
        </p:spPr>
        <p:txBody>
          <a:bodyPr anchorCtr="0" anchor="t" bIns="40900" lIns="81825" spcFirstLastPara="1" rIns="81825" wrap="square" tIns="409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Basic states of the Thread:</a:t>
            </a:r>
            <a:endParaRPr/>
          </a:p>
          <a:p>
            <a:pPr indent="-127000" lvl="1" marL="4572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New Thread</a:t>
            </a:r>
            <a:endParaRPr/>
          </a:p>
          <a:p>
            <a:pPr indent="-127000" lvl="1" marL="4572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Running</a:t>
            </a:r>
            <a:endParaRPr/>
          </a:p>
          <a:p>
            <a:pPr indent="-127000" lvl="1" marL="4572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Not Runnable</a:t>
            </a:r>
            <a:endParaRPr/>
          </a:p>
          <a:p>
            <a:pPr indent="-127000" lvl="1" marL="4572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Dead</a:t>
            </a:r>
            <a:endParaRPr/>
          </a:p>
        </p:txBody>
      </p:sp>
      <p:sp>
        <p:nvSpPr>
          <p:cNvPr id="1246" name="Google Shape;1246;p106"/>
          <p:cNvSpPr/>
          <p:nvPr/>
        </p:nvSpPr>
        <p:spPr>
          <a:xfrm>
            <a:off x="457200" y="1667933"/>
            <a:ext cx="8305800" cy="2438400"/>
          </a:xfrm>
          <a:prstGeom prst="flowChartAlternateProcess">
            <a:avLst/>
          </a:prstGeom>
          <a:gradFill>
            <a:gsLst>
              <a:gs pos="0">
                <a:srgbClr val="BBBBBB"/>
              </a:gs>
              <a:gs pos="80000">
                <a:srgbClr val="F6F6F6"/>
              </a:gs>
              <a:gs pos="100000">
                <a:srgbClr val="F7F7F7"/>
              </a:gs>
            </a:gsLst>
            <a:lin ang="16200000" scaled="0"/>
          </a:gradFill>
          <a:ln cap="flat" cmpd="sng" w="9525">
            <a:solidFill>
              <a:srgbClr val="F9F9F9"/>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067">
              <a:solidFill>
                <a:schemeClr val="lt1"/>
              </a:solidFill>
              <a:latin typeface="Calibri"/>
              <a:ea typeface="Calibri"/>
              <a:cs typeface="Calibri"/>
              <a:sym typeface="Calibri"/>
            </a:endParaRPr>
          </a:p>
        </p:txBody>
      </p:sp>
      <p:sp>
        <p:nvSpPr>
          <p:cNvPr id="1247" name="Google Shape;1247;p106"/>
          <p:cNvSpPr/>
          <p:nvPr/>
        </p:nvSpPr>
        <p:spPr>
          <a:xfrm>
            <a:off x="2267744" y="2122171"/>
            <a:ext cx="4876800" cy="16256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Alive area</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p:txBody>
      </p:sp>
      <p:sp>
        <p:nvSpPr>
          <p:cNvPr id="1248" name="Google Shape;1248;p106"/>
          <p:cNvSpPr/>
          <p:nvPr/>
        </p:nvSpPr>
        <p:spPr>
          <a:xfrm>
            <a:off x="1200944" y="3274167"/>
            <a:ext cx="990600" cy="20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Thread.start()</a:t>
            </a:r>
            <a:endParaRPr/>
          </a:p>
        </p:txBody>
      </p:sp>
      <p:sp>
        <p:nvSpPr>
          <p:cNvPr id="1249" name="Google Shape;1249;p106"/>
          <p:cNvSpPr/>
          <p:nvPr/>
        </p:nvSpPr>
        <p:spPr>
          <a:xfrm>
            <a:off x="1116806" y="2257637"/>
            <a:ext cx="846138" cy="406400"/>
          </a:xfrm>
          <a:prstGeom prst="flowChartAlternateProcess">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new</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Thread</a:t>
            </a:r>
            <a:endParaRPr/>
          </a:p>
        </p:txBody>
      </p:sp>
      <p:sp>
        <p:nvSpPr>
          <p:cNvPr id="1250" name="Google Shape;1250;p106"/>
          <p:cNvSpPr/>
          <p:nvPr/>
        </p:nvSpPr>
        <p:spPr>
          <a:xfrm>
            <a:off x="2877344" y="3138171"/>
            <a:ext cx="863990" cy="406400"/>
          </a:xfrm>
          <a:prstGeom prst="flowChartAlternateProcess">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Runnable</a:t>
            </a:r>
            <a:endParaRPr sz="1600">
              <a:solidFill>
                <a:schemeClr val="dk1"/>
              </a:solidFill>
              <a:latin typeface="Calibri"/>
              <a:ea typeface="Calibri"/>
              <a:cs typeface="Calibri"/>
              <a:sym typeface="Calibri"/>
            </a:endParaRPr>
          </a:p>
        </p:txBody>
      </p:sp>
      <p:sp>
        <p:nvSpPr>
          <p:cNvPr id="1251" name="Google Shape;1251;p106"/>
          <p:cNvSpPr/>
          <p:nvPr/>
        </p:nvSpPr>
        <p:spPr>
          <a:xfrm>
            <a:off x="5620544" y="3138171"/>
            <a:ext cx="863990" cy="406400"/>
          </a:xfrm>
          <a:prstGeom prst="flowChartAlternateProcess">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Running</a:t>
            </a:r>
            <a:endParaRPr/>
          </a:p>
        </p:txBody>
      </p:sp>
      <p:sp>
        <p:nvSpPr>
          <p:cNvPr id="1252" name="Google Shape;1252;p106"/>
          <p:cNvSpPr/>
          <p:nvPr/>
        </p:nvSpPr>
        <p:spPr>
          <a:xfrm>
            <a:off x="7677944" y="2257637"/>
            <a:ext cx="685800" cy="406400"/>
          </a:xfrm>
          <a:prstGeom prst="flowChartAlternateProcess">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Dead</a:t>
            </a:r>
            <a:endParaRPr/>
          </a:p>
        </p:txBody>
      </p:sp>
      <p:sp>
        <p:nvSpPr>
          <p:cNvPr id="1253" name="Google Shape;1253;p106"/>
          <p:cNvSpPr/>
          <p:nvPr/>
        </p:nvSpPr>
        <p:spPr>
          <a:xfrm>
            <a:off x="1535907" y="2674092"/>
            <a:ext cx="1319212" cy="666750"/>
          </a:xfrm>
          <a:custGeom>
            <a:rect b="b" l="l" r="r" t="t"/>
            <a:pathLst>
              <a:path extrusionOk="0" h="751114" w="1318986">
                <a:moveTo>
                  <a:pt x="67128" y="0"/>
                </a:moveTo>
                <a:cubicBezTo>
                  <a:pt x="33564" y="236764"/>
                  <a:pt x="0" y="473528"/>
                  <a:pt x="208643" y="598714"/>
                </a:cubicBezTo>
                <a:cubicBezTo>
                  <a:pt x="417286" y="723900"/>
                  <a:pt x="868136" y="737507"/>
                  <a:pt x="1318986" y="751114"/>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254" name="Google Shape;1254;p106"/>
          <p:cNvSpPr/>
          <p:nvPr/>
        </p:nvSpPr>
        <p:spPr>
          <a:xfrm>
            <a:off x="6492082" y="2664567"/>
            <a:ext cx="1803400" cy="781050"/>
          </a:xfrm>
          <a:custGeom>
            <a:rect b="b" l="l" r="r" t="t"/>
            <a:pathLst>
              <a:path extrusionOk="0" h="879929" w="1803401">
                <a:moveTo>
                  <a:pt x="1545772" y="0"/>
                </a:moveTo>
                <a:cubicBezTo>
                  <a:pt x="1674586" y="300264"/>
                  <a:pt x="1803401" y="600529"/>
                  <a:pt x="1545772" y="740229"/>
                </a:cubicBezTo>
                <a:cubicBezTo>
                  <a:pt x="1288143" y="879929"/>
                  <a:pt x="644071" y="859064"/>
                  <a:pt x="0" y="83820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255" name="Google Shape;1255;p106"/>
          <p:cNvSpPr/>
          <p:nvPr/>
        </p:nvSpPr>
        <p:spPr>
          <a:xfrm>
            <a:off x="4096544" y="3340842"/>
            <a:ext cx="990600" cy="20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JVM Scheduler</a:t>
            </a:r>
            <a:endParaRPr/>
          </a:p>
        </p:txBody>
      </p:sp>
      <p:sp>
        <p:nvSpPr>
          <p:cNvPr id="1256" name="Google Shape;1256;p106"/>
          <p:cNvSpPr/>
          <p:nvPr/>
        </p:nvSpPr>
        <p:spPr>
          <a:xfrm>
            <a:off x="5082382" y="2472479"/>
            <a:ext cx="1371600" cy="677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Thread.sleep()</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Thread.yield()</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join()</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I/O</a:t>
            </a:r>
            <a:endParaRPr/>
          </a:p>
        </p:txBody>
      </p:sp>
      <p:sp>
        <p:nvSpPr>
          <p:cNvPr id="1257" name="Google Shape;1257;p106"/>
          <p:cNvSpPr/>
          <p:nvPr/>
        </p:nvSpPr>
        <p:spPr>
          <a:xfrm>
            <a:off x="3247232" y="2712192"/>
            <a:ext cx="2776537" cy="406400"/>
          </a:xfrm>
          <a:custGeom>
            <a:rect b="b" l="l" r="r" t="t"/>
            <a:pathLst>
              <a:path extrusionOk="0" h="457200" w="2775857">
                <a:moveTo>
                  <a:pt x="2775857" y="457200"/>
                </a:moveTo>
                <a:cubicBezTo>
                  <a:pt x="2261507" y="228600"/>
                  <a:pt x="1747158" y="0"/>
                  <a:pt x="1284515" y="0"/>
                </a:cubicBezTo>
                <a:cubicBezTo>
                  <a:pt x="821872" y="0"/>
                  <a:pt x="410936" y="228600"/>
                  <a:pt x="0" y="45720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258" name="Google Shape;1258;p106"/>
          <p:cNvSpPr/>
          <p:nvPr/>
        </p:nvSpPr>
        <p:spPr>
          <a:xfrm>
            <a:off x="4020344" y="2528571"/>
            <a:ext cx="1066800" cy="338667"/>
          </a:xfrm>
          <a:prstGeom prst="can">
            <a:avLst>
              <a:gd fmla="val 25000" name="adj"/>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A5A5A5"/>
                </a:solidFill>
                <a:latin typeface="Arial"/>
                <a:ea typeface="Arial"/>
                <a:cs typeface="Arial"/>
                <a:sym typeface="Arial"/>
              </a:rPr>
              <a:t>Blocked pool</a:t>
            </a:r>
            <a:endParaRPr/>
          </a:p>
        </p:txBody>
      </p:sp>
      <p:cxnSp>
        <p:nvCxnSpPr>
          <p:cNvPr id="1259" name="Google Shape;1259;p106"/>
          <p:cNvCxnSpPr/>
          <p:nvPr/>
        </p:nvCxnSpPr>
        <p:spPr>
          <a:xfrm>
            <a:off x="3715544" y="3340842"/>
            <a:ext cx="1905000" cy="1587"/>
          </a:xfrm>
          <a:prstGeom prst="straightConnector1">
            <a:avLst/>
          </a:prstGeom>
          <a:noFill/>
          <a:ln cap="flat" cmpd="sng" w="9525">
            <a:solidFill>
              <a:schemeClr val="dk1"/>
            </a:solidFill>
            <a:prstDash val="solid"/>
            <a:round/>
            <a:headEnd len="med" w="med" type="triangle"/>
            <a:tailEnd len="med" w="med" type="triangle"/>
          </a:ln>
        </p:spPr>
      </p:cxnSp>
      <p:sp>
        <p:nvSpPr>
          <p:cNvPr id="1260" name="Google Shape;1260;p106"/>
          <p:cNvSpPr/>
          <p:nvPr/>
        </p:nvSpPr>
        <p:spPr>
          <a:xfrm>
            <a:off x="7296944" y="3409104"/>
            <a:ext cx="990600" cy="20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run() ends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0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States of the Thread – Not Runnable</a:t>
            </a:r>
            <a:endParaRPr/>
          </a:p>
        </p:txBody>
      </p:sp>
      <p:sp>
        <p:nvSpPr>
          <p:cNvPr id="1266" name="Google Shape;1266;p10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b="1" lang="en-US" sz="1800"/>
              <a:t>Basic control:</a:t>
            </a:r>
            <a:endParaRPr/>
          </a:p>
          <a:p>
            <a:pPr indent="-342900" lvl="0" marL="342900" rtl="0" algn="l">
              <a:spcBef>
                <a:spcPts val="360"/>
              </a:spcBef>
              <a:spcAft>
                <a:spcPts val="0"/>
              </a:spcAft>
              <a:buClr>
                <a:schemeClr val="dk1"/>
              </a:buClr>
              <a:buSzPts val="1800"/>
              <a:buFont typeface="Arial"/>
              <a:buChar char="•"/>
            </a:pPr>
            <a:r>
              <a:rPr lang="en-US" sz="1800"/>
              <a:t>Sleep – moves the thread to a non-Runnable state for a period of time (ms)</a:t>
            </a:r>
            <a:endParaRPr/>
          </a:p>
          <a:p>
            <a:pPr indent="-342900" lvl="1" marL="800100" rtl="0" algn="l">
              <a:spcBef>
                <a:spcPts val="0"/>
              </a:spcBef>
              <a:spcAft>
                <a:spcPts val="0"/>
              </a:spcAft>
              <a:buClr>
                <a:schemeClr val="dk1"/>
              </a:buClr>
              <a:buSzPts val="1800"/>
              <a:buChar char="‒"/>
            </a:pPr>
            <a:r>
              <a:rPr lang="en-US" sz="1800"/>
              <a:t>Usually the simplest way to delay threads or main</a:t>
            </a:r>
            <a:endParaRPr/>
          </a:p>
          <a:p>
            <a:pPr indent="-342900" lvl="1" marL="800100" rtl="0" algn="l">
              <a:spcBef>
                <a:spcPts val="0"/>
              </a:spcBef>
              <a:spcAft>
                <a:spcPts val="0"/>
              </a:spcAft>
              <a:buClr>
                <a:schemeClr val="dk1"/>
              </a:buClr>
              <a:buSzPts val="1800"/>
              <a:buChar char="‒"/>
            </a:pPr>
            <a:r>
              <a:rPr lang="en-US" sz="1800"/>
              <a:t>Note: blocks the thread  at least to the specified time – not exactly</a:t>
            </a:r>
            <a:endParaRPr/>
          </a:p>
          <a:p>
            <a:pPr indent="-342900" lvl="0" marL="342900" rtl="0" algn="l">
              <a:spcBef>
                <a:spcPts val="360"/>
              </a:spcBef>
              <a:spcAft>
                <a:spcPts val="0"/>
              </a:spcAft>
              <a:buClr>
                <a:schemeClr val="dk1"/>
              </a:buClr>
              <a:buSzPts val="1800"/>
              <a:buFont typeface="Arial"/>
              <a:buChar char="•"/>
            </a:pPr>
            <a:r>
              <a:rPr lang="en-US" sz="1800"/>
              <a:t>Yield – moves the Running thread to the Rannable pool (Equals to sleep(0))</a:t>
            </a:r>
            <a:endParaRPr/>
          </a:p>
          <a:p>
            <a:pPr indent="-342900" lvl="1" marL="800100" rtl="0" algn="l">
              <a:spcBef>
                <a:spcPts val="0"/>
              </a:spcBef>
              <a:spcAft>
                <a:spcPts val="0"/>
              </a:spcAft>
              <a:buClr>
                <a:schemeClr val="dk1"/>
              </a:buClr>
              <a:buSzPts val="1800"/>
              <a:buChar char="‒"/>
            </a:pPr>
            <a:r>
              <a:rPr lang="en-US" sz="1800"/>
              <a:t>Usually for giving other low priority thread a chance to run</a:t>
            </a:r>
            <a:endParaRPr/>
          </a:p>
          <a:p>
            <a:pPr indent="-342900" lvl="0" marL="342900" rtl="0" algn="l">
              <a:spcBef>
                <a:spcPts val="360"/>
              </a:spcBef>
              <a:spcAft>
                <a:spcPts val="0"/>
              </a:spcAft>
              <a:buClr>
                <a:schemeClr val="dk1"/>
              </a:buClr>
              <a:buSzPts val="1800"/>
              <a:buFont typeface="Arial"/>
              <a:buChar char="•"/>
            </a:pPr>
            <a:r>
              <a:rPr lang="en-US" sz="1800"/>
              <a:t>Join – moves the running thread to a non-Runnable state until a specific thread ends</a:t>
            </a:r>
            <a:endParaRPr/>
          </a:p>
          <a:p>
            <a:pPr indent="-342900" lvl="1" marL="800100" rtl="0" algn="l">
              <a:spcBef>
                <a:spcPts val="0"/>
              </a:spcBef>
              <a:spcAft>
                <a:spcPts val="0"/>
              </a:spcAft>
              <a:buClr>
                <a:schemeClr val="dk1"/>
              </a:buClr>
              <a:buSzPts val="1800"/>
              <a:buChar char="‒"/>
            </a:pPr>
            <a:r>
              <a:rPr lang="en-US" sz="1800"/>
              <a:t>Delays the caller until the referenced thread ends</a:t>
            </a:r>
            <a:endParaRPr/>
          </a:p>
          <a:p>
            <a:pPr indent="-342900" lvl="1" marL="800100" rtl="0" algn="l">
              <a:spcBef>
                <a:spcPts val="0"/>
              </a:spcBef>
              <a:spcAft>
                <a:spcPts val="0"/>
              </a:spcAft>
              <a:buClr>
                <a:schemeClr val="dk1"/>
              </a:buClr>
              <a:buSzPts val="1800"/>
              <a:buChar char="‒"/>
            </a:pPr>
            <a:r>
              <a:rPr lang="en-US" sz="1800"/>
              <a:t>Is absolute – not like priority</a:t>
            </a:r>
            <a:endParaRPr/>
          </a:p>
          <a:p>
            <a:pPr indent="-342900" lvl="0" marL="342900" rtl="0" algn="l">
              <a:spcBef>
                <a:spcPts val="360"/>
              </a:spcBef>
              <a:spcAft>
                <a:spcPts val="0"/>
              </a:spcAft>
              <a:buClr>
                <a:schemeClr val="dk1"/>
              </a:buClr>
              <a:buSzPts val="1800"/>
              <a:buFont typeface="Arial"/>
              <a:buChar char="•"/>
            </a:pPr>
            <a:r>
              <a:rPr lang="en-US" sz="1800"/>
              <a:t>All methods throws InterruptedException</a:t>
            </a:r>
            <a:endParaRPr sz="1800"/>
          </a:p>
          <a:p>
            <a:pPr indent="-342900" lvl="1" marL="800100" rtl="0" algn="l">
              <a:spcBef>
                <a:spcPts val="0"/>
              </a:spcBef>
              <a:spcAft>
                <a:spcPts val="0"/>
              </a:spcAft>
              <a:buClr>
                <a:schemeClr val="dk1"/>
              </a:buClr>
              <a:buSzPts val="1800"/>
              <a:buChar char="‒"/>
            </a:pPr>
            <a:r>
              <a:rPr lang="en-US" sz="1800"/>
              <a:t>When thread are out of the blocking state before</a:t>
            </a:r>
            <a:br>
              <a:rPr lang="en-US" sz="1800"/>
            </a:br>
            <a:r>
              <a:rPr lang="en-US" sz="1800"/>
              <a:t>time</a:t>
            </a:r>
            <a:endParaRPr/>
          </a:p>
          <a:p>
            <a:pPr indent="-342900" lvl="1" marL="800100" rtl="0" algn="l">
              <a:spcBef>
                <a:spcPts val="0"/>
              </a:spcBef>
              <a:spcAft>
                <a:spcPts val="0"/>
              </a:spcAft>
              <a:buClr>
                <a:schemeClr val="dk1"/>
              </a:buClr>
              <a:buSzPts val="1800"/>
              <a:buChar char="‒"/>
            </a:pPr>
            <a:r>
              <a:rPr lang="en-US" sz="1800"/>
              <a:t>Might happen due to OS activity</a:t>
            </a:r>
            <a:endParaRPr/>
          </a:p>
          <a:p>
            <a:pPr indent="-342900" lvl="0" marL="342900" rtl="0" algn="l">
              <a:spcBef>
                <a:spcPts val="360"/>
              </a:spcBef>
              <a:spcAft>
                <a:spcPts val="0"/>
              </a:spcAft>
              <a:buClr>
                <a:schemeClr val="dk1"/>
              </a:buClr>
              <a:buSzPts val="1800"/>
              <a:buFont typeface="Arial"/>
              <a:buChar char="•"/>
            </a:pPr>
            <a:r>
              <a:rPr lang="en-US" sz="1800"/>
              <a:t>I/O Block – same occurs for connec(), read() &amp; write()</a:t>
            </a:r>
            <a:endParaRPr/>
          </a:p>
          <a:p>
            <a:pPr indent="-342900" lvl="0" marL="342900" rtl="0" algn="l">
              <a:spcBef>
                <a:spcPts val="360"/>
              </a:spcBef>
              <a:spcAft>
                <a:spcPts val="0"/>
              </a:spcAft>
              <a:buClr>
                <a:schemeClr val="dk1"/>
              </a:buClr>
              <a:buSzPts val="1800"/>
              <a:buFont typeface="Arial"/>
              <a:buChar char="•"/>
            </a:pPr>
            <a:r>
              <a:rPr lang="en-US" sz="1800"/>
              <a:t>Blocked threads returns to runnable state </a:t>
            </a:r>
            <a:endParaRPr/>
          </a:p>
          <a:p>
            <a:pPr indent="-342900" lvl="1" marL="800100" rtl="0" algn="l">
              <a:spcBef>
                <a:spcPts val="0"/>
              </a:spcBef>
              <a:spcAft>
                <a:spcPts val="0"/>
              </a:spcAft>
              <a:buClr>
                <a:schemeClr val="dk1"/>
              </a:buClr>
              <a:buSzPts val="1800"/>
              <a:buChar char="‒"/>
            </a:pPr>
            <a:r>
              <a:rPr lang="en-US" sz="1800"/>
              <a:t>never to running (!)</a:t>
            </a:r>
            <a:endParaRPr sz="1800"/>
          </a:p>
        </p:txBody>
      </p:sp>
      <p:sp>
        <p:nvSpPr>
          <p:cNvPr id="1267" name="Google Shape;1267;p107"/>
          <p:cNvSpPr/>
          <p:nvPr/>
        </p:nvSpPr>
        <p:spPr>
          <a:xfrm>
            <a:off x="5976664" y="3717032"/>
            <a:ext cx="3059832" cy="6773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try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Thread</a:t>
            </a:r>
            <a:r>
              <a:rPr lang="en-US" sz="1400">
                <a:solidFill>
                  <a:schemeClr val="dk1"/>
                </a:solidFill>
                <a:latin typeface="Calibri"/>
                <a:ea typeface="Calibri"/>
                <a:cs typeface="Calibri"/>
                <a:sym typeface="Calibri"/>
              </a:rPr>
              <a:t>.</a:t>
            </a:r>
            <a:r>
              <a:rPr b="1" lang="en-US" sz="1400">
                <a:solidFill>
                  <a:schemeClr val="dk1"/>
                </a:solidFill>
                <a:latin typeface="Calibri"/>
                <a:ea typeface="Calibri"/>
                <a:cs typeface="Calibri"/>
                <a:sym typeface="Calibri"/>
              </a:rPr>
              <a:t>sleep(3000)</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catch (InterruptedException e) {} </a:t>
            </a:r>
            <a:endParaRPr/>
          </a:p>
        </p:txBody>
      </p:sp>
      <p:sp>
        <p:nvSpPr>
          <p:cNvPr id="1268" name="Google Shape;1268;p107"/>
          <p:cNvSpPr/>
          <p:nvPr/>
        </p:nvSpPr>
        <p:spPr>
          <a:xfrm>
            <a:off x="5976664" y="4462099"/>
            <a:ext cx="3059832" cy="6773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try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Thread.yield()</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catch (InterruptedException e) {} </a:t>
            </a:r>
            <a:endParaRPr/>
          </a:p>
        </p:txBody>
      </p:sp>
      <p:sp>
        <p:nvSpPr>
          <p:cNvPr id="1269" name="Google Shape;1269;p107"/>
          <p:cNvSpPr/>
          <p:nvPr/>
        </p:nvSpPr>
        <p:spPr>
          <a:xfrm>
            <a:off x="5976664" y="5207165"/>
            <a:ext cx="3059832" cy="1422400"/>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Thread t=new Thread(runner);</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t.start();</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try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t</a:t>
            </a:r>
            <a:r>
              <a:rPr b="1" lang="en-US" sz="1400">
                <a:solidFill>
                  <a:schemeClr val="dk1"/>
                </a:solidFill>
                <a:latin typeface="Calibri"/>
                <a:ea typeface="Calibri"/>
                <a:cs typeface="Calibri"/>
                <a:sym typeface="Calibri"/>
              </a:rPr>
              <a:t>.join()</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catch (InterruptedException e)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all the work here happens after t ends</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a:t>
            </a:r>
            <a:endParaRPr/>
          </a:p>
        </p:txBody>
      </p:sp>
      <p:cxnSp>
        <p:nvCxnSpPr>
          <p:cNvPr id="1270" name="Google Shape;1270;p107"/>
          <p:cNvCxnSpPr/>
          <p:nvPr/>
        </p:nvCxnSpPr>
        <p:spPr>
          <a:xfrm>
            <a:off x="5976664" y="3717032"/>
            <a:ext cx="3059832" cy="0"/>
          </a:xfrm>
          <a:prstGeom prst="straightConnector1">
            <a:avLst/>
          </a:prstGeom>
          <a:noFill/>
          <a:ln cap="flat" cmpd="sng" w="9525">
            <a:solidFill>
              <a:srgbClr val="FF3300"/>
            </a:solidFill>
            <a:prstDash val="solid"/>
            <a:round/>
            <a:headEnd len="sm" w="sm" type="none"/>
            <a:tailEnd len="sm" w="sm" type="none"/>
          </a:ln>
        </p:spPr>
      </p:cxnSp>
      <p:cxnSp>
        <p:nvCxnSpPr>
          <p:cNvPr id="1271" name="Google Shape;1271;p107"/>
          <p:cNvCxnSpPr/>
          <p:nvPr/>
        </p:nvCxnSpPr>
        <p:spPr>
          <a:xfrm>
            <a:off x="5976664" y="4377110"/>
            <a:ext cx="3059832" cy="17255"/>
          </a:xfrm>
          <a:prstGeom prst="straightConnector1">
            <a:avLst/>
          </a:prstGeom>
          <a:noFill/>
          <a:ln cap="flat" cmpd="sng" w="9525">
            <a:solidFill>
              <a:srgbClr val="FF3300"/>
            </a:solidFill>
            <a:prstDash val="solid"/>
            <a:round/>
            <a:headEnd len="sm" w="sm" type="none"/>
            <a:tailEnd len="sm" w="sm" type="none"/>
          </a:ln>
        </p:spPr>
      </p:cxnSp>
      <p:cxnSp>
        <p:nvCxnSpPr>
          <p:cNvPr id="1272" name="Google Shape;1272;p107"/>
          <p:cNvCxnSpPr/>
          <p:nvPr/>
        </p:nvCxnSpPr>
        <p:spPr>
          <a:xfrm>
            <a:off x="5976664" y="4444844"/>
            <a:ext cx="3059832" cy="0"/>
          </a:xfrm>
          <a:prstGeom prst="straightConnector1">
            <a:avLst/>
          </a:prstGeom>
          <a:noFill/>
          <a:ln cap="flat" cmpd="sng" w="9525">
            <a:solidFill>
              <a:srgbClr val="FF3300"/>
            </a:solidFill>
            <a:prstDash val="solid"/>
            <a:round/>
            <a:headEnd len="sm" w="sm" type="none"/>
            <a:tailEnd len="sm" w="sm" type="none"/>
          </a:ln>
        </p:spPr>
      </p:cxnSp>
      <p:cxnSp>
        <p:nvCxnSpPr>
          <p:cNvPr id="1273" name="Google Shape;1273;p107"/>
          <p:cNvCxnSpPr/>
          <p:nvPr/>
        </p:nvCxnSpPr>
        <p:spPr>
          <a:xfrm>
            <a:off x="5976664" y="5098001"/>
            <a:ext cx="3059832" cy="0"/>
          </a:xfrm>
          <a:prstGeom prst="straightConnector1">
            <a:avLst/>
          </a:prstGeom>
          <a:noFill/>
          <a:ln cap="flat" cmpd="sng" w="9525">
            <a:solidFill>
              <a:srgbClr val="FF3300"/>
            </a:solidFill>
            <a:prstDash val="solid"/>
            <a:round/>
            <a:headEnd len="sm" w="sm" type="none"/>
            <a:tailEnd len="sm" w="sm" type="none"/>
          </a:ln>
        </p:spPr>
      </p:cxnSp>
      <p:cxnSp>
        <p:nvCxnSpPr>
          <p:cNvPr id="1274" name="Google Shape;1274;p107"/>
          <p:cNvCxnSpPr/>
          <p:nvPr/>
        </p:nvCxnSpPr>
        <p:spPr>
          <a:xfrm>
            <a:off x="5976664" y="5204528"/>
            <a:ext cx="3059832" cy="0"/>
          </a:xfrm>
          <a:prstGeom prst="straightConnector1">
            <a:avLst/>
          </a:prstGeom>
          <a:noFill/>
          <a:ln cap="flat" cmpd="sng" w="9525">
            <a:solidFill>
              <a:srgbClr val="FF3300"/>
            </a:solidFill>
            <a:prstDash val="solid"/>
            <a:round/>
            <a:headEnd len="sm" w="sm" type="none"/>
            <a:tailEnd len="sm" w="sm" type="none"/>
          </a:ln>
        </p:spPr>
      </p:cxnSp>
      <p:cxnSp>
        <p:nvCxnSpPr>
          <p:cNvPr id="1275" name="Google Shape;1275;p107"/>
          <p:cNvCxnSpPr/>
          <p:nvPr/>
        </p:nvCxnSpPr>
        <p:spPr>
          <a:xfrm>
            <a:off x="5976664" y="6629565"/>
            <a:ext cx="3059832"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0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States of the Thread – Dead</a:t>
            </a:r>
            <a:endParaRPr/>
          </a:p>
        </p:txBody>
      </p:sp>
      <p:sp>
        <p:nvSpPr>
          <p:cNvPr id="1281" name="Google Shape;1281;p10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the run method must terminate naturally</a:t>
            </a:r>
            <a:endParaRPr/>
          </a:p>
          <a:p>
            <a:pPr indent="-342900" lvl="0" marL="342900" rtl="0" algn="l">
              <a:spcBef>
                <a:spcPts val="400"/>
              </a:spcBef>
              <a:spcAft>
                <a:spcPts val="0"/>
              </a:spcAft>
              <a:buClr>
                <a:schemeClr val="dk1"/>
              </a:buClr>
              <a:buSzPts val="2000"/>
              <a:buFont typeface="Arial"/>
              <a:buChar char="•"/>
            </a:pPr>
            <a:r>
              <a:rPr lang="en-US"/>
              <a:t>stop method – </a:t>
            </a:r>
            <a:r>
              <a:rPr b="1" i="1" lang="en-US"/>
              <a:t>deprecated!!!</a:t>
            </a:r>
            <a:endParaRPr/>
          </a:p>
          <a:p>
            <a:pPr indent="-215900" lvl="0" marL="342900" rtl="0" algn="l">
              <a:spcBef>
                <a:spcPts val="400"/>
              </a:spcBef>
              <a:spcAft>
                <a:spcPts val="0"/>
              </a:spcAft>
              <a:buClr>
                <a:schemeClr val="dk1"/>
              </a:buClr>
              <a:buSzPts val="2000"/>
              <a:buFont typeface="Arial"/>
              <a:buNone/>
            </a:pPr>
            <a:r>
              <a:t/>
            </a:r>
            <a:endParaRPr b="1" i="1"/>
          </a:p>
          <a:p>
            <a:pPr indent="-342900" lvl="2" marL="1257300" rtl="0" algn="l">
              <a:spcBef>
                <a:spcPts val="100"/>
              </a:spcBef>
              <a:spcAft>
                <a:spcPts val="0"/>
              </a:spcAft>
              <a:buClr>
                <a:schemeClr val="dk1"/>
              </a:buClr>
              <a:buSzPts val="1800"/>
              <a:buChar char="•"/>
            </a:pPr>
            <a:r>
              <a:rPr lang="en-US"/>
              <a:t>This method is inherently unsafe. Stopping a thread with Thread.stop causes it to unlock all of the monitors that it has locked (as a natural consequence of the unchecked ThreadDeath exception propagating up the stack)</a:t>
            </a:r>
            <a:endParaRPr/>
          </a:p>
          <a:p>
            <a:pPr indent="-228600" lvl="1" marL="800100" rtl="0" algn="l">
              <a:spcBef>
                <a:spcPts val="2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0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Daemon Threads</a:t>
            </a:r>
            <a:endParaRPr/>
          </a:p>
        </p:txBody>
      </p:sp>
      <p:sp>
        <p:nvSpPr>
          <p:cNvPr id="1287" name="Google Shape;1287;p10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Threads keep on running even after main thread ends</a:t>
            </a:r>
            <a:endParaRPr/>
          </a:p>
          <a:p>
            <a:pPr indent="-342900" lvl="0" marL="342900" rtl="0" algn="l">
              <a:spcBef>
                <a:spcPts val="400"/>
              </a:spcBef>
              <a:spcAft>
                <a:spcPts val="0"/>
              </a:spcAft>
              <a:buClr>
                <a:schemeClr val="dk1"/>
              </a:buClr>
              <a:buSzPts val="2000"/>
              <a:buFont typeface="Arial"/>
              <a:buChar char="•"/>
            </a:pPr>
            <a:r>
              <a:rPr lang="en-US"/>
              <a:t>Means that the VM still ‘on the air’ until the last thread dies</a:t>
            </a:r>
            <a:endParaRPr/>
          </a:p>
          <a:p>
            <a:pPr indent="-342900" lvl="0" marL="342900" rtl="0" algn="l">
              <a:spcBef>
                <a:spcPts val="400"/>
              </a:spcBef>
              <a:spcAft>
                <a:spcPts val="0"/>
              </a:spcAft>
              <a:buClr>
                <a:schemeClr val="dk1"/>
              </a:buClr>
              <a:buSzPts val="2000"/>
              <a:buFont typeface="Arial"/>
              <a:buChar char="•"/>
            </a:pPr>
            <a:r>
              <a:rPr lang="en-US"/>
              <a:t>In order to kill a thread when system exits it has to be a daemon</a:t>
            </a:r>
            <a:endParaRPr/>
          </a:p>
          <a:p>
            <a:pPr indent="-342900" lvl="0" marL="342900" rtl="0" algn="l">
              <a:spcBef>
                <a:spcPts val="400"/>
              </a:spcBef>
              <a:spcAft>
                <a:spcPts val="0"/>
              </a:spcAft>
              <a:buClr>
                <a:schemeClr val="dk1"/>
              </a:buClr>
              <a:buSzPts val="2000"/>
              <a:buFont typeface="Arial"/>
              <a:buChar char="•"/>
            </a:pPr>
            <a:r>
              <a:rPr lang="en-US"/>
              <a:t>Thread can be set to behave as daemon via setDaemon(boolean)</a:t>
            </a:r>
            <a:endParaRPr/>
          </a:p>
          <a:p>
            <a:pPr indent="-342900" lvl="0" marL="342900" rtl="0" algn="l">
              <a:spcBef>
                <a:spcPts val="400"/>
              </a:spcBef>
              <a:spcAft>
                <a:spcPts val="0"/>
              </a:spcAft>
              <a:buClr>
                <a:schemeClr val="dk1"/>
              </a:buClr>
              <a:buSzPts val="2000"/>
              <a:buFont typeface="Arial"/>
              <a:buChar char="•"/>
            </a:pPr>
            <a:r>
              <a:rPr lang="en-US"/>
              <a:t>Thread can be checked via isDaemon()</a:t>
            </a:r>
            <a:endParaRPr/>
          </a:p>
          <a:p>
            <a:pPr indent="-215900" lvl="0" marL="342900" rtl="0" algn="l">
              <a:spcBef>
                <a:spcPts val="400"/>
              </a:spcBef>
              <a:spcAft>
                <a:spcPts val="0"/>
              </a:spcAft>
              <a:buClr>
                <a:schemeClr val="dk1"/>
              </a:buClr>
              <a:buSzPts val="2000"/>
              <a:buFont typeface="Arial"/>
              <a:buNone/>
            </a:pPr>
            <a:r>
              <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Garbage collection is a daemon thread </a:t>
            </a:r>
            <a:endParaRPr/>
          </a:p>
          <a:p>
            <a:pPr indent="-342900" lvl="1" marL="800100" rtl="0" algn="l">
              <a:spcBef>
                <a:spcPts val="200"/>
              </a:spcBef>
              <a:spcAft>
                <a:spcPts val="0"/>
              </a:spcAft>
              <a:buClr>
                <a:schemeClr val="dk1"/>
              </a:buClr>
              <a:buSzPts val="1800"/>
              <a:buChar char="‒"/>
            </a:pPr>
            <a:r>
              <a:rPr lang="en-US"/>
              <a:t>therefore  doesn’t last after system exit</a:t>
            </a:r>
            <a:endParaRPr/>
          </a:p>
          <a:p>
            <a:pPr indent="-342900" lvl="1" marL="800100" rtl="0" algn="l">
              <a:spcBef>
                <a:spcPts val="200"/>
              </a:spcBef>
              <a:spcAft>
                <a:spcPts val="0"/>
              </a:spcAft>
              <a:buClr>
                <a:schemeClr val="dk1"/>
              </a:buClr>
              <a:buSzPts val="1800"/>
              <a:buChar char="‒"/>
            </a:pPr>
            <a:r>
              <a:rPr lang="en-US"/>
              <a:t>That’s why sometimes object may never get the finalize() call </a:t>
            </a:r>
            <a:endParaRPr/>
          </a:p>
        </p:txBody>
      </p:sp>
      <p:sp>
        <p:nvSpPr>
          <p:cNvPr id="1288" name="Google Shape;1288;p109"/>
          <p:cNvSpPr/>
          <p:nvPr/>
        </p:nvSpPr>
        <p:spPr>
          <a:xfrm>
            <a:off x="304800" y="4376738"/>
            <a:ext cx="8839200" cy="1828800"/>
          </a:xfrm>
          <a:prstGeom prst="rect">
            <a:avLst/>
          </a:prstGeom>
          <a:noFill/>
          <a:ln>
            <a:noFill/>
          </a:ln>
        </p:spPr>
        <p:txBody>
          <a:bodyPr anchorCtr="0" anchor="t" bIns="40900" lIns="81825" spcFirstLastPara="1" rIns="81825" wrap="square" tIns="40900">
            <a:noAutofit/>
          </a:bodyPr>
          <a:lstStyle/>
          <a:p>
            <a:pPr indent="-304804" lvl="0" marL="304804" marR="0" rtl="0" algn="l">
              <a:spcBef>
                <a:spcPts val="0"/>
              </a:spcBef>
              <a:spcAft>
                <a:spcPts val="0"/>
              </a:spcAft>
              <a:buNone/>
            </a:pPr>
            <a:r>
              <a:t/>
            </a:r>
            <a:endParaRPr sz="2489">
              <a:solidFill>
                <a:srgbClr val="000099"/>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Hotspot</a:t>
            </a:r>
            <a:endParaRPr/>
          </a:p>
        </p:txBody>
      </p:sp>
      <p:sp>
        <p:nvSpPr>
          <p:cNvPr id="150" name="Google Shape;150;p1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JVM Modes: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Client mode – compiles instant used code - java –client … </a:t>
            </a:r>
            <a:endParaRPr/>
          </a:p>
          <a:p>
            <a:pPr indent="-342900" lvl="2" marL="1257300" rtl="0" algn="l">
              <a:spcBef>
                <a:spcPts val="100"/>
              </a:spcBef>
              <a:spcAft>
                <a:spcPts val="0"/>
              </a:spcAft>
              <a:buClr>
                <a:schemeClr val="dk1"/>
              </a:buClr>
              <a:buSzPts val="1800"/>
              <a:buChar char="•"/>
            </a:pPr>
            <a:r>
              <a:rPr lang="en-US"/>
              <a:t>Assuming that code will be reused frequently </a:t>
            </a:r>
            <a:endParaRPr/>
          </a:p>
          <a:p>
            <a:pPr indent="-342900" lvl="2" marL="1257300" rtl="0" algn="l">
              <a:spcBef>
                <a:spcPts val="100"/>
              </a:spcBef>
              <a:spcAft>
                <a:spcPts val="0"/>
              </a:spcAft>
              <a:buClr>
                <a:schemeClr val="dk1"/>
              </a:buClr>
              <a:buSzPts val="1800"/>
              <a:buChar char="•"/>
            </a:pPr>
            <a:r>
              <a:rPr lang="en-US"/>
              <a:t>Compilation starts sooner than in server mode</a:t>
            </a:r>
            <a:endParaRPr/>
          </a:p>
          <a:p>
            <a:pPr indent="-342900" lvl="2" marL="1257300" rtl="0" algn="l">
              <a:spcBef>
                <a:spcPts val="100"/>
              </a:spcBef>
              <a:spcAft>
                <a:spcPts val="0"/>
              </a:spcAft>
              <a:buClr>
                <a:schemeClr val="dk1"/>
              </a:buClr>
              <a:buSzPts val="1800"/>
              <a:buChar char="•"/>
            </a:pPr>
            <a:r>
              <a:rPr lang="en-US"/>
              <a:t>Fast launching – available JIT compilations for immediate execution </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Server mode – compiles after more runtime analysis  - java –server …</a:t>
            </a:r>
            <a:endParaRPr/>
          </a:p>
          <a:p>
            <a:pPr indent="-342900" lvl="2" marL="1257300" rtl="0" algn="l">
              <a:spcBef>
                <a:spcPts val="100"/>
              </a:spcBef>
              <a:spcAft>
                <a:spcPts val="0"/>
              </a:spcAft>
              <a:buClr>
                <a:schemeClr val="dk1"/>
              </a:buClr>
              <a:buSzPts val="1800"/>
              <a:buChar char="•"/>
            </a:pPr>
            <a:r>
              <a:rPr lang="en-US"/>
              <a:t>Assuming there is much going on so better sit and analyze…</a:t>
            </a:r>
            <a:endParaRPr/>
          </a:p>
          <a:p>
            <a:pPr indent="-342900" lvl="2" marL="1257300" rtl="0" algn="l">
              <a:spcBef>
                <a:spcPts val="100"/>
              </a:spcBef>
              <a:spcAft>
                <a:spcPts val="0"/>
              </a:spcAft>
              <a:buClr>
                <a:schemeClr val="dk1"/>
              </a:buClr>
              <a:buSzPts val="1800"/>
              <a:buChar char="•"/>
            </a:pPr>
            <a:r>
              <a:rPr lang="en-US"/>
              <a:t>Optimizations are much more sophisticated </a:t>
            </a:r>
            <a:endParaRPr/>
          </a:p>
          <a:p>
            <a:pPr indent="-342900" lvl="2" marL="1257300" rtl="0" algn="l">
              <a:spcBef>
                <a:spcPts val="100"/>
              </a:spcBef>
              <a:spcAft>
                <a:spcPts val="0"/>
              </a:spcAft>
              <a:buClr>
                <a:schemeClr val="dk1"/>
              </a:buClr>
              <a:buSzPts val="1800"/>
              <a:buChar char="•"/>
            </a:pPr>
            <a:r>
              <a:rPr lang="en-US"/>
              <a:t>Slow launching – analyzing….. Code is re-interpreted until JIT kicks in…</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Tiered compilation</a:t>
            </a:r>
            <a:endParaRPr/>
          </a:p>
          <a:p>
            <a:pPr indent="-342900" lvl="2" marL="1257300" rtl="0" algn="l">
              <a:spcBef>
                <a:spcPts val="100"/>
              </a:spcBef>
              <a:spcAft>
                <a:spcPts val="0"/>
              </a:spcAft>
              <a:buClr>
                <a:schemeClr val="dk1"/>
              </a:buClr>
              <a:buSzPts val="1800"/>
              <a:buChar char="•"/>
            </a:pPr>
            <a:r>
              <a:rPr lang="en-US"/>
              <a:t>Java 7 – experimental </a:t>
            </a:r>
            <a:endParaRPr/>
          </a:p>
          <a:p>
            <a:pPr indent="-342900" lvl="2" marL="1257300" rtl="0" algn="l">
              <a:spcBef>
                <a:spcPts val="100"/>
              </a:spcBef>
              <a:spcAft>
                <a:spcPts val="0"/>
              </a:spcAft>
              <a:buClr>
                <a:schemeClr val="dk1"/>
              </a:buClr>
              <a:buSzPts val="1800"/>
              <a:buChar char="•"/>
            </a:pPr>
            <a:r>
              <a:rPr lang="en-US"/>
              <a:t>Java 8 - default</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1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The isAlive Method</a:t>
            </a:r>
            <a:endParaRPr/>
          </a:p>
        </p:txBody>
      </p:sp>
      <p:sp>
        <p:nvSpPr>
          <p:cNvPr id="1294" name="Google Shape;1294;p11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Returns true if:</a:t>
            </a:r>
            <a:endParaRPr/>
          </a:p>
          <a:p>
            <a:pPr indent="-342900" lvl="1" marL="800100" rtl="0" algn="l">
              <a:spcBef>
                <a:spcPts val="200"/>
              </a:spcBef>
              <a:spcAft>
                <a:spcPts val="0"/>
              </a:spcAft>
              <a:buClr>
                <a:schemeClr val="dk1"/>
              </a:buClr>
              <a:buSzPts val="1800"/>
              <a:buChar char="‒"/>
            </a:pPr>
            <a:r>
              <a:rPr lang="en-US"/>
              <a:t>If the thread has been started and not stopped</a:t>
            </a:r>
            <a:endParaRPr/>
          </a:p>
          <a:p>
            <a:pPr indent="-342900" lvl="1" marL="800100" rtl="0" algn="l">
              <a:spcBef>
                <a:spcPts val="200"/>
              </a:spcBef>
              <a:spcAft>
                <a:spcPts val="0"/>
              </a:spcAft>
              <a:buClr>
                <a:schemeClr val="dk1"/>
              </a:buClr>
              <a:buSzPts val="1800"/>
              <a:buChar char="‒"/>
            </a:pPr>
            <a:r>
              <a:rPr lang="en-US"/>
              <a:t>the thread is Runnable or Not Runnable</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Returns false if:</a:t>
            </a:r>
            <a:endParaRPr/>
          </a:p>
          <a:p>
            <a:pPr indent="-342900" lvl="1" marL="800100" rtl="0" algn="l">
              <a:spcBef>
                <a:spcPts val="200"/>
              </a:spcBef>
              <a:spcAft>
                <a:spcPts val="0"/>
              </a:spcAft>
              <a:buClr>
                <a:schemeClr val="dk1"/>
              </a:buClr>
              <a:buSzPts val="1800"/>
              <a:buChar char="‒"/>
            </a:pPr>
            <a:r>
              <a:rPr lang="en-US"/>
              <a:t>the thread is New Thread or Dead</a:t>
            </a:r>
            <a:endParaRPr/>
          </a:p>
        </p:txBody>
      </p:sp>
      <p:sp>
        <p:nvSpPr>
          <p:cNvPr id="1295" name="Google Shape;1295;p110"/>
          <p:cNvSpPr/>
          <p:nvPr/>
        </p:nvSpPr>
        <p:spPr>
          <a:xfrm>
            <a:off x="304800" y="4376738"/>
            <a:ext cx="8839200" cy="1828800"/>
          </a:xfrm>
          <a:prstGeom prst="rect">
            <a:avLst/>
          </a:prstGeom>
          <a:noFill/>
          <a:ln>
            <a:noFill/>
          </a:ln>
        </p:spPr>
        <p:txBody>
          <a:bodyPr anchorCtr="0" anchor="t" bIns="40900" lIns="81825" spcFirstLastPara="1" rIns="81825" wrap="square" tIns="40900">
            <a:noAutofit/>
          </a:bodyPr>
          <a:lstStyle/>
          <a:p>
            <a:pPr indent="-304804" lvl="0" marL="304804" marR="0" rtl="0" algn="l">
              <a:spcBef>
                <a:spcPts val="0"/>
              </a:spcBef>
              <a:spcAft>
                <a:spcPts val="0"/>
              </a:spcAft>
              <a:buNone/>
            </a:pPr>
            <a:r>
              <a:t/>
            </a:r>
            <a:endParaRPr sz="2489">
              <a:solidFill>
                <a:srgbClr val="000099"/>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1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Synchronizing Threads</a:t>
            </a:r>
            <a:endParaRPr/>
          </a:p>
        </p:txBody>
      </p:sp>
      <p:sp>
        <p:nvSpPr>
          <p:cNvPr id="1301" name="Google Shape;1301;p11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Separate, concurrently running threads do share data and must consider the state and activities of other threads</a:t>
            </a:r>
            <a:endParaRPr/>
          </a:p>
          <a:p>
            <a:pPr indent="-342900" lvl="0" marL="342900" rtl="0" algn="l">
              <a:spcBef>
                <a:spcPts val="400"/>
              </a:spcBef>
              <a:spcAft>
                <a:spcPts val="0"/>
              </a:spcAft>
              <a:buClr>
                <a:schemeClr val="dk1"/>
              </a:buClr>
              <a:buSzPts val="2000"/>
              <a:buFont typeface="Arial"/>
              <a:buChar char="•"/>
            </a:pPr>
            <a:r>
              <a:rPr lang="en-US"/>
              <a:t>One such set of programming situations are known as </a:t>
            </a:r>
            <a:r>
              <a:rPr b="1" lang="en-US"/>
              <a:t>producer/consumer</a:t>
            </a:r>
            <a:r>
              <a:rPr lang="en-US"/>
              <a:t> scenarios where the producer generates a stream of data which then is consumed by a consumer</a:t>
            </a:r>
            <a:endParaRPr/>
          </a:p>
          <a:p>
            <a:pPr indent="-342900" lvl="0" marL="342900" rtl="0" algn="l">
              <a:spcBef>
                <a:spcPts val="400"/>
              </a:spcBef>
              <a:spcAft>
                <a:spcPts val="0"/>
              </a:spcAft>
              <a:buClr>
                <a:schemeClr val="dk1"/>
              </a:buClr>
              <a:buSzPts val="2000"/>
              <a:buFont typeface="Arial"/>
              <a:buChar char="•"/>
            </a:pPr>
            <a:r>
              <a:rPr lang="en-US"/>
              <a:t>The code segments within a program that access the same object from separate, concurrent threads are called critical sections</a:t>
            </a:r>
            <a:endParaRPr/>
          </a:p>
          <a:p>
            <a:pPr indent="-342900" lvl="0" marL="342900" rtl="0" algn="l">
              <a:spcBef>
                <a:spcPts val="400"/>
              </a:spcBef>
              <a:spcAft>
                <a:spcPts val="0"/>
              </a:spcAft>
              <a:buClr>
                <a:schemeClr val="dk1"/>
              </a:buClr>
              <a:buSzPts val="2000"/>
              <a:buFont typeface="Arial"/>
              <a:buChar char="•"/>
            </a:pPr>
            <a:r>
              <a:rPr lang="en-US"/>
              <a:t>In the Java language, a critical section can be a block or a method and are identified with the synchronized keyword</a:t>
            </a:r>
            <a:endParaRPr/>
          </a:p>
          <a:p>
            <a:pPr indent="-342900" lvl="0" marL="342900" rtl="0" algn="l">
              <a:spcBef>
                <a:spcPts val="400"/>
              </a:spcBef>
              <a:spcAft>
                <a:spcPts val="0"/>
              </a:spcAft>
              <a:buClr>
                <a:schemeClr val="dk1"/>
              </a:buClr>
              <a:buSzPts val="2000"/>
              <a:buFont typeface="Arial"/>
              <a:buChar char="•"/>
            </a:pPr>
            <a:r>
              <a:rPr lang="en-US"/>
              <a:t>The Java platform then associates a lock with every object that has synchronized code. </a:t>
            </a:r>
            <a:endParaRPr/>
          </a:p>
          <a:p>
            <a:pPr indent="-215900" lvl="0" marL="342900" rtl="0" algn="l">
              <a:spcBef>
                <a:spcPts val="400"/>
              </a:spcBef>
              <a:spcAft>
                <a:spcPts val="0"/>
              </a:spcAft>
              <a:buClr>
                <a:schemeClr val="dk1"/>
              </a:buClr>
              <a:buSzPts val="2000"/>
              <a:buFont typeface="Arial"/>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1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Locking an Object - Example</a:t>
            </a:r>
            <a:endParaRPr/>
          </a:p>
        </p:txBody>
      </p:sp>
      <p:sp>
        <p:nvSpPr>
          <p:cNvPr id="1307" name="Google Shape;1307;p112"/>
          <p:cNvSpPr/>
          <p:nvPr/>
        </p:nvSpPr>
        <p:spPr>
          <a:xfrm>
            <a:off x="609600" y="4291806"/>
            <a:ext cx="3657600" cy="1073150"/>
          </a:xfrm>
          <a:prstGeom prst="rect">
            <a:avLst/>
          </a:prstGeom>
          <a:noFill/>
          <a:ln>
            <a:noFill/>
          </a:ln>
        </p:spPr>
        <p:txBody>
          <a:bodyPr anchorCtr="0" anchor="t" bIns="40900" lIns="81825" spcFirstLastPara="1" rIns="81825" wrap="square" tIns="40900">
            <a:noAutofit/>
          </a:bodyPr>
          <a:lstStyle/>
          <a:p>
            <a:pPr indent="-304804" lvl="0" marL="304804" marR="0" rtl="0" algn="l">
              <a:lnSpc>
                <a:spcPct val="9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Only one Driver can drive the Car at a time</a:t>
            </a:r>
            <a:endParaRPr/>
          </a:p>
          <a:p>
            <a:pPr indent="-304804" lvl="0" marL="304804" marR="0" rtl="0" algn="l">
              <a:lnSpc>
                <a:spcPct val="90000"/>
              </a:lnSpc>
              <a:spcBef>
                <a:spcPts val="4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Only one thread at a time can own an object’s monitor</a:t>
            </a:r>
            <a:endParaRPr/>
          </a:p>
        </p:txBody>
      </p:sp>
      <p:sp>
        <p:nvSpPr>
          <p:cNvPr id="1308" name="Google Shape;1308;p112"/>
          <p:cNvSpPr/>
          <p:nvPr/>
        </p:nvSpPr>
        <p:spPr>
          <a:xfrm>
            <a:off x="609600" y="1484784"/>
            <a:ext cx="3505200" cy="2597384"/>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public class Car{</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public </a:t>
            </a:r>
            <a:r>
              <a:rPr b="1" lang="en-US" sz="1400">
                <a:solidFill>
                  <a:schemeClr val="dk1"/>
                </a:solidFill>
                <a:latin typeface="Calibri"/>
                <a:ea typeface="Calibri"/>
                <a:cs typeface="Calibri"/>
                <a:sym typeface="Calibri"/>
              </a:rPr>
              <a:t>synchronized</a:t>
            </a:r>
            <a:r>
              <a:rPr lang="en-US" sz="1400">
                <a:solidFill>
                  <a:schemeClr val="dk1"/>
                </a:solidFill>
                <a:latin typeface="Calibri"/>
                <a:ea typeface="Calibri"/>
                <a:cs typeface="Calibri"/>
                <a:sym typeface="Calibri"/>
              </a:rPr>
              <a:t> void drive(){</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//this Car is locked by a Driver</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//this Car is unlocked by a Driver</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a:t>
            </a:r>
            <a:endParaRPr/>
          </a:p>
        </p:txBody>
      </p:sp>
      <p:sp>
        <p:nvSpPr>
          <p:cNvPr id="1309" name="Google Shape;1309;p112"/>
          <p:cNvSpPr/>
          <p:nvPr/>
        </p:nvSpPr>
        <p:spPr>
          <a:xfrm>
            <a:off x="5136382" y="1484784"/>
            <a:ext cx="3505200" cy="3528392"/>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public class Car{</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//It’s not synchronized now</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public void drive(){…}</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public class Person{</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public void use(Car c){</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synchronized(c)</a:t>
            </a: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c.drive();</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endParaRPr/>
          </a:p>
        </p:txBody>
      </p:sp>
      <p:sp>
        <p:nvSpPr>
          <p:cNvPr id="1310" name="Google Shape;1310;p112"/>
          <p:cNvSpPr/>
          <p:nvPr/>
        </p:nvSpPr>
        <p:spPr>
          <a:xfrm>
            <a:off x="5204992" y="5192378"/>
            <a:ext cx="3609601" cy="792634"/>
          </a:xfrm>
          <a:prstGeom prst="rect">
            <a:avLst/>
          </a:prstGeom>
          <a:noFill/>
          <a:ln>
            <a:noFill/>
          </a:ln>
        </p:spPr>
        <p:txBody>
          <a:bodyPr anchorCtr="0" anchor="t" bIns="40900" lIns="81825" spcFirstLastPara="1" rIns="81825" wrap="square" tIns="40900">
            <a:noAutofit/>
          </a:bodyPr>
          <a:lstStyle/>
          <a:p>
            <a:pPr indent="-304804" lvl="0" marL="304804" marR="0" rtl="0" algn="l">
              <a:lnSpc>
                <a:spcPct val="9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More than one Driver can drive the Car at a time</a:t>
            </a:r>
            <a:endParaRPr/>
          </a:p>
        </p:txBody>
      </p:sp>
      <p:cxnSp>
        <p:nvCxnSpPr>
          <p:cNvPr id="1311" name="Google Shape;1311;p112"/>
          <p:cNvCxnSpPr/>
          <p:nvPr/>
        </p:nvCxnSpPr>
        <p:spPr>
          <a:xfrm>
            <a:off x="584448" y="4077072"/>
            <a:ext cx="3530352" cy="0"/>
          </a:xfrm>
          <a:prstGeom prst="straightConnector1">
            <a:avLst/>
          </a:prstGeom>
          <a:noFill/>
          <a:ln cap="flat" cmpd="sng" w="9525">
            <a:solidFill>
              <a:srgbClr val="FF3300"/>
            </a:solidFill>
            <a:prstDash val="solid"/>
            <a:round/>
            <a:headEnd len="sm" w="sm" type="none"/>
            <a:tailEnd len="sm" w="sm" type="none"/>
          </a:ln>
        </p:spPr>
      </p:cxnSp>
      <p:cxnSp>
        <p:nvCxnSpPr>
          <p:cNvPr id="1312" name="Google Shape;1312;p112"/>
          <p:cNvCxnSpPr/>
          <p:nvPr/>
        </p:nvCxnSpPr>
        <p:spPr>
          <a:xfrm>
            <a:off x="609600" y="1484784"/>
            <a:ext cx="3530352" cy="0"/>
          </a:xfrm>
          <a:prstGeom prst="straightConnector1">
            <a:avLst/>
          </a:prstGeom>
          <a:noFill/>
          <a:ln cap="flat" cmpd="sng" w="9525">
            <a:solidFill>
              <a:srgbClr val="FF3300"/>
            </a:solidFill>
            <a:prstDash val="solid"/>
            <a:round/>
            <a:headEnd len="sm" w="sm" type="none"/>
            <a:tailEnd len="sm" w="sm" type="none"/>
          </a:ln>
        </p:spPr>
      </p:cxnSp>
      <p:cxnSp>
        <p:nvCxnSpPr>
          <p:cNvPr id="1313" name="Google Shape;1313;p112"/>
          <p:cNvCxnSpPr/>
          <p:nvPr/>
        </p:nvCxnSpPr>
        <p:spPr>
          <a:xfrm>
            <a:off x="5111230" y="1484784"/>
            <a:ext cx="3530352" cy="0"/>
          </a:xfrm>
          <a:prstGeom prst="straightConnector1">
            <a:avLst/>
          </a:prstGeom>
          <a:noFill/>
          <a:ln cap="flat" cmpd="sng" w="9525">
            <a:solidFill>
              <a:srgbClr val="FF3300"/>
            </a:solidFill>
            <a:prstDash val="solid"/>
            <a:round/>
            <a:headEnd len="sm" w="sm" type="none"/>
            <a:tailEnd len="sm" w="sm" type="none"/>
          </a:ln>
        </p:spPr>
      </p:cxnSp>
      <p:cxnSp>
        <p:nvCxnSpPr>
          <p:cNvPr id="1314" name="Google Shape;1314;p112"/>
          <p:cNvCxnSpPr/>
          <p:nvPr/>
        </p:nvCxnSpPr>
        <p:spPr>
          <a:xfrm>
            <a:off x="5120333" y="5013176"/>
            <a:ext cx="3530352"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13"/>
          <p:cNvSpPr/>
          <p:nvPr/>
        </p:nvSpPr>
        <p:spPr>
          <a:xfrm>
            <a:off x="539552" y="2074333"/>
            <a:ext cx="8208912" cy="3454400"/>
          </a:xfrm>
          <a:prstGeom prst="flowChartAlternateProcess">
            <a:avLst/>
          </a:prstGeom>
          <a:gradFill>
            <a:gsLst>
              <a:gs pos="0">
                <a:srgbClr val="BBBBBB"/>
              </a:gs>
              <a:gs pos="80000">
                <a:srgbClr val="F6F6F6"/>
              </a:gs>
              <a:gs pos="100000">
                <a:srgbClr val="F7F7F7"/>
              </a:gs>
            </a:gsLst>
            <a:lin ang="16200000" scaled="0"/>
          </a:gradFill>
          <a:ln cap="flat" cmpd="sng" w="9525">
            <a:solidFill>
              <a:srgbClr val="F9F9F9"/>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00">
              <a:solidFill>
                <a:schemeClr val="lt1"/>
              </a:solidFill>
              <a:latin typeface="Calibri"/>
              <a:ea typeface="Calibri"/>
              <a:cs typeface="Calibri"/>
              <a:sym typeface="Calibri"/>
            </a:endParaRPr>
          </a:p>
        </p:txBody>
      </p:sp>
      <p:sp>
        <p:nvSpPr>
          <p:cNvPr id="1320" name="Google Shape;1320;p113"/>
          <p:cNvSpPr/>
          <p:nvPr/>
        </p:nvSpPr>
        <p:spPr>
          <a:xfrm>
            <a:off x="1981200" y="2548467"/>
            <a:ext cx="4876800" cy="270933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Alive area</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000">
              <a:solidFill>
                <a:srgbClr val="A6A6A6"/>
              </a:solidFill>
              <a:latin typeface="Calibri"/>
              <a:ea typeface="Calibri"/>
              <a:cs typeface="Calibri"/>
              <a:sym typeface="Calibri"/>
            </a:endParaRPr>
          </a:p>
          <a:p>
            <a:pPr indent="0" lvl="0" marL="0" marR="0" rtl="0" algn="ctr">
              <a:spcBef>
                <a:spcPts val="0"/>
              </a:spcBef>
              <a:spcAft>
                <a:spcPts val="0"/>
              </a:spcAft>
              <a:buNone/>
            </a:pPr>
            <a:r>
              <a:t/>
            </a:r>
            <a:endParaRPr sz="2000">
              <a:solidFill>
                <a:srgbClr val="A6A6A6"/>
              </a:solidFill>
              <a:latin typeface="Calibri"/>
              <a:ea typeface="Calibri"/>
              <a:cs typeface="Calibri"/>
              <a:sym typeface="Calibri"/>
            </a:endParaRPr>
          </a:p>
          <a:p>
            <a:pPr indent="0" lvl="0" marL="0" marR="0" rtl="0" algn="ctr">
              <a:spcBef>
                <a:spcPts val="0"/>
              </a:spcBef>
              <a:spcAft>
                <a:spcPts val="0"/>
              </a:spcAft>
              <a:buNone/>
            </a:pPr>
            <a:r>
              <a:t/>
            </a:r>
            <a:endParaRPr sz="2000">
              <a:solidFill>
                <a:srgbClr val="A6A6A6"/>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p:txBody>
      </p:sp>
      <p:sp>
        <p:nvSpPr>
          <p:cNvPr id="1321" name="Google Shape;1321;p113"/>
          <p:cNvSpPr/>
          <p:nvPr/>
        </p:nvSpPr>
        <p:spPr>
          <a:xfrm>
            <a:off x="914400" y="3700463"/>
            <a:ext cx="990600" cy="20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Thread.start()</a:t>
            </a:r>
            <a:endParaRPr/>
          </a:p>
        </p:txBody>
      </p:sp>
      <p:sp>
        <p:nvSpPr>
          <p:cNvPr id="1322" name="Google Shape;1322;p113"/>
          <p:cNvSpPr/>
          <p:nvPr/>
        </p:nvSpPr>
        <p:spPr>
          <a:xfrm>
            <a:off x="990600" y="2683933"/>
            <a:ext cx="685800" cy="406400"/>
          </a:xfrm>
          <a:prstGeom prst="flowChartAlternateProcess">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new</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Thread</a:t>
            </a:r>
            <a:endParaRPr/>
          </a:p>
        </p:txBody>
      </p:sp>
      <p:sp>
        <p:nvSpPr>
          <p:cNvPr id="1323" name="Google Shape;1323;p113"/>
          <p:cNvSpPr/>
          <p:nvPr/>
        </p:nvSpPr>
        <p:spPr>
          <a:xfrm>
            <a:off x="2590800" y="3564467"/>
            <a:ext cx="863990" cy="406400"/>
          </a:xfrm>
          <a:prstGeom prst="flowChartAlternateProcess">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Runnable</a:t>
            </a:r>
            <a:endParaRPr sz="1600">
              <a:solidFill>
                <a:schemeClr val="dk1"/>
              </a:solidFill>
              <a:latin typeface="Calibri"/>
              <a:ea typeface="Calibri"/>
              <a:cs typeface="Calibri"/>
              <a:sym typeface="Calibri"/>
            </a:endParaRPr>
          </a:p>
        </p:txBody>
      </p:sp>
      <p:sp>
        <p:nvSpPr>
          <p:cNvPr id="1324" name="Google Shape;1324;p113"/>
          <p:cNvSpPr/>
          <p:nvPr/>
        </p:nvSpPr>
        <p:spPr>
          <a:xfrm>
            <a:off x="5334000" y="3564467"/>
            <a:ext cx="863990" cy="406400"/>
          </a:xfrm>
          <a:prstGeom prst="flowChartAlternateProcess">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Running</a:t>
            </a:r>
            <a:endParaRPr/>
          </a:p>
        </p:txBody>
      </p:sp>
      <p:sp>
        <p:nvSpPr>
          <p:cNvPr id="1325" name="Google Shape;1325;p113"/>
          <p:cNvSpPr/>
          <p:nvPr/>
        </p:nvSpPr>
        <p:spPr>
          <a:xfrm>
            <a:off x="7391400" y="2683933"/>
            <a:ext cx="685800" cy="406400"/>
          </a:xfrm>
          <a:prstGeom prst="flowChartAlternateProcess">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Dead</a:t>
            </a:r>
            <a:endParaRPr/>
          </a:p>
        </p:txBody>
      </p:sp>
      <p:sp>
        <p:nvSpPr>
          <p:cNvPr id="1326" name="Google Shape;1326;p113"/>
          <p:cNvSpPr/>
          <p:nvPr/>
        </p:nvSpPr>
        <p:spPr>
          <a:xfrm>
            <a:off x="1249363" y="3100388"/>
            <a:ext cx="1319212" cy="666750"/>
          </a:xfrm>
          <a:custGeom>
            <a:rect b="b" l="l" r="r" t="t"/>
            <a:pathLst>
              <a:path extrusionOk="0" h="751114" w="1318986">
                <a:moveTo>
                  <a:pt x="67128" y="0"/>
                </a:moveTo>
                <a:cubicBezTo>
                  <a:pt x="33564" y="236764"/>
                  <a:pt x="0" y="473528"/>
                  <a:pt x="208643" y="598714"/>
                </a:cubicBezTo>
                <a:cubicBezTo>
                  <a:pt x="417286" y="723900"/>
                  <a:pt x="868136" y="737507"/>
                  <a:pt x="1318986" y="751114"/>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327" name="Google Shape;1327;p113"/>
          <p:cNvSpPr/>
          <p:nvPr/>
        </p:nvSpPr>
        <p:spPr>
          <a:xfrm>
            <a:off x="6205538" y="3090863"/>
            <a:ext cx="1803400" cy="781050"/>
          </a:xfrm>
          <a:custGeom>
            <a:rect b="b" l="l" r="r" t="t"/>
            <a:pathLst>
              <a:path extrusionOk="0" h="879929" w="1803401">
                <a:moveTo>
                  <a:pt x="1545772" y="0"/>
                </a:moveTo>
                <a:cubicBezTo>
                  <a:pt x="1674586" y="300264"/>
                  <a:pt x="1803401" y="600529"/>
                  <a:pt x="1545772" y="740229"/>
                </a:cubicBezTo>
                <a:cubicBezTo>
                  <a:pt x="1288143" y="879929"/>
                  <a:pt x="644071" y="859064"/>
                  <a:pt x="0" y="83820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328" name="Google Shape;1328;p113"/>
          <p:cNvSpPr/>
          <p:nvPr/>
        </p:nvSpPr>
        <p:spPr>
          <a:xfrm>
            <a:off x="3810000" y="3767138"/>
            <a:ext cx="990600" cy="20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JVM Scheduler</a:t>
            </a:r>
            <a:endParaRPr/>
          </a:p>
        </p:txBody>
      </p:sp>
      <p:sp>
        <p:nvSpPr>
          <p:cNvPr id="1329" name="Google Shape;1329;p113"/>
          <p:cNvSpPr/>
          <p:nvPr/>
        </p:nvSpPr>
        <p:spPr>
          <a:xfrm>
            <a:off x="2960688" y="3138488"/>
            <a:ext cx="2776537" cy="406400"/>
          </a:xfrm>
          <a:custGeom>
            <a:rect b="b" l="l" r="r" t="t"/>
            <a:pathLst>
              <a:path extrusionOk="0" h="457200" w="2775857">
                <a:moveTo>
                  <a:pt x="2775857" y="457200"/>
                </a:moveTo>
                <a:cubicBezTo>
                  <a:pt x="2261507" y="228600"/>
                  <a:pt x="1747158" y="0"/>
                  <a:pt x="1284515" y="0"/>
                </a:cubicBezTo>
                <a:cubicBezTo>
                  <a:pt x="821872" y="0"/>
                  <a:pt x="410936" y="228600"/>
                  <a:pt x="0" y="45720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330" name="Google Shape;1330;p113"/>
          <p:cNvSpPr/>
          <p:nvPr/>
        </p:nvSpPr>
        <p:spPr>
          <a:xfrm>
            <a:off x="3733800" y="2954867"/>
            <a:ext cx="1066800" cy="338667"/>
          </a:xfrm>
          <a:prstGeom prst="can">
            <a:avLst>
              <a:gd fmla="val 25000" name="adj"/>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A5A5A5"/>
                </a:solidFill>
                <a:latin typeface="Arial"/>
                <a:ea typeface="Arial"/>
                <a:cs typeface="Arial"/>
                <a:sym typeface="Arial"/>
              </a:rPr>
              <a:t>Blocked pool</a:t>
            </a:r>
            <a:endParaRPr/>
          </a:p>
        </p:txBody>
      </p:sp>
      <p:cxnSp>
        <p:nvCxnSpPr>
          <p:cNvPr id="1331" name="Google Shape;1331;p113"/>
          <p:cNvCxnSpPr/>
          <p:nvPr/>
        </p:nvCxnSpPr>
        <p:spPr>
          <a:xfrm>
            <a:off x="3429000" y="3767138"/>
            <a:ext cx="1905000" cy="1587"/>
          </a:xfrm>
          <a:prstGeom prst="straightConnector1">
            <a:avLst/>
          </a:prstGeom>
          <a:noFill/>
          <a:ln cap="flat" cmpd="sng" w="9525">
            <a:solidFill>
              <a:schemeClr val="dk1"/>
            </a:solidFill>
            <a:prstDash val="solid"/>
            <a:round/>
            <a:headEnd len="med" w="med" type="triangle"/>
            <a:tailEnd len="med" w="med" type="triangle"/>
          </a:ln>
        </p:spPr>
      </p:cxnSp>
      <p:sp>
        <p:nvSpPr>
          <p:cNvPr id="1332" name="Google Shape;1332;p113"/>
          <p:cNvSpPr/>
          <p:nvPr/>
        </p:nvSpPr>
        <p:spPr>
          <a:xfrm>
            <a:off x="7010400" y="3835400"/>
            <a:ext cx="990600" cy="20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run() ends</a:t>
            </a:r>
            <a:endParaRPr/>
          </a:p>
        </p:txBody>
      </p:sp>
      <p:sp>
        <p:nvSpPr>
          <p:cNvPr id="1333" name="Google Shape;1333;p11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Synchronization</a:t>
            </a:r>
            <a:endParaRPr/>
          </a:p>
        </p:txBody>
      </p:sp>
      <p:sp>
        <p:nvSpPr>
          <p:cNvPr id="1334" name="Google Shape;1334;p113"/>
          <p:cNvSpPr/>
          <p:nvPr/>
        </p:nvSpPr>
        <p:spPr>
          <a:xfrm>
            <a:off x="3505200" y="4512733"/>
            <a:ext cx="1447800" cy="338667"/>
          </a:xfrm>
          <a:prstGeom prst="can">
            <a:avLst>
              <a:gd fmla="val 25000" name="adj"/>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A5A5A5"/>
                </a:solidFill>
                <a:latin typeface="Arial"/>
                <a:ea typeface="Arial"/>
                <a:cs typeface="Arial"/>
                <a:sym typeface="Arial"/>
              </a:rPr>
              <a:t>Synchronized pool</a:t>
            </a:r>
            <a:endParaRPr/>
          </a:p>
        </p:txBody>
      </p:sp>
      <p:sp>
        <p:nvSpPr>
          <p:cNvPr id="1335" name="Google Shape;1335;p113"/>
          <p:cNvSpPr/>
          <p:nvPr/>
        </p:nvSpPr>
        <p:spPr>
          <a:xfrm>
            <a:off x="2778125" y="3970338"/>
            <a:ext cx="727075" cy="542925"/>
          </a:xfrm>
          <a:custGeom>
            <a:rect b="b" l="l" r="r" t="t"/>
            <a:pathLst>
              <a:path extrusionOk="0" h="587829" w="694871">
                <a:moveTo>
                  <a:pt x="694871" y="587829"/>
                </a:moveTo>
                <a:cubicBezTo>
                  <a:pt x="443592" y="571500"/>
                  <a:pt x="192314" y="555171"/>
                  <a:pt x="96157" y="457200"/>
                </a:cubicBezTo>
                <a:cubicBezTo>
                  <a:pt x="0" y="359229"/>
                  <a:pt x="58964" y="179614"/>
                  <a:pt x="117928"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336" name="Google Shape;1336;p113"/>
          <p:cNvSpPr/>
          <p:nvPr/>
        </p:nvSpPr>
        <p:spPr>
          <a:xfrm>
            <a:off x="5791200" y="4376738"/>
            <a:ext cx="990600" cy="3397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Synch block</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occupied </a:t>
            </a:r>
            <a:endParaRPr/>
          </a:p>
        </p:txBody>
      </p:sp>
      <p:sp>
        <p:nvSpPr>
          <p:cNvPr id="1337" name="Google Shape;1337;p113"/>
          <p:cNvSpPr/>
          <p:nvPr/>
        </p:nvSpPr>
        <p:spPr>
          <a:xfrm>
            <a:off x="1828800" y="4106863"/>
            <a:ext cx="1143000" cy="33813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Synch block</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released</a:t>
            </a:r>
            <a:endParaRPr/>
          </a:p>
        </p:txBody>
      </p:sp>
      <p:sp>
        <p:nvSpPr>
          <p:cNvPr id="1338" name="Google Shape;1338;p113"/>
          <p:cNvSpPr/>
          <p:nvPr/>
        </p:nvSpPr>
        <p:spPr>
          <a:xfrm>
            <a:off x="2438400" y="3090863"/>
            <a:ext cx="1143000" cy="33813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block ends</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interrupt()</a:t>
            </a:r>
            <a:endParaRPr/>
          </a:p>
        </p:txBody>
      </p:sp>
      <p:sp>
        <p:nvSpPr>
          <p:cNvPr id="1339" name="Google Shape;1339;p113"/>
          <p:cNvSpPr/>
          <p:nvPr/>
        </p:nvSpPr>
        <p:spPr>
          <a:xfrm>
            <a:off x="4930775" y="3990975"/>
            <a:ext cx="1339850" cy="541338"/>
          </a:xfrm>
          <a:custGeom>
            <a:rect b="b" l="l" r="r" t="t"/>
            <a:pathLst>
              <a:path extrusionOk="0" h="609600" w="1338943">
                <a:moveTo>
                  <a:pt x="979714" y="0"/>
                </a:moveTo>
                <a:cubicBezTo>
                  <a:pt x="1159328" y="128814"/>
                  <a:pt x="1338943" y="257629"/>
                  <a:pt x="1175657" y="359229"/>
                </a:cubicBezTo>
                <a:cubicBezTo>
                  <a:pt x="1012371" y="460829"/>
                  <a:pt x="506185" y="535214"/>
                  <a:pt x="0" y="60960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340" name="Google Shape;1340;p113"/>
          <p:cNvSpPr/>
          <p:nvPr/>
        </p:nvSpPr>
        <p:spPr>
          <a:xfrm>
            <a:off x="4856163" y="2895600"/>
            <a:ext cx="1371600" cy="677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Thread.sleep()</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Thread.yield()</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join()</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                              I/O</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1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Using the notify and wait Methods </a:t>
            </a:r>
            <a:endParaRPr/>
          </a:p>
        </p:txBody>
      </p:sp>
      <p:sp>
        <p:nvSpPr>
          <p:cNvPr id="1346" name="Google Shape;1346;p11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i="1" lang="en-US"/>
              <a:t>wait(), wait(long timeout)</a:t>
            </a:r>
            <a:endParaRPr/>
          </a:p>
          <a:p>
            <a:pPr indent="-342900" lvl="1" marL="800100" rtl="0" algn="l">
              <a:spcBef>
                <a:spcPts val="200"/>
              </a:spcBef>
              <a:spcAft>
                <a:spcPts val="0"/>
              </a:spcAft>
              <a:buClr>
                <a:schemeClr val="dk1"/>
              </a:buClr>
              <a:buSzPts val="1800"/>
              <a:buChar char="‒"/>
            </a:pPr>
            <a:r>
              <a:rPr lang="en-US"/>
              <a:t>Causes current thread to wait until another thread invokes the </a:t>
            </a:r>
            <a:r>
              <a:rPr i="1" lang="en-US"/>
              <a:t>notify() </a:t>
            </a:r>
            <a:r>
              <a:rPr lang="en-US"/>
              <a:t>method or the </a:t>
            </a:r>
            <a:r>
              <a:rPr i="1" lang="en-US"/>
              <a:t>notifyAll() </a:t>
            </a:r>
            <a:r>
              <a:rPr lang="en-US"/>
              <a:t>method for this object, or a specified amount of time has elapsed.</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i="1" lang="en-US"/>
              <a:t>notify()</a:t>
            </a:r>
            <a:endParaRPr/>
          </a:p>
          <a:p>
            <a:pPr indent="-342900" lvl="1" marL="800100" rtl="0" algn="l">
              <a:spcBef>
                <a:spcPts val="200"/>
              </a:spcBef>
              <a:spcAft>
                <a:spcPts val="0"/>
              </a:spcAft>
              <a:buClr>
                <a:schemeClr val="dk1"/>
              </a:buClr>
              <a:buSzPts val="1800"/>
              <a:buChar char="‒"/>
            </a:pPr>
            <a:r>
              <a:rPr lang="en-US"/>
              <a:t>Wakes up a single thread that is waiting on this object's monitor</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i="1" lang="en-US"/>
              <a:t>notifyAll()</a:t>
            </a:r>
            <a:endParaRPr/>
          </a:p>
          <a:p>
            <a:pPr indent="-342900" lvl="1" marL="800100" rtl="0" algn="l">
              <a:spcBef>
                <a:spcPts val="200"/>
              </a:spcBef>
              <a:spcAft>
                <a:spcPts val="0"/>
              </a:spcAft>
              <a:buClr>
                <a:schemeClr val="dk1"/>
              </a:buClr>
              <a:buSzPts val="1800"/>
              <a:buChar char="‒"/>
            </a:pPr>
            <a:r>
              <a:rPr lang="en-US"/>
              <a:t>Wakes up all threads that are waiting on this object's monitor</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15"/>
          <p:cNvSpPr/>
          <p:nvPr/>
        </p:nvSpPr>
        <p:spPr>
          <a:xfrm>
            <a:off x="539552" y="2074333"/>
            <a:ext cx="8136904" cy="3454400"/>
          </a:xfrm>
          <a:prstGeom prst="flowChartAlternateProcess">
            <a:avLst/>
          </a:prstGeom>
          <a:gradFill>
            <a:gsLst>
              <a:gs pos="0">
                <a:srgbClr val="BBBBBB"/>
              </a:gs>
              <a:gs pos="80000">
                <a:srgbClr val="F6F6F6"/>
              </a:gs>
              <a:gs pos="100000">
                <a:srgbClr val="F7F7F7"/>
              </a:gs>
            </a:gsLst>
            <a:lin ang="16200000" scaled="0"/>
          </a:gradFill>
          <a:ln cap="flat" cmpd="sng" w="9525">
            <a:solidFill>
              <a:srgbClr val="F9F9F9"/>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00">
              <a:solidFill>
                <a:schemeClr val="lt1"/>
              </a:solidFill>
              <a:latin typeface="Calibri"/>
              <a:ea typeface="Calibri"/>
              <a:cs typeface="Calibri"/>
              <a:sym typeface="Calibri"/>
            </a:endParaRPr>
          </a:p>
        </p:txBody>
      </p:sp>
      <p:sp>
        <p:nvSpPr>
          <p:cNvPr id="1352" name="Google Shape;1352;p115"/>
          <p:cNvSpPr/>
          <p:nvPr/>
        </p:nvSpPr>
        <p:spPr>
          <a:xfrm>
            <a:off x="2011363" y="2480734"/>
            <a:ext cx="4876800" cy="270933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Alive area</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000">
              <a:solidFill>
                <a:srgbClr val="A6A6A6"/>
              </a:solidFill>
              <a:latin typeface="Calibri"/>
              <a:ea typeface="Calibri"/>
              <a:cs typeface="Calibri"/>
              <a:sym typeface="Calibri"/>
            </a:endParaRPr>
          </a:p>
          <a:p>
            <a:pPr indent="0" lvl="0" marL="0" marR="0" rtl="0" algn="ctr">
              <a:spcBef>
                <a:spcPts val="0"/>
              </a:spcBef>
              <a:spcAft>
                <a:spcPts val="0"/>
              </a:spcAft>
              <a:buNone/>
            </a:pPr>
            <a:r>
              <a:t/>
            </a:r>
            <a:endParaRPr sz="2000">
              <a:solidFill>
                <a:srgbClr val="A6A6A6"/>
              </a:solidFill>
              <a:latin typeface="Calibri"/>
              <a:ea typeface="Calibri"/>
              <a:cs typeface="Calibri"/>
              <a:sym typeface="Calibri"/>
            </a:endParaRPr>
          </a:p>
          <a:p>
            <a:pPr indent="0" lvl="0" marL="0" marR="0" rtl="0" algn="ctr">
              <a:spcBef>
                <a:spcPts val="0"/>
              </a:spcBef>
              <a:spcAft>
                <a:spcPts val="0"/>
              </a:spcAft>
              <a:buNone/>
            </a:pPr>
            <a:r>
              <a:t/>
            </a:r>
            <a:endParaRPr sz="2000">
              <a:solidFill>
                <a:srgbClr val="A6A6A6"/>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2"/>
              </a:solidFill>
              <a:latin typeface="Calibri"/>
              <a:ea typeface="Calibri"/>
              <a:cs typeface="Calibri"/>
              <a:sym typeface="Calibri"/>
            </a:endParaRPr>
          </a:p>
        </p:txBody>
      </p:sp>
      <p:sp>
        <p:nvSpPr>
          <p:cNvPr id="1353" name="Google Shape;1353;p115"/>
          <p:cNvSpPr/>
          <p:nvPr/>
        </p:nvSpPr>
        <p:spPr>
          <a:xfrm>
            <a:off x="914400" y="3700463"/>
            <a:ext cx="990600" cy="20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Thread.start()</a:t>
            </a:r>
            <a:endParaRPr/>
          </a:p>
        </p:txBody>
      </p:sp>
      <p:sp>
        <p:nvSpPr>
          <p:cNvPr id="1354" name="Google Shape;1354;p115"/>
          <p:cNvSpPr/>
          <p:nvPr/>
        </p:nvSpPr>
        <p:spPr>
          <a:xfrm>
            <a:off x="990600" y="2683933"/>
            <a:ext cx="685800" cy="406400"/>
          </a:xfrm>
          <a:prstGeom prst="flowChartAlternateProcess">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new</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Thread</a:t>
            </a:r>
            <a:endParaRPr/>
          </a:p>
        </p:txBody>
      </p:sp>
      <p:sp>
        <p:nvSpPr>
          <p:cNvPr id="1355" name="Google Shape;1355;p115"/>
          <p:cNvSpPr/>
          <p:nvPr/>
        </p:nvSpPr>
        <p:spPr>
          <a:xfrm>
            <a:off x="2590800" y="3564467"/>
            <a:ext cx="863990" cy="406400"/>
          </a:xfrm>
          <a:prstGeom prst="flowChartAlternateProcess">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Runnable</a:t>
            </a:r>
            <a:endParaRPr sz="1600">
              <a:solidFill>
                <a:schemeClr val="dk1"/>
              </a:solidFill>
              <a:latin typeface="Calibri"/>
              <a:ea typeface="Calibri"/>
              <a:cs typeface="Calibri"/>
              <a:sym typeface="Calibri"/>
            </a:endParaRPr>
          </a:p>
        </p:txBody>
      </p:sp>
      <p:sp>
        <p:nvSpPr>
          <p:cNvPr id="1356" name="Google Shape;1356;p115"/>
          <p:cNvSpPr/>
          <p:nvPr/>
        </p:nvSpPr>
        <p:spPr>
          <a:xfrm>
            <a:off x="5334000" y="3564467"/>
            <a:ext cx="863990" cy="406400"/>
          </a:xfrm>
          <a:prstGeom prst="flowChartAlternateProcess">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Running</a:t>
            </a:r>
            <a:endParaRPr/>
          </a:p>
        </p:txBody>
      </p:sp>
      <p:sp>
        <p:nvSpPr>
          <p:cNvPr id="1357" name="Google Shape;1357;p115"/>
          <p:cNvSpPr/>
          <p:nvPr/>
        </p:nvSpPr>
        <p:spPr>
          <a:xfrm>
            <a:off x="7391400" y="2683933"/>
            <a:ext cx="685800" cy="406400"/>
          </a:xfrm>
          <a:prstGeom prst="flowChartAlternateProcess">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Dead</a:t>
            </a:r>
            <a:endParaRPr/>
          </a:p>
        </p:txBody>
      </p:sp>
      <p:sp>
        <p:nvSpPr>
          <p:cNvPr id="1358" name="Google Shape;1358;p115"/>
          <p:cNvSpPr/>
          <p:nvPr/>
        </p:nvSpPr>
        <p:spPr>
          <a:xfrm>
            <a:off x="1249363" y="3100388"/>
            <a:ext cx="1319212" cy="666750"/>
          </a:xfrm>
          <a:custGeom>
            <a:rect b="b" l="l" r="r" t="t"/>
            <a:pathLst>
              <a:path extrusionOk="0" h="751114" w="1318986">
                <a:moveTo>
                  <a:pt x="67128" y="0"/>
                </a:moveTo>
                <a:cubicBezTo>
                  <a:pt x="33564" y="236764"/>
                  <a:pt x="0" y="473528"/>
                  <a:pt x="208643" y="598714"/>
                </a:cubicBezTo>
                <a:cubicBezTo>
                  <a:pt x="417286" y="723900"/>
                  <a:pt x="868136" y="737507"/>
                  <a:pt x="1318986" y="751114"/>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359" name="Google Shape;1359;p115"/>
          <p:cNvSpPr/>
          <p:nvPr/>
        </p:nvSpPr>
        <p:spPr>
          <a:xfrm>
            <a:off x="6205538" y="3090863"/>
            <a:ext cx="1803400" cy="781050"/>
          </a:xfrm>
          <a:custGeom>
            <a:rect b="b" l="l" r="r" t="t"/>
            <a:pathLst>
              <a:path extrusionOk="0" h="879929" w="1803401">
                <a:moveTo>
                  <a:pt x="1545772" y="0"/>
                </a:moveTo>
                <a:cubicBezTo>
                  <a:pt x="1674586" y="300264"/>
                  <a:pt x="1803401" y="600529"/>
                  <a:pt x="1545772" y="740229"/>
                </a:cubicBezTo>
                <a:cubicBezTo>
                  <a:pt x="1288143" y="879929"/>
                  <a:pt x="644071" y="859064"/>
                  <a:pt x="0" y="83820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360" name="Google Shape;1360;p115"/>
          <p:cNvSpPr/>
          <p:nvPr/>
        </p:nvSpPr>
        <p:spPr>
          <a:xfrm>
            <a:off x="3810000" y="3767138"/>
            <a:ext cx="990600" cy="20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JVM Scheduler</a:t>
            </a:r>
            <a:endParaRPr/>
          </a:p>
        </p:txBody>
      </p:sp>
      <p:sp>
        <p:nvSpPr>
          <p:cNvPr id="1361" name="Google Shape;1361;p115"/>
          <p:cNvSpPr/>
          <p:nvPr/>
        </p:nvSpPr>
        <p:spPr>
          <a:xfrm>
            <a:off x="2960688" y="3138488"/>
            <a:ext cx="2776537" cy="406400"/>
          </a:xfrm>
          <a:custGeom>
            <a:rect b="b" l="l" r="r" t="t"/>
            <a:pathLst>
              <a:path extrusionOk="0" h="457200" w="2775857">
                <a:moveTo>
                  <a:pt x="2775857" y="457200"/>
                </a:moveTo>
                <a:cubicBezTo>
                  <a:pt x="2261507" y="228600"/>
                  <a:pt x="1747158" y="0"/>
                  <a:pt x="1284515" y="0"/>
                </a:cubicBezTo>
                <a:cubicBezTo>
                  <a:pt x="821872" y="0"/>
                  <a:pt x="410936" y="228600"/>
                  <a:pt x="0" y="45720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362" name="Google Shape;1362;p115"/>
          <p:cNvSpPr/>
          <p:nvPr/>
        </p:nvSpPr>
        <p:spPr>
          <a:xfrm>
            <a:off x="3733800" y="2954867"/>
            <a:ext cx="1066800" cy="338667"/>
          </a:xfrm>
          <a:prstGeom prst="can">
            <a:avLst>
              <a:gd fmla="val 25000" name="adj"/>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A5A5A5"/>
                </a:solidFill>
                <a:latin typeface="Calibri"/>
                <a:ea typeface="Calibri"/>
                <a:cs typeface="Calibri"/>
                <a:sym typeface="Calibri"/>
              </a:rPr>
              <a:t>Blocked pool</a:t>
            </a:r>
            <a:endParaRPr/>
          </a:p>
        </p:txBody>
      </p:sp>
      <p:cxnSp>
        <p:nvCxnSpPr>
          <p:cNvPr id="1363" name="Google Shape;1363;p115"/>
          <p:cNvCxnSpPr/>
          <p:nvPr/>
        </p:nvCxnSpPr>
        <p:spPr>
          <a:xfrm>
            <a:off x="3429000" y="3767138"/>
            <a:ext cx="1905000" cy="1587"/>
          </a:xfrm>
          <a:prstGeom prst="straightConnector1">
            <a:avLst/>
          </a:prstGeom>
          <a:noFill/>
          <a:ln cap="flat" cmpd="sng" w="9525">
            <a:solidFill>
              <a:schemeClr val="dk1"/>
            </a:solidFill>
            <a:prstDash val="solid"/>
            <a:round/>
            <a:headEnd len="med" w="med" type="triangle"/>
            <a:tailEnd len="med" w="med" type="triangle"/>
          </a:ln>
        </p:spPr>
      </p:cxnSp>
      <p:sp>
        <p:nvSpPr>
          <p:cNvPr id="1364" name="Google Shape;1364;p115"/>
          <p:cNvSpPr/>
          <p:nvPr/>
        </p:nvSpPr>
        <p:spPr>
          <a:xfrm>
            <a:off x="7010400" y="3835400"/>
            <a:ext cx="990600" cy="20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run() ends</a:t>
            </a:r>
            <a:endParaRPr/>
          </a:p>
        </p:txBody>
      </p:sp>
      <p:sp>
        <p:nvSpPr>
          <p:cNvPr id="1365" name="Google Shape;1365;p11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Using the notify and wait Methods </a:t>
            </a:r>
            <a:endParaRPr/>
          </a:p>
        </p:txBody>
      </p:sp>
      <p:sp>
        <p:nvSpPr>
          <p:cNvPr id="1366" name="Google Shape;1366;p115"/>
          <p:cNvSpPr/>
          <p:nvPr/>
        </p:nvSpPr>
        <p:spPr>
          <a:xfrm>
            <a:off x="5105400" y="4512733"/>
            <a:ext cx="1066800" cy="338667"/>
          </a:xfrm>
          <a:prstGeom prst="can">
            <a:avLst>
              <a:gd fmla="val 25000" name="adj"/>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A5A5A5"/>
                </a:solidFill>
                <a:latin typeface="Calibri"/>
                <a:ea typeface="Calibri"/>
                <a:cs typeface="Calibri"/>
                <a:sym typeface="Calibri"/>
              </a:rPr>
              <a:t>Waiting pool</a:t>
            </a:r>
            <a:endParaRPr/>
          </a:p>
        </p:txBody>
      </p:sp>
      <p:sp>
        <p:nvSpPr>
          <p:cNvPr id="1367" name="Google Shape;1367;p115"/>
          <p:cNvSpPr/>
          <p:nvPr/>
        </p:nvSpPr>
        <p:spPr>
          <a:xfrm>
            <a:off x="3048000" y="4512733"/>
            <a:ext cx="1447800" cy="338667"/>
          </a:xfrm>
          <a:prstGeom prst="can">
            <a:avLst>
              <a:gd fmla="val 25000" name="adj"/>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A5A5A5"/>
                </a:solidFill>
                <a:latin typeface="Calibri"/>
                <a:ea typeface="Calibri"/>
                <a:cs typeface="Calibri"/>
                <a:sym typeface="Calibri"/>
              </a:rPr>
              <a:t>Synchronized pool</a:t>
            </a:r>
            <a:endParaRPr/>
          </a:p>
        </p:txBody>
      </p:sp>
      <p:sp>
        <p:nvSpPr>
          <p:cNvPr id="1368" name="Google Shape;1368;p115"/>
          <p:cNvSpPr/>
          <p:nvPr/>
        </p:nvSpPr>
        <p:spPr>
          <a:xfrm>
            <a:off x="5889625" y="3970338"/>
            <a:ext cx="387350" cy="531812"/>
          </a:xfrm>
          <a:custGeom>
            <a:rect b="b" l="l" r="r" t="t"/>
            <a:pathLst>
              <a:path extrusionOk="0" h="598714" w="388257">
                <a:moveTo>
                  <a:pt x="43543" y="0"/>
                </a:moveTo>
                <a:cubicBezTo>
                  <a:pt x="215900" y="53521"/>
                  <a:pt x="388257" y="107043"/>
                  <a:pt x="381000" y="206829"/>
                </a:cubicBezTo>
                <a:cubicBezTo>
                  <a:pt x="373743" y="306615"/>
                  <a:pt x="186871" y="452664"/>
                  <a:pt x="0" y="598714"/>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cxnSp>
        <p:nvCxnSpPr>
          <p:cNvPr id="1369" name="Google Shape;1369;p115"/>
          <p:cNvCxnSpPr>
            <a:stCxn id="1366" idx="2"/>
            <a:endCxn id="1367" idx="4"/>
          </p:cNvCxnSpPr>
          <p:nvPr/>
        </p:nvCxnSpPr>
        <p:spPr>
          <a:xfrm rot="10800000">
            <a:off x="4495800" y="4682067"/>
            <a:ext cx="609600" cy="0"/>
          </a:xfrm>
          <a:prstGeom prst="straightConnector1">
            <a:avLst/>
          </a:prstGeom>
          <a:noFill/>
          <a:ln cap="flat" cmpd="sng" w="9525">
            <a:solidFill>
              <a:schemeClr val="dk1"/>
            </a:solidFill>
            <a:prstDash val="solid"/>
            <a:round/>
            <a:headEnd len="sm" w="sm" type="none"/>
            <a:tailEnd len="med" w="med" type="triangle"/>
          </a:ln>
        </p:spPr>
      </p:cxnSp>
      <p:sp>
        <p:nvSpPr>
          <p:cNvPr id="1370" name="Google Shape;1370;p115"/>
          <p:cNvSpPr/>
          <p:nvPr/>
        </p:nvSpPr>
        <p:spPr>
          <a:xfrm>
            <a:off x="2778125" y="3970338"/>
            <a:ext cx="693738" cy="522287"/>
          </a:xfrm>
          <a:custGeom>
            <a:rect b="b" l="l" r="r" t="t"/>
            <a:pathLst>
              <a:path extrusionOk="0" h="587829" w="694871">
                <a:moveTo>
                  <a:pt x="694871" y="587829"/>
                </a:moveTo>
                <a:cubicBezTo>
                  <a:pt x="443592" y="571500"/>
                  <a:pt x="192314" y="555171"/>
                  <a:pt x="96157" y="457200"/>
                </a:cubicBezTo>
                <a:cubicBezTo>
                  <a:pt x="0" y="359229"/>
                  <a:pt x="58964" y="179614"/>
                  <a:pt x="117928" y="0"/>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371" name="Google Shape;1371;p115"/>
          <p:cNvSpPr/>
          <p:nvPr/>
        </p:nvSpPr>
        <p:spPr>
          <a:xfrm>
            <a:off x="5943600" y="4241800"/>
            <a:ext cx="990600" cy="20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wait()</a:t>
            </a:r>
            <a:endParaRPr/>
          </a:p>
        </p:txBody>
      </p:sp>
      <p:sp>
        <p:nvSpPr>
          <p:cNvPr id="1372" name="Google Shape;1372;p115"/>
          <p:cNvSpPr/>
          <p:nvPr/>
        </p:nvSpPr>
        <p:spPr>
          <a:xfrm>
            <a:off x="4343400" y="4310063"/>
            <a:ext cx="990600" cy="33813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interrupt()</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notify()</a:t>
            </a:r>
            <a:endParaRPr/>
          </a:p>
        </p:txBody>
      </p:sp>
      <p:sp>
        <p:nvSpPr>
          <p:cNvPr id="1373" name="Google Shape;1373;p115"/>
          <p:cNvSpPr/>
          <p:nvPr/>
        </p:nvSpPr>
        <p:spPr>
          <a:xfrm>
            <a:off x="1828800" y="4106863"/>
            <a:ext cx="1143000" cy="33813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Synch ends</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interrupt()</a:t>
            </a:r>
            <a:endParaRPr/>
          </a:p>
        </p:txBody>
      </p:sp>
      <p:sp>
        <p:nvSpPr>
          <p:cNvPr id="1374" name="Google Shape;1374;p115"/>
          <p:cNvSpPr/>
          <p:nvPr/>
        </p:nvSpPr>
        <p:spPr>
          <a:xfrm>
            <a:off x="2438400" y="3090863"/>
            <a:ext cx="1143000" cy="33813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block ends</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interrupt()</a:t>
            </a:r>
            <a:endParaRPr/>
          </a:p>
        </p:txBody>
      </p:sp>
      <p:sp>
        <p:nvSpPr>
          <p:cNvPr id="1375" name="Google Shape;1375;p115"/>
          <p:cNvSpPr/>
          <p:nvPr/>
        </p:nvSpPr>
        <p:spPr>
          <a:xfrm>
            <a:off x="4856163" y="2895600"/>
            <a:ext cx="1371600" cy="677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Thread.sleep()</a:t>
            </a:r>
            <a:endParaRPr/>
          </a:p>
          <a:p>
            <a:pPr indent="0" lvl="0" marL="0" marR="0" rtl="0" algn="l">
              <a:spcBef>
                <a:spcPts val="0"/>
              </a:spcBef>
              <a:spcAft>
                <a:spcPts val="0"/>
              </a:spcAft>
              <a:buNone/>
            </a:pPr>
            <a:r>
              <a:rPr lang="en-US" sz="1050">
                <a:solidFill>
                  <a:schemeClr val="dk1"/>
                </a:solidFill>
                <a:latin typeface="Calibri"/>
                <a:ea typeface="Calibri"/>
                <a:cs typeface="Calibri"/>
                <a:sym typeface="Calibri"/>
              </a:rPr>
              <a:t>         Thread.yield()</a:t>
            </a:r>
            <a:endParaRPr/>
          </a:p>
          <a:p>
            <a:pPr indent="0" lvl="0" marL="0" marR="0" rtl="0" algn="l">
              <a:spcBef>
                <a:spcPts val="0"/>
              </a:spcBef>
              <a:spcAft>
                <a:spcPts val="0"/>
              </a:spcAft>
              <a:buNone/>
            </a:pPr>
            <a:r>
              <a:rPr lang="en-US" sz="1050">
                <a:solidFill>
                  <a:schemeClr val="dk1"/>
                </a:solidFill>
                <a:latin typeface="Calibri"/>
                <a:ea typeface="Calibri"/>
                <a:cs typeface="Calibri"/>
                <a:sym typeface="Calibri"/>
              </a:rPr>
              <a:t>                       join()</a:t>
            </a:r>
            <a:endParaRPr/>
          </a:p>
          <a:p>
            <a:pPr indent="0" lvl="0" marL="0" marR="0" rtl="0" algn="l">
              <a:spcBef>
                <a:spcPts val="0"/>
              </a:spcBef>
              <a:spcAft>
                <a:spcPts val="0"/>
              </a:spcAft>
              <a:buNone/>
            </a:pPr>
            <a:r>
              <a:rPr lang="en-US" sz="1050">
                <a:solidFill>
                  <a:schemeClr val="dk1"/>
                </a:solidFill>
                <a:latin typeface="Calibri"/>
                <a:ea typeface="Calibri"/>
                <a:cs typeface="Calibri"/>
                <a:sym typeface="Calibri"/>
              </a:rPr>
              <a:t>                              I/O</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1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Precondition to wait and notify Methods</a:t>
            </a:r>
            <a:endParaRPr/>
          </a:p>
        </p:txBody>
      </p:sp>
      <p:sp>
        <p:nvSpPr>
          <p:cNvPr id="1381" name="Google Shape;1381;p11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dk1"/>
              </a:buClr>
              <a:buSzPts val="2000"/>
              <a:buChar char="•"/>
            </a:pPr>
            <a:r>
              <a:rPr lang="en-US"/>
              <a:t>The current thread must own this object’s monitor</a:t>
            </a:r>
            <a:endParaRPr/>
          </a:p>
          <a:p>
            <a:pPr indent="-342900" lvl="0" marL="342900" rtl="0" algn="l">
              <a:lnSpc>
                <a:spcPct val="150000"/>
              </a:lnSpc>
              <a:spcBef>
                <a:spcPts val="400"/>
              </a:spcBef>
              <a:spcAft>
                <a:spcPts val="0"/>
              </a:spcAft>
              <a:buClr>
                <a:schemeClr val="dk1"/>
              </a:buClr>
              <a:buSzPts val="2000"/>
              <a:buChar char="•"/>
            </a:pPr>
            <a:r>
              <a:rPr lang="en-US"/>
              <a:t>A thread becomes the owner of the object’s monitor in one  of three ways:</a:t>
            </a:r>
            <a:endParaRPr/>
          </a:p>
          <a:p>
            <a:pPr indent="-342900" lvl="1" marL="800100" rtl="0" algn="l">
              <a:lnSpc>
                <a:spcPct val="150000"/>
              </a:lnSpc>
              <a:spcBef>
                <a:spcPts val="200"/>
              </a:spcBef>
              <a:spcAft>
                <a:spcPts val="0"/>
              </a:spcAft>
              <a:buClr>
                <a:schemeClr val="dk1"/>
              </a:buClr>
              <a:buSzPts val="1800"/>
              <a:buChar char="‒"/>
            </a:pPr>
            <a:r>
              <a:rPr lang="en-US"/>
              <a:t>By executing  a synchronized instance method</a:t>
            </a:r>
            <a:endParaRPr/>
          </a:p>
          <a:p>
            <a:pPr indent="-342900" lvl="1" marL="800100" rtl="0" algn="l">
              <a:lnSpc>
                <a:spcPct val="150000"/>
              </a:lnSpc>
              <a:spcBef>
                <a:spcPts val="200"/>
              </a:spcBef>
              <a:spcAft>
                <a:spcPts val="0"/>
              </a:spcAft>
              <a:buClr>
                <a:schemeClr val="dk1"/>
              </a:buClr>
              <a:buSzPts val="1800"/>
              <a:buChar char="‒"/>
            </a:pPr>
            <a:r>
              <a:rPr lang="en-US"/>
              <a:t>By executing the body of a synchronized</a:t>
            </a:r>
            <a:endParaRPr/>
          </a:p>
          <a:p>
            <a:pPr indent="-342900" lvl="1" marL="800100" rtl="0" algn="l">
              <a:lnSpc>
                <a:spcPct val="150000"/>
              </a:lnSpc>
              <a:spcBef>
                <a:spcPts val="200"/>
              </a:spcBef>
              <a:spcAft>
                <a:spcPts val="0"/>
              </a:spcAft>
              <a:buClr>
                <a:schemeClr val="dk1"/>
              </a:buClr>
              <a:buSzPts val="1800"/>
              <a:buChar char="‒"/>
            </a:pPr>
            <a:r>
              <a:rPr lang="en-US"/>
              <a:t>For objects of type Class, by executing a synchronized static method</a:t>
            </a:r>
            <a:endParaRPr/>
          </a:p>
          <a:p>
            <a:pPr indent="-342900" lvl="0" marL="342900" rtl="0" algn="l">
              <a:lnSpc>
                <a:spcPct val="150000"/>
              </a:lnSpc>
              <a:spcBef>
                <a:spcPts val="400"/>
              </a:spcBef>
              <a:spcAft>
                <a:spcPts val="0"/>
              </a:spcAft>
              <a:buClr>
                <a:schemeClr val="dk1"/>
              </a:buClr>
              <a:buSzPts val="2000"/>
              <a:buChar char="•"/>
            </a:pPr>
            <a:r>
              <a:rPr lang="en-US"/>
              <a:t>Only one thread at a time can own an object’s monitor</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1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Reentrant Locks</a:t>
            </a:r>
            <a:endParaRPr/>
          </a:p>
        </p:txBody>
      </p:sp>
      <p:sp>
        <p:nvSpPr>
          <p:cNvPr id="1387" name="Google Shape;1387;p11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The Java runtime system allows a thread to re-acquire a lock that it already holds because Java locks are reentrant </a:t>
            </a:r>
            <a:endParaRPr/>
          </a:p>
          <a:p>
            <a:pPr indent="-215900" lvl="0" marL="342900" rtl="0" algn="l">
              <a:spcBef>
                <a:spcPts val="400"/>
              </a:spcBef>
              <a:spcAft>
                <a:spcPts val="0"/>
              </a:spcAft>
              <a:buClr>
                <a:schemeClr val="dk1"/>
              </a:buClr>
              <a:buSzPts val="2000"/>
              <a:buFont typeface="Arial"/>
              <a:buNone/>
            </a:pPr>
            <a:r>
              <a:t/>
            </a:r>
            <a:endParaRPr/>
          </a:p>
        </p:txBody>
      </p:sp>
      <p:sp>
        <p:nvSpPr>
          <p:cNvPr id="1388" name="Google Shape;1388;p117"/>
          <p:cNvSpPr/>
          <p:nvPr/>
        </p:nvSpPr>
        <p:spPr>
          <a:xfrm>
            <a:off x="483468" y="2359721"/>
            <a:ext cx="4114800" cy="2277366"/>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public class Reentrant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public </a:t>
            </a:r>
            <a:r>
              <a:rPr b="1" lang="en-US" sz="1400">
                <a:solidFill>
                  <a:schemeClr val="dk1"/>
                </a:solidFill>
                <a:latin typeface="Calibri"/>
                <a:ea typeface="Calibri"/>
                <a:cs typeface="Calibri"/>
                <a:sym typeface="Calibri"/>
              </a:rPr>
              <a:t>synchronized</a:t>
            </a:r>
            <a:r>
              <a:rPr lang="en-US" sz="1400">
                <a:solidFill>
                  <a:schemeClr val="dk1"/>
                </a:solidFill>
                <a:latin typeface="Calibri"/>
                <a:ea typeface="Calibri"/>
                <a:cs typeface="Calibri"/>
                <a:sym typeface="Calibri"/>
              </a:rPr>
              <a:t> void a()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b();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System.out.println("here I am, in a()");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public </a:t>
            </a:r>
            <a:r>
              <a:rPr b="1" lang="en-US" sz="1400">
                <a:solidFill>
                  <a:schemeClr val="dk1"/>
                </a:solidFill>
                <a:latin typeface="Calibri"/>
                <a:ea typeface="Calibri"/>
                <a:cs typeface="Calibri"/>
                <a:sym typeface="Calibri"/>
              </a:rPr>
              <a:t>synchronized</a:t>
            </a:r>
            <a:r>
              <a:rPr lang="en-US" sz="1400">
                <a:solidFill>
                  <a:schemeClr val="dk1"/>
                </a:solidFill>
                <a:latin typeface="Calibri"/>
                <a:ea typeface="Calibri"/>
                <a:cs typeface="Calibri"/>
                <a:sym typeface="Calibri"/>
              </a:rPr>
              <a:t> void b()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System.out.println("here I am, in b()");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a:t>
            </a:r>
            <a:endParaRPr/>
          </a:p>
        </p:txBody>
      </p:sp>
      <p:sp>
        <p:nvSpPr>
          <p:cNvPr id="1389" name="Google Shape;1389;p117"/>
          <p:cNvSpPr/>
          <p:nvPr/>
        </p:nvSpPr>
        <p:spPr>
          <a:xfrm>
            <a:off x="3409528" y="4356347"/>
            <a:ext cx="4114800" cy="976014"/>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MyThread t=new MyThread( new Reentrant());</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t.start();   //run()  method calls Reentrant.a()</a:t>
            </a:r>
            <a:endParaRPr/>
          </a:p>
        </p:txBody>
      </p:sp>
      <p:sp>
        <p:nvSpPr>
          <p:cNvPr id="1390" name="Google Shape;1390;p117"/>
          <p:cNvSpPr/>
          <p:nvPr/>
        </p:nvSpPr>
        <p:spPr>
          <a:xfrm>
            <a:off x="6804248" y="5420418"/>
            <a:ext cx="2057400" cy="894680"/>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Output:</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here I am, in b() </a:t>
            </a:r>
            <a:endParaRPr/>
          </a:p>
          <a:p>
            <a:pPr indent="0" lvl="0" marL="0" marR="0" rtl="0" algn="l">
              <a:lnSpc>
                <a:spcPct val="90000"/>
              </a:lnSpc>
              <a:spcBef>
                <a:spcPts val="0"/>
              </a:spcBef>
              <a:spcAft>
                <a:spcPts val="0"/>
              </a:spcAft>
              <a:buNone/>
            </a:pPr>
            <a:r>
              <a:rPr lang="en-US" sz="1400">
                <a:solidFill>
                  <a:schemeClr val="dk1"/>
                </a:solidFill>
                <a:latin typeface="Arimo"/>
                <a:ea typeface="Arimo"/>
                <a:cs typeface="Arimo"/>
                <a:sym typeface="Arimo"/>
              </a:rPr>
              <a:t>here I am, in a() </a:t>
            </a:r>
            <a:r>
              <a:rPr lang="en-US" sz="1400">
                <a:solidFill>
                  <a:schemeClr val="dk1"/>
                </a:solidFill>
                <a:latin typeface="Courier New"/>
                <a:ea typeface="Courier New"/>
                <a:cs typeface="Courier New"/>
                <a:sym typeface="Courier New"/>
              </a:rPr>
              <a:t> </a:t>
            </a:r>
            <a:endParaRPr sz="1400">
              <a:solidFill>
                <a:schemeClr val="dk1"/>
              </a:solidFill>
              <a:latin typeface="Calibri"/>
              <a:ea typeface="Calibri"/>
              <a:cs typeface="Calibri"/>
              <a:sym typeface="Calibri"/>
            </a:endParaRPr>
          </a:p>
        </p:txBody>
      </p:sp>
      <p:cxnSp>
        <p:nvCxnSpPr>
          <p:cNvPr id="1391" name="Google Shape;1391;p117"/>
          <p:cNvCxnSpPr/>
          <p:nvPr/>
        </p:nvCxnSpPr>
        <p:spPr>
          <a:xfrm>
            <a:off x="483468" y="2359721"/>
            <a:ext cx="4101666" cy="0"/>
          </a:xfrm>
          <a:prstGeom prst="straightConnector1">
            <a:avLst/>
          </a:prstGeom>
          <a:noFill/>
          <a:ln cap="flat" cmpd="sng" w="9525">
            <a:solidFill>
              <a:srgbClr val="FF3300"/>
            </a:solidFill>
            <a:prstDash val="solid"/>
            <a:round/>
            <a:headEnd len="sm" w="sm" type="none"/>
            <a:tailEnd len="sm" w="sm" type="none"/>
          </a:ln>
        </p:spPr>
      </p:cxnSp>
      <p:cxnSp>
        <p:nvCxnSpPr>
          <p:cNvPr id="1392" name="Google Shape;1392;p117"/>
          <p:cNvCxnSpPr/>
          <p:nvPr/>
        </p:nvCxnSpPr>
        <p:spPr>
          <a:xfrm flipH="1" rot="10800000">
            <a:off x="496602" y="4637087"/>
            <a:ext cx="2912926" cy="2283"/>
          </a:xfrm>
          <a:prstGeom prst="straightConnector1">
            <a:avLst/>
          </a:prstGeom>
          <a:noFill/>
          <a:ln cap="flat" cmpd="sng" w="9525">
            <a:solidFill>
              <a:srgbClr val="FF3300"/>
            </a:solidFill>
            <a:prstDash val="solid"/>
            <a:round/>
            <a:headEnd len="sm" w="sm" type="none"/>
            <a:tailEnd len="sm" w="sm" type="none"/>
          </a:ln>
        </p:spPr>
      </p:cxnSp>
      <p:cxnSp>
        <p:nvCxnSpPr>
          <p:cNvPr id="1393" name="Google Shape;1393;p117"/>
          <p:cNvCxnSpPr/>
          <p:nvPr/>
        </p:nvCxnSpPr>
        <p:spPr>
          <a:xfrm>
            <a:off x="3422662" y="5301208"/>
            <a:ext cx="4101666" cy="0"/>
          </a:xfrm>
          <a:prstGeom prst="straightConnector1">
            <a:avLst/>
          </a:prstGeom>
          <a:noFill/>
          <a:ln cap="flat" cmpd="sng" w="9525">
            <a:solidFill>
              <a:srgbClr val="FF3300"/>
            </a:solidFill>
            <a:prstDash val="solid"/>
            <a:round/>
            <a:headEnd len="sm" w="sm" type="none"/>
            <a:tailEnd len="sm" w="sm" type="none"/>
          </a:ln>
        </p:spPr>
      </p:cxnSp>
      <p:cxnSp>
        <p:nvCxnSpPr>
          <p:cNvPr id="1394" name="Google Shape;1394;p117"/>
          <p:cNvCxnSpPr/>
          <p:nvPr/>
        </p:nvCxnSpPr>
        <p:spPr>
          <a:xfrm>
            <a:off x="3409528" y="4356347"/>
            <a:ext cx="4101666"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1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The method interrupt</a:t>
            </a:r>
            <a:endParaRPr/>
          </a:p>
        </p:txBody>
      </p:sp>
      <p:sp>
        <p:nvSpPr>
          <p:cNvPr id="1400" name="Google Shape;1400;p11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1" marL="800100" rtl="0" algn="l">
              <a:lnSpc>
                <a:spcPct val="150000"/>
              </a:lnSpc>
              <a:spcBef>
                <a:spcPts val="0"/>
              </a:spcBef>
              <a:spcAft>
                <a:spcPts val="0"/>
              </a:spcAft>
              <a:buClr>
                <a:schemeClr val="dk1"/>
              </a:buClr>
              <a:buSzPts val="1800"/>
              <a:buChar char="‒"/>
            </a:pPr>
            <a:r>
              <a:rPr lang="en-US"/>
              <a:t>Interrupts the thread</a:t>
            </a:r>
            <a:endParaRPr/>
          </a:p>
          <a:p>
            <a:pPr indent="-342900" lvl="2" marL="1257300" rtl="0" algn="l">
              <a:lnSpc>
                <a:spcPct val="150000"/>
              </a:lnSpc>
              <a:spcBef>
                <a:spcPts val="100"/>
              </a:spcBef>
              <a:spcAft>
                <a:spcPts val="0"/>
              </a:spcAft>
              <a:buClr>
                <a:schemeClr val="dk1"/>
              </a:buClr>
              <a:buSzPts val="1800"/>
              <a:buChar char="•"/>
            </a:pPr>
            <a:r>
              <a:rPr lang="en-US"/>
              <a:t>If the current thread is interrupted by another thread while it is waiting, then an </a:t>
            </a:r>
            <a:r>
              <a:rPr i="1" lang="en-US"/>
              <a:t>InterruptedException</a:t>
            </a:r>
            <a:r>
              <a:rPr lang="en-US"/>
              <a:t> is thrown</a:t>
            </a:r>
            <a:endParaRPr/>
          </a:p>
          <a:p>
            <a:pPr indent="-342900" lvl="2" marL="1257300" rtl="0" algn="l">
              <a:lnSpc>
                <a:spcPct val="150000"/>
              </a:lnSpc>
              <a:spcBef>
                <a:spcPts val="100"/>
              </a:spcBef>
              <a:spcAft>
                <a:spcPts val="0"/>
              </a:spcAft>
              <a:buClr>
                <a:schemeClr val="dk1"/>
              </a:buClr>
              <a:buSzPts val="1800"/>
              <a:buChar char="•"/>
            </a:pPr>
            <a:r>
              <a:rPr lang="en-US"/>
              <a:t>This exception is not thrown until the lock status of</a:t>
            </a:r>
            <a:endParaRPr/>
          </a:p>
          <a:p>
            <a:pPr indent="-342900" lvl="2" marL="1257300" rtl="0" algn="l">
              <a:lnSpc>
                <a:spcPct val="150000"/>
              </a:lnSpc>
              <a:spcBef>
                <a:spcPts val="100"/>
              </a:spcBef>
              <a:spcAft>
                <a:spcPts val="0"/>
              </a:spcAft>
              <a:buClr>
                <a:schemeClr val="dk1"/>
              </a:buClr>
              <a:buSzPts val="1800"/>
              <a:buChar char="•"/>
            </a:pPr>
            <a:r>
              <a:rPr lang="en-US"/>
              <a:t>   this object has been restored as described above</a:t>
            </a:r>
            <a:endParaRPr/>
          </a:p>
          <a:p>
            <a:pPr indent="-342900" lvl="3" marL="1714500" rtl="0" algn="l">
              <a:lnSpc>
                <a:spcPct val="150000"/>
              </a:lnSpc>
              <a:spcBef>
                <a:spcPts val="0"/>
              </a:spcBef>
              <a:spcAft>
                <a:spcPts val="0"/>
              </a:spcAft>
              <a:buClr>
                <a:schemeClr val="dk1"/>
              </a:buClr>
              <a:buSzPts val="1800"/>
              <a:buChar char="‒"/>
            </a:pPr>
            <a:r>
              <a:rPr lang="en-US"/>
              <a:t>This method should only be called by a thread that is the owner of this object's monitor</a:t>
            </a:r>
            <a:endParaRPr/>
          </a:p>
          <a:p>
            <a:pPr indent="-228600" lvl="1" marL="800100" rtl="0" algn="l">
              <a:spcBef>
                <a:spcPts val="2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1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Thread Local</a:t>
            </a:r>
            <a:endParaRPr/>
          </a:p>
        </p:txBody>
      </p:sp>
      <p:sp>
        <p:nvSpPr>
          <p:cNvPr id="1406" name="Google Shape;1406;p11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Keeps state for  individual threads</a:t>
            </a:r>
            <a:endParaRPr/>
          </a:p>
          <a:p>
            <a:pPr indent="-342900" lvl="0" marL="342900" rtl="0" algn="l">
              <a:spcBef>
                <a:spcPts val="400"/>
              </a:spcBef>
              <a:spcAft>
                <a:spcPts val="0"/>
              </a:spcAft>
              <a:buClr>
                <a:schemeClr val="dk1"/>
              </a:buClr>
              <a:buSzPts val="2000"/>
              <a:buFont typeface="Arial"/>
              <a:buChar char="•"/>
            </a:pPr>
            <a:r>
              <a:rPr lang="en-US"/>
              <a:t>Each thread has its own independently initialized copy of the variable</a:t>
            </a:r>
            <a:endParaRPr/>
          </a:p>
          <a:p>
            <a:pPr indent="-342900" lvl="0" marL="342900" rtl="0" algn="l">
              <a:spcBef>
                <a:spcPts val="400"/>
              </a:spcBef>
              <a:spcAft>
                <a:spcPts val="0"/>
              </a:spcAft>
              <a:buClr>
                <a:schemeClr val="dk1"/>
              </a:buClr>
              <a:buSzPts val="2000"/>
              <a:buFont typeface="Arial"/>
              <a:buChar char="•"/>
            </a:pPr>
            <a:r>
              <a:rPr lang="en-US"/>
              <a:t>Differs from local variables</a:t>
            </a:r>
            <a:endParaRPr/>
          </a:p>
          <a:p>
            <a:pPr indent="-342900" lvl="1" marL="800100" rtl="0" algn="l">
              <a:spcBef>
                <a:spcPts val="200"/>
              </a:spcBef>
              <a:spcAft>
                <a:spcPts val="0"/>
              </a:spcAft>
              <a:buClr>
                <a:schemeClr val="dk1"/>
              </a:buClr>
              <a:buSzPts val="1800"/>
              <a:buChar char="‒"/>
            </a:pPr>
            <a:r>
              <a:rPr lang="en-US"/>
              <a:t>Managed in the language level rather than stack management (makes thread stack lighter)</a:t>
            </a:r>
            <a:endParaRPr/>
          </a:p>
          <a:p>
            <a:pPr indent="-342900" lvl="1" marL="800100" rtl="0" algn="l">
              <a:spcBef>
                <a:spcPts val="200"/>
              </a:spcBef>
              <a:spcAft>
                <a:spcPts val="0"/>
              </a:spcAft>
              <a:buClr>
                <a:schemeClr val="dk1"/>
              </a:buClr>
              <a:buSzPts val="1800"/>
              <a:buChar char="‒"/>
            </a:pPr>
            <a:r>
              <a:rPr lang="en-US"/>
              <a:t>Obtain a direct access to data using the thread as a hash-map key</a:t>
            </a:r>
            <a:endParaRPr/>
          </a:p>
          <a:p>
            <a:pPr indent="-342900" lvl="0" marL="342900" rtl="0" algn="l">
              <a:spcBef>
                <a:spcPts val="400"/>
              </a:spcBef>
              <a:spcAft>
                <a:spcPts val="0"/>
              </a:spcAft>
              <a:buClr>
                <a:schemeClr val="dk1"/>
              </a:buClr>
              <a:buSzPts val="2000"/>
              <a:buFont typeface="Arial"/>
              <a:buChar char="•"/>
            </a:pPr>
            <a:r>
              <a:rPr lang="en-US"/>
              <a:t>Used by threads to store / load session states between calls </a:t>
            </a:r>
            <a:endParaRPr/>
          </a:p>
          <a:p>
            <a:pPr indent="-342900" lvl="0" marL="342900" rtl="0" algn="l">
              <a:spcBef>
                <a:spcPts val="400"/>
              </a:spcBef>
              <a:spcAft>
                <a:spcPts val="0"/>
              </a:spcAft>
              <a:buClr>
                <a:schemeClr val="dk1"/>
              </a:buClr>
              <a:buSzPts val="2000"/>
              <a:buFont typeface="Arial"/>
              <a:buChar char="•"/>
            </a:pPr>
            <a:r>
              <a:rPr i="1" lang="en-US"/>
              <a:t>java.lang.ThreadLocal</a:t>
            </a:r>
            <a:endParaRPr i="1"/>
          </a:p>
          <a:p>
            <a:pPr indent="-342900" lvl="0" marL="342900" rtl="0" algn="l">
              <a:spcBef>
                <a:spcPts val="400"/>
              </a:spcBef>
              <a:spcAft>
                <a:spcPts val="0"/>
              </a:spcAft>
              <a:buClr>
                <a:schemeClr val="dk1"/>
              </a:buClr>
              <a:buSzPts val="2000"/>
              <a:buFont typeface="Arial"/>
              <a:buChar char="•"/>
            </a:pPr>
            <a:r>
              <a:rPr lang="en-US"/>
              <a:t>Data is simply accessible via get()/set() methods </a:t>
            </a:r>
            <a:endParaRPr/>
          </a:p>
          <a:p>
            <a:pPr indent="-342900" lvl="0" marL="342900" rtl="0" algn="l">
              <a:spcBef>
                <a:spcPts val="400"/>
              </a:spcBef>
              <a:spcAft>
                <a:spcPts val="0"/>
              </a:spcAft>
              <a:buClr>
                <a:schemeClr val="dk1"/>
              </a:buClr>
              <a:buSzPts val="2000"/>
              <a:buFont typeface="Arial"/>
              <a:buChar char="•"/>
            </a:pPr>
            <a:r>
              <a:rPr lang="en-US"/>
              <a:t>Thread entry is automatically discarded when a thread dies </a:t>
            </a:r>
            <a:endParaRPr/>
          </a:p>
          <a:p>
            <a:pPr indent="-215900" lvl="0" marL="342900" rtl="0" algn="l">
              <a:spcBef>
                <a:spcPts val="400"/>
              </a:spcBef>
              <a:spcAft>
                <a:spcPts val="0"/>
              </a:spcAft>
              <a:buClr>
                <a:schemeClr val="dk1"/>
              </a:buClr>
              <a:buSzPts val="2000"/>
              <a:buFont typeface="Arial"/>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Hotspot</a:t>
            </a:r>
            <a:endParaRPr/>
          </a:p>
        </p:txBody>
      </p:sp>
      <p:sp>
        <p:nvSpPr>
          <p:cNvPr id="156" name="Google Shape;156;p1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JVM Modes: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Client mode defaults</a:t>
            </a:r>
            <a:endParaRPr/>
          </a:p>
          <a:p>
            <a:pPr indent="-342900" lvl="2" marL="1257300" rtl="0" algn="l">
              <a:spcBef>
                <a:spcPts val="100"/>
              </a:spcBef>
              <a:spcAft>
                <a:spcPts val="0"/>
              </a:spcAft>
              <a:buClr>
                <a:schemeClr val="dk1"/>
              </a:buClr>
              <a:buSzPts val="1800"/>
              <a:buChar char="•"/>
            </a:pPr>
            <a:r>
              <a:rPr lang="en-US"/>
              <a:t>JIT compilation after 1500 invocations</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Server mode defaults</a:t>
            </a:r>
            <a:endParaRPr/>
          </a:p>
          <a:p>
            <a:pPr indent="-342900" lvl="2" marL="1257300" rtl="0" algn="l">
              <a:spcBef>
                <a:spcPts val="100"/>
              </a:spcBef>
              <a:spcAft>
                <a:spcPts val="0"/>
              </a:spcAft>
              <a:buClr>
                <a:schemeClr val="dk1"/>
              </a:buClr>
              <a:buSzPts val="1800"/>
              <a:buChar char="•"/>
            </a:pPr>
            <a:r>
              <a:rPr lang="en-US"/>
              <a:t>JIT compilation after 10000 invocations</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Manually set  via : -XX:CompileThreshold=&lt;int value&gt;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2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Thread Local</a:t>
            </a:r>
            <a:endParaRPr/>
          </a:p>
        </p:txBody>
      </p:sp>
      <p:sp>
        <p:nvSpPr>
          <p:cNvPr id="1412" name="Google Shape;1412;p12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Example:</a:t>
            </a:r>
            <a:endParaRPr b="1"/>
          </a:p>
        </p:txBody>
      </p:sp>
      <p:sp>
        <p:nvSpPr>
          <p:cNvPr id="1413" name="Google Shape;1413;p120"/>
          <p:cNvSpPr/>
          <p:nvPr/>
        </p:nvSpPr>
        <p:spPr>
          <a:xfrm>
            <a:off x="755576" y="2060848"/>
            <a:ext cx="7931224" cy="4320480"/>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class MyThread extends Thread</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 static Hashtable stuff;</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public static ThreadLocal stuff = new ThreadLocal();</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public void run()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 each thread must have a different hashtable</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Hashtable h= new Hashtable();</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//load session data on hashtable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//assign it to ThreadLocal</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              stuff.set(h);</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              handleData();</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public void handleData(){</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if </a:t>
            </a:r>
            <a:r>
              <a:rPr b="1" lang="en-US" sz="1400">
                <a:solidFill>
                  <a:schemeClr val="dk1"/>
                </a:solidFill>
                <a:latin typeface="Arial"/>
                <a:ea typeface="Arial"/>
                <a:cs typeface="Arial"/>
                <a:sym typeface="Arial"/>
              </a:rPr>
              <a:t>(((Hashtable)stuff.get()).</a:t>
            </a:r>
            <a:r>
              <a:rPr lang="en-US" sz="1400">
                <a:solidFill>
                  <a:schemeClr val="dk1"/>
                </a:solidFill>
                <a:latin typeface="Arial"/>
                <a:ea typeface="Arial"/>
                <a:cs typeface="Arial"/>
                <a:sym typeface="Arial"/>
              </a:rPr>
              <a:t>containsValue("Foo"))</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doSomething();  // run code which can refer to hash table</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p:txBody>
      </p:sp>
      <p:cxnSp>
        <p:nvCxnSpPr>
          <p:cNvPr id="1414" name="Google Shape;1414;p120"/>
          <p:cNvCxnSpPr/>
          <p:nvPr/>
        </p:nvCxnSpPr>
        <p:spPr>
          <a:xfrm>
            <a:off x="755576" y="2060848"/>
            <a:ext cx="7931224" cy="0"/>
          </a:xfrm>
          <a:prstGeom prst="straightConnector1">
            <a:avLst/>
          </a:prstGeom>
          <a:noFill/>
          <a:ln cap="flat" cmpd="sng" w="9525">
            <a:solidFill>
              <a:srgbClr val="FF3300"/>
            </a:solidFill>
            <a:prstDash val="solid"/>
            <a:round/>
            <a:headEnd len="sm" w="sm" type="none"/>
            <a:tailEnd len="sm" w="sm" type="none"/>
          </a:ln>
        </p:spPr>
      </p:cxnSp>
      <p:cxnSp>
        <p:nvCxnSpPr>
          <p:cNvPr id="1415" name="Google Shape;1415;p120"/>
          <p:cNvCxnSpPr/>
          <p:nvPr/>
        </p:nvCxnSpPr>
        <p:spPr>
          <a:xfrm>
            <a:off x="755576" y="6381328"/>
            <a:ext cx="7931224"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2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Thread Executor</a:t>
            </a:r>
            <a:endParaRPr/>
          </a:p>
        </p:txBody>
      </p:sp>
      <p:sp>
        <p:nvSpPr>
          <p:cNvPr id="1421" name="Google Shape;1421;p12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An implementation of </a:t>
            </a:r>
            <a:r>
              <a:rPr b="1" i="1" lang="en-US"/>
              <a:t>java.util.concurrent.Executor</a:t>
            </a:r>
            <a:endParaRPr b="1" i="1"/>
          </a:p>
          <a:p>
            <a:pPr indent="-342900" lvl="1" marL="800100" rtl="0" algn="l">
              <a:spcBef>
                <a:spcPts val="200"/>
              </a:spcBef>
              <a:spcAft>
                <a:spcPts val="0"/>
              </a:spcAft>
              <a:buClr>
                <a:schemeClr val="dk1"/>
              </a:buClr>
              <a:buSzPts val="1800"/>
              <a:buChar char="‒"/>
            </a:pPr>
            <a:r>
              <a:rPr lang="en-US"/>
              <a:t>Thread Pool Executor</a:t>
            </a:r>
            <a:endParaRPr/>
          </a:p>
          <a:p>
            <a:pPr indent="-342900" lvl="2" marL="1257300" rtl="0" algn="l">
              <a:spcBef>
                <a:spcPts val="100"/>
              </a:spcBef>
              <a:spcAft>
                <a:spcPts val="0"/>
              </a:spcAft>
              <a:buClr>
                <a:schemeClr val="dk1"/>
              </a:buClr>
              <a:buSzPts val="1800"/>
              <a:buChar char="•"/>
            </a:pPr>
            <a:r>
              <a:rPr lang="en-US"/>
              <a:t>A thread pool service </a:t>
            </a:r>
            <a:endParaRPr/>
          </a:p>
          <a:p>
            <a:pPr indent="-342900" lvl="2" marL="1257300" rtl="0" algn="l">
              <a:spcBef>
                <a:spcPts val="100"/>
              </a:spcBef>
              <a:spcAft>
                <a:spcPts val="0"/>
              </a:spcAft>
              <a:buClr>
                <a:schemeClr val="dk1"/>
              </a:buClr>
              <a:buSzPts val="1800"/>
              <a:buChar char="•"/>
            </a:pPr>
            <a:r>
              <a:rPr lang="en-US"/>
              <a:t>Offers powerful control over the pool</a:t>
            </a:r>
            <a:endParaRPr/>
          </a:p>
          <a:p>
            <a:pPr indent="-342900" lvl="2" marL="1257300" rtl="0" algn="l">
              <a:spcBef>
                <a:spcPts val="100"/>
              </a:spcBef>
              <a:spcAft>
                <a:spcPts val="0"/>
              </a:spcAft>
              <a:buClr>
                <a:schemeClr val="dk1"/>
              </a:buClr>
              <a:buSzPts val="1800"/>
              <a:buChar char="•"/>
            </a:pPr>
            <a:r>
              <a:rPr lang="en-US"/>
              <a:t>Can expand and shrink the pool according to call intensity </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Better since</a:t>
            </a:r>
            <a:endParaRPr/>
          </a:p>
          <a:p>
            <a:pPr indent="-342900" lvl="2" marL="1257300" rtl="0" algn="l">
              <a:spcBef>
                <a:spcPts val="100"/>
              </a:spcBef>
              <a:spcAft>
                <a:spcPts val="0"/>
              </a:spcAft>
              <a:buClr>
                <a:schemeClr val="dk1"/>
              </a:buClr>
              <a:buSzPts val="1800"/>
              <a:buChar char="•"/>
            </a:pPr>
            <a:r>
              <a:rPr lang="en-US"/>
              <a:t>Manages shared resources among threads</a:t>
            </a:r>
            <a:endParaRPr/>
          </a:p>
          <a:p>
            <a:pPr indent="-342900" lvl="2" marL="1257300" rtl="0" algn="l">
              <a:spcBef>
                <a:spcPts val="100"/>
              </a:spcBef>
              <a:spcAft>
                <a:spcPts val="0"/>
              </a:spcAft>
              <a:buClr>
                <a:schemeClr val="dk1"/>
              </a:buClr>
              <a:buSzPts val="1800"/>
              <a:buChar char="•"/>
            </a:pPr>
            <a:r>
              <a:rPr lang="en-US"/>
              <a:t>Offers monitoring and reporting [for example: no’ of completed tasks]</a:t>
            </a:r>
            <a:endParaRPr/>
          </a:p>
          <a:p>
            <a:pPr indent="-342900" lvl="2" marL="1257300" rtl="0" algn="l">
              <a:spcBef>
                <a:spcPts val="100"/>
              </a:spcBef>
              <a:spcAft>
                <a:spcPts val="0"/>
              </a:spcAft>
              <a:buClr>
                <a:schemeClr val="dk1"/>
              </a:buClr>
              <a:buSzPts val="1800"/>
              <a:buChar char="•"/>
            </a:pPr>
            <a:r>
              <a:rPr lang="en-US"/>
              <a:t>Supports Callable objects execution (not just Runnable) - later</a:t>
            </a:r>
            <a:endParaRPr/>
          </a:p>
          <a:p>
            <a:pPr indent="-342900" lvl="2" marL="1257300" rtl="0" algn="l">
              <a:spcBef>
                <a:spcPts val="100"/>
              </a:spcBef>
              <a:spcAft>
                <a:spcPts val="0"/>
              </a:spcAft>
              <a:buClr>
                <a:schemeClr val="dk1"/>
              </a:buClr>
              <a:buSzPts val="1800"/>
              <a:buChar char="•"/>
            </a:pPr>
            <a:r>
              <a:rPr lang="en-US"/>
              <a:t>Manages a fully featured queue</a:t>
            </a:r>
            <a:endParaRPr/>
          </a:p>
          <a:p>
            <a:pPr indent="-342900" lvl="3" marL="1714500" rtl="0" algn="l">
              <a:spcBef>
                <a:spcPts val="0"/>
              </a:spcBef>
              <a:spcAft>
                <a:spcPts val="0"/>
              </a:spcAft>
              <a:buClr>
                <a:schemeClr val="dk1"/>
              </a:buClr>
              <a:buSzPts val="1800"/>
              <a:buChar char="‒"/>
            </a:pPr>
            <a:r>
              <a:rPr lang="en-US"/>
              <a:t>Min/max sizes</a:t>
            </a:r>
            <a:endParaRPr/>
          </a:p>
          <a:p>
            <a:pPr indent="-342900" lvl="3" marL="1714500" rtl="0" algn="l">
              <a:spcBef>
                <a:spcPts val="0"/>
              </a:spcBef>
              <a:spcAft>
                <a:spcPts val="0"/>
              </a:spcAft>
              <a:buClr>
                <a:schemeClr val="dk1"/>
              </a:buClr>
              <a:buSzPts val="1800"/>
              <a:buChar char="‒"/>
            </a:pPr>
            <a:r>
              <a:rPr lang="en-US"/>
              <a:t>On-demand service</a:t>
            </a:r>
            <a:endParaRPr/>
          </a:p>
          <a:p>
            <a:pPr indent="-342900" lvl="3" marL="1714500" rtl="0" algn="l">
              <a:spcBef>
                <a:spcPts val="0"/>
              </a:spcBef>
              <a:spcAft>
                <a:spcPts val="0"/>
              </a:spcAft>
              <a:buClr>
                <a:schemeClr val="dk1"/>
              </a:buClr>
              <a:buSzPts val="1800"/>
              <a:buChar char="‒"/>
            </a:pPr>
            <a:r>
              <a:rPr lang="en-US"/>
              <a:t>Keep-alive time</a:t>
            </a:r>
            <a:endParaRPr/>
          </a:p>
          <a:p>
            <a:pPr indent="-342900" lvl="3" marL="1714500" rtl="0" algn="l">
              <a:spcBef>
                <a:spcPts val="0"/>
              </a:spcBef>
              <a:spcAft>
                <a:spcPts val="0"/>
              </a:spcAft>
              <a:buClr>
                <a:schemeClr val="dk1"/>
              </a:buClr>
              <a:buSzPts val="1800"/>
              <a:buChar char="‒"/>
            </a:pPr>
            <a:r>
              <a:rPr lang="en-US"/>
              <a:t>Can be shut down and reject calls </a:t>
            </a:r>
            <a:endParaRPr/>
          </a:p>
          <a:p>
            <a:pPr indent="-342900" lvl="3" marL="1714500" rtl="0" algn="l">
              <a:spcBef>
                <a:spcPts val="0"/>
              </a:spcBef>
              <a:spcAft>
                <a:spcPts val="0"/>
              </a:spcAft>
              <a:buClr>
                <a:schemeClr val="dk1"/>
              </a:buClr>
              <a:buSzPts val="1800"/>
              <a:buChar char="‒"/>
            </a:pPr>
            <a:r>
              <a:rPr lang="en-US"/>
              <a:t>Offers scheduling assignments  - better &amp; lighter than Timers</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2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Thread Executors</a:t>
            </a:r>
            <a:endParaRPr/>
          </a:p>
        </p:txBody>
      </p:sp>
      <p:sp>
        <p:nvSpPr>
          <p:cNvPr id="1427" name="Google Shape;1427;p12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Executor queue types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Synchronous queue</a:t>
            </a:r>
            <a:endParaRPr/>
          </a:p>
          <a:p>
            <a:pPr indent="-342900" lvl="2" marL="1257300" rtl="0" algn="l">
              <a:spcBef>
                <a:spcPts val="100"/>
              </a:spcBef>
              <a:spcAft>
                <a:spcPts val="0"/>
              </a:spcAft>
              <a:buClr>
                <a:schemeClr val="dk1"/>
              </a:buClr>
              <a:buSzPts val="1800"/>
              <a:buChar char="•"/>
            </a:pPr>
            <a:r>
              <a:rPr lang="en-US"/>
              <a:t>means that a call is handled rapidly – if no available thread – a new one is constructed</a:t>
            </a:r>
            <a:endParaRPr/>
          </a:p>
          <a:p>
            <a:pPr indent="-342900" lvl="2" marL="1257300" rtl="0" algn="l">
              <a:spcBef>
                <a:spcPts val="100"/>
              </a:spcBef>
              <a:spcAft>
                <a:spcPts val="0"/>
              </a:spcAft>
              <a:buClr>
                <a:schemeClr val="dk1"/>
              </a:buClr>
              <a:buSzPts val="1800"/>
              <a:buChar char="•"/>
            </a:pPr>
            <a:r>
              <a:rPr lang="en-US"/>
              <a:t>max size is irrelevant and ignored</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Blocking queue </a:t>
            </a:r>
            <a:endParaRPr/>
          </a:p>
          <a:p>
            <a:pPr indent="-342900" lvl="2" marL="1257300" rtl="0" algn="l">
              <a:spcBef>
                <a:spcPts val="100"/>
              </a:spcBef>
              <a:spcAft>
                <a:spcPts val="0"/>
              </a:spcAft>
              <a:buClr>
                <a:schemeClr val="dk1"/>
              </a:buClr>
              <a:buSzPts val="1800"/>
              <a:buChar char="•"/>
            </a:pPr>
            <a:r>
              <a:rPr lang="en-US"/>
              <a:t>means that threads are created until the queue is full (at max size)</a:t>
            </a:r>
            <a:endParaRPr/>
          </a:p>
          <a:p>
            <a:pPr indent="-342900" lvl="2" marL="1257300" rtl="0" algn="l">
              <a:spcBef>
                <a:spcPts val="100"/>
              </a:spcBef>
              <a:spcAft>
                <a:spcPts val="0"/>
              </a:spcAft>
              <a:buClr>
                <a:schemeClr val="dk1"/>
              </a:buClr>
              <a:buSzPts val="1800"/>
              <a:buChar char="•"/>
            </a:pPr>
            <a:r>
              <a:rPr lang="en-US"/>
              <a:t>then – queuing begins</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All supports both</a:t>
            </a:r>
            <a:r>
              <a:rPr i="1" lang="en-US"/>
              <a:t> Runnable &amp; Callable</a:t>
            </a:r>
            <a:endParaRPr/>
          </a:p>
          <a:p>
            <a:pPr indent="-228600" lvl="1" marL="800100" rtl="0" algn="l">
              <a:spcBef>
                <a:spcPts val="2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2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Callable</a:t>
            </a:r>
            <a:endParaRPr/>
          </a:p>
        </p:txBody>
      </p:sp>
      <p:sp>
        <p:nvSpPr>
          <p:cNvPr id="1433" name="Google Shape;1433;p12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Callable is an interface with a single method</a:t>
            </a:r>
            <a:endParaRPr/>
          </a:p>
          <a:p>
            <a:pPr indent="-342900" lvl="1" marL="800100" rtl="0" algn="l">
              <a:spcBef>
                <a:spcPts val="200"/>
              </a:spcBef>
              <a:spcAft>
                <a:spcPts val="0"/>
              </a:spcAft>
              <a:buClr>
                <a:schemeClr val="dk1"/>
              </a:buClr>
              <a:buSzPts val="1800"/>
              <a:buChar char="‒"/>
            </a:pPr>
            <a:r>
              <a:rPr i="1" lang="en-US"/>
              <a:t>Callable&lt;T&gt; implementers must provide   public &lt;T&gt; call() throws Exception</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Similar to Runnable – </a:t>
            </a:r>
            <a:r>
              <a:rPr i="1" lang="en-US"/>
              <a:t>run()</a:t>
            </a:r>
            <a:r>
              <a:rPr lang="en-US"/>
              <a:t> in that they are both executed by threads</a:t>
            </a:r>
            <a:endParaRPr/>
          </a:p>
          <a:p>
            <a:pPr indent="-342900" lvl="0" marL="342900" rtl="0" algn="l">
              <a:spcBef>
                <a:spcPts val="400"/>
              </a:spcBef>
              <a:spcAft>
                <a:spcPts val="0"/>
              </a:spcAft>
              <a:buClr>
                <a:schemeClr val="dk1"/>
              </a:buClr>
              <a:buSzPts val="2000"/>
              <a:buFont typeface="Arial"/>
              <a:buChar char="•"/>
            </a:pPr>
            <a:r>
              <a:rPr lang="en-US"/>
              <a:t>But differs with the following capabilities:</a:t>
            </a:r>
            <a:endParaRPr/>
          </a:p>
          <a:p>
            <a:pPr indent="-342900" lvl="1" marL="800100" rtl="0" algn="l">
              <a:spcBef>
                <a:spcPts val="200"/>
              </a:spcBef>
              <a:spcAft>
                <a:spcPts val="0"/>
              </a:spcAft>
              <a:buClr>
                <a:schemeClr val="dk1"/>
              </a:buClr>
              <a:buSzPts val="1800"/>
              <a:buChar char="‒"/>
            </a:pPr>
            <a:r>
              <a:rPr lang="en-US"/>
              <a:t>Returns a result of the execution</a:t>
            </a:r>
            <a:endParaRPr/>
          </a:p>
          <a:p>
            <a:pPr indent="-342900" lvl="1" marL="800100" rtl="0" algn="l">
              <a:spcBef>
                <a:spcPts val="200"/>
              </a:spcBef>
              <a:spcAft>
                <a:spcPts val="0"/>
              </a:spcAft>
              <a:buClr>
                <a:schemeClr val="dk1"/>
              </a:buClr>
              <a:buSzPts val="1800"/>
              <a:buChar char="‒"/>
            </a:pPr>
            <a:r>
              <a:rPr lang="en-US"/>
              <a:t>Throws checked exceptions</a:t>
            </a:r>
            <a:endParaRPr/>
          </a:p>
          <a:p>
            <a:pPr indent="-342900" lvl="1" marL="800100" rtl="0" algn="l">
              <a:spcBef>
                <a:spcPts val="200"/>
              </a:spcBef>
              <a:spcAft>
                <a:spcPts val="0"/>
              </a:spcAft>
              <a:buClr>
                <a:schemeClr val="dk1"/>
              </a:buClr>
              <a:buSzPts val="1800"/>
              <a:buChar char="‒"/>
            </a:pPr>
            <a:r>
              <a:rPr lang="en-US"/>
              <a:t>Several Callable objects can be executed with a single call to the Executor service</a:t>
            </a:r>
            <a:endParaRPr/>
          </a:p>
          <a:p>
            <a:pPr indent="-342900" lvl="1" marL="800100" rtl="0" algn="l">
              <a:spcBef>
                <a:spcPts val="200"/>
              </a:spcBef>
              <a:spcAft>
                <a:spcPts val="0"/>
              </a:spcAft>
              <a:buClr>
                <a:schemeClr val="dk1"/>
              </a:buClr>
              <a:buSzPts val="1800"/>
              <a:buChar char="‒"/>
            </a:pPr>
            <a:r>
              <a:rPr lang="en-US"/>
              <a:t>One thread can invoke several Callable objects during its life time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2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Callable</a:t>
            </a:r>
            <a:endParaRPr/>
          </a:p>
        </p:txBody>
      </p:sp>
      <p:sp>
        <p:nvSpPr>
          <p:cNvPr id="1439" name="Google Shape;1439;p12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Example:</a:t>
            </a:r>
            <a:endParaRPr b="1"/>
          </a:p>
        </p:txBody>
      </p:sp>
      <p:sp>
        <p:nvSpPr>
          <p:cNvPr id="1440" name="Google Shape;1440;p124"/>
          <p:cNvSpPr/>
          <p:nvPr/>
        </p:nvSpPr>
        <p:spPr>
          <a:xfrm>
            <a:off x="457200" y="2060848"/>
            <a:ext cx="8229600" cy="4036061"/>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import java.util.concurrent.Callable;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public class ClientListener implements </a:t>
            </a:r>
            <a:r>
              <a:rPr b="1" lang="en-US" sz="1400">
                <a:solidFill>
                  <a:schemeClr val="dk1"/>
                </a:solidFill>
                <a:latin typeface="Arial"/>
                <a:ea typeface="Arial"/>
                <a:cs typeface="Arial"/>
                <a:sym typeface="Arial"/>
              </a:rPr>
              <a:t>Callable&lt;Request&gt;</a:t>
            </a: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private ClientInputStream in=null;</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public ClientListener (ClientInputStream in){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this.in=in;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public Request </a:t>
            </a:r>
            <a:r>
              <a:rPr b="1" lang="en-US" sz="1400">
                <a:solidFill>
                  <a:schemeClr val="dk1"/>
                </a:solidFill>
                <a:latin typeface="Arial"/>
                <a:ea typeface="Arial"/>
                <a:cs typeface="Arial"/>
                <a:sym typeface="Arial"/>
              </a:rPr>
              <a:t>call() </a:t>
            </a:r>
            <a:r>
              <a:rPr lang="en-US" sz="1400">
                <a:solidFill>
                  <a:schemeClr val="dk1"/>
                </a:solidFill>
                <a:latin typeface="Arial"/>
                <a:ea typeface="Arial"/>
                <a:cs typeface="Arial"/>
                <a:sym typeface="Arial"/>
              </a:rPr>
              <a:t>throws ConnectionException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try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return in.acceptRequest();</a:t>
            </a:r>
            <a:endParaRPr i="1"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}catch(Exception ex){</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throw new ConnectionException (“Error processing client request”);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a:p>
        </p:txBody>
      </p:sp>
      <p:cxnSp>
        <p:nvCxnSpPr>
          <p:cNvPr id="1441" name="Google Shape;1441;p124"/>
          <p:cNvCxnSpPr/>
          <p:nvPr/>
        </p:nvCxnSpPr>
        <p:spPr>
          <a:xfrm>
            <a:off x="457200" y="6096909"/>
            <a:ext cx="8229600" cy="0"/>
          </a:xfrm>
          <a:prstGeom prst="straightConnector1">
            <a:avLst/>
          </a:prstGeom>
          <a:noFill/>
          <a:ln cap="flat" cmpd="sng" w="9525">
            <a:solidFill>
              <a:srgbClr val="FF3300"/>
            </a:solidFill>
            <a:prstDash val="solid"/>
            <a:round/>
            <a:headEnd len="sm" w="sm" type="none"/>
            <a:tailEnd len="sm" w="sm" type="none"/>
          </a:ln>
        </p:spPr>
      </p:cxnSp>
      <p:cxnSp>
        <p:nvCxnSpPr>
          <p:cNvPr id="1442" name="Google Shape;1442;p124"/>
          <p:cNvCxnSpPr/>
          <p:nvPr/>
        </p:nvCxnSpPr>
        <p:spPr>
          <a:xfrm>
            <a:off x="457200" y="2060848"/>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2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Callable</a:t>
            </a:r>
            <a:endParaRPr/>
          </a:p>
        </p:txBody>
      </p:sp>
      <p:sp>
        <p:nvSpPr>
          <p:cNvPr id="1448" name="Google Shape;1448;p12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Void type safe Callable Example:</a:t>
            </a:r>
            <a:endParaRPr b="1"/>
          </a:p>
        </p:txBody>
      </p:sp>
      <p:sp>
        <p:nvSpPr>
          <p:cNvPr id="1449" name="Google Shape;1449;p125"/>
          <p:cNvSpPr/>
          <p:nvPr/>
        </p:nvSpPr>
        <p:spPr>
          <a:xfrm>
            <a:off x="457200" y="2204864"/>
            <a:ext cx="8229600" cy="2549541"/>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import java.util.concurrent.Callable;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public class VoidCallable implements </a:t>
            </a:r>
            <a:r>
              <a:rPr b="1" lang="en-US" sz="1400">
                <a:solidFill>
                  <a:schemeClr val="dk1"/>
                </a:solidFill>
                <a:latin typeface="Arial"/>
                <a:ea typeface="Arial"/>
                <a:cs typeface="Arial"/>
                <a:sym typeface="Arial"/>
              </a:rPr>
              <a:t>Callable&lt;Void&gt;</a:t>
            </a: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public </a:t>
            </a:r>
            <a:r>
              <a:rPr b="1" lang="en-US" sz="1400">
                <a:solidFill>
                  <a:schemeClr val="dk1"/>
                </a:solidFill>
                <a:latin typeface="Arial"/>
                <a:ea typeface="Arial"/>
                <a:cs typeface="Arial"/>
                <a:sym typeface="Arial"/>
              </a:rPr>
              <a:t>Void</a:t>
            </a: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call() </a:t>
            </a:r>
            <a:r>
              <a:rPr lang="en-US" sz="1400">
                <a:solidFill>
                  <a:schemeClr val="dk1"/>
                </a:solidFill>
                <a:latin typeface="Arial"/>
                <a:ea typeface="Arial"/>
                <a:cs typeface="Arial"/>
                <a:sym typeface="Arial"/>
              </a:rPr>
              <a:t>throws Exception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//do job</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//Void type-safe return value must be NULL</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return null;</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a:p>
        </p:txBody>
      </p:sp>
      <p:cxnSp>
        <p:nvCxnSpPr>
          <p:cNvPr id="1450" name="Google Shape;1450;p125"/>
          <p:cNvCxnSpPr/>
          <p:nvPr/>
        </p:nvCxnSpPr>
        <p:spPr>
          <a:xfrm>
            <a:off x="457200" y="2204864"/>
            <a:ext cx="8229600" cy="0"/>
          </a:xfrm>
          <a:prstGeom prst="straightConnector1">
            <a:avLst/>
          </a:prstGeom>
          <a:noFill/>
          <a:ln cap="flat" cmpd="sng" w="9525">
            <a:solidFill>
              <a:srgbClr val="FF3300"/>
            </a:solidFill>
            <a:prstDash val="solid"/>
            <a:round/>
            <a:headEnd len="sm" w="sm" type="none"/>
            <a:tailEnd len="sm" w="sm" type="none"/>
          </a:ln>
        </p:spPr>
      </p:cxnSp>
      <p:cxnSp>
        <p:nvCxnSpPr>
          <p:cNvPr id="1451" name="Google Shape;1451;p125"/>
          <p:cNvCxnSpPr/>
          <p:nvPr/>
        </p:nvCxnSpPr>
        <p:spPr>
          <a:xfrm>
            <a:off x="457200" y="4754405"/>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2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Executors Utility Class</a:t>
            </a:r>
            <a:endParaRPr/>
          </a:p>
        </p:txBody>
      </p:sp>
      <p:sp>
        <p:nvSpPr>
          <p:cNvPr id="1457" name="Google Shape;1457;p12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Creates the following:</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i="1" lang="en-US"/>
              <a:t>FixedThreadPool</a:t>
            </a:r>
            <a:endParaRPr i="1"/>
          </a:p>
          <a:p>
            <a:pPr indent="-342900" lvl="2" marL="1257300" rtl="0" algn="l">
              <a:spcBef>
                <a:spcPts val="100"/>
              </a:spcBef>
              <a:spcAft>
                <a:spcPts val="0"/>
              </a:spcAft>
              <a:buClr>
                <a:schemeClr val="dk1"/>
              </a:buClr>
              <a:buSzPts val="1800"/>
              <a:buChar char="•"/>
            </a:pPr>
            <a:r>
              <a:rPr lang="en-US"/>
              <a:t>A fixed thread pool that will use only the given amount of threads to execute </a:t>
            </a:r>
            <a:r>
              <a:rPr i="1" lang="en-US"/>
              <a:t>Runnable</a:t>
            </a:r>
            <a:r>
              <a:rPr lang="en-US"/>
              <a:t> &amp; </a:t>
            </a:r>
            <a:r>
              <a:rPr i="1" lang="en-US"/>
              <a:t>Callable</a:t>
            </a:r>
            <a:r>
              <a:rPr lang="en-US"/>
              <a:t> objects</a:t>
            </a:r>
            <a:endParaRPr/>
          </a:p>
          <a:p>
            <a:pPr indent="-342900" lvl="2" marL="1257300" rtl="0" algn="l">
              <a:spcBef>
                <a:spcPts val="100"/>
              </a:spcBef>
              <a:spcAft>
                <a:spcPts val="0"/>
              </a:spcAft>
              <a:buClr>
                <a:schemeClr val="dk1"/>
              </a:buClr>
              <a:buSzPts val="1800"/>
              <a:buChar char="•"/>
            </a:pPr>
            <a:r>
              <a:rPr lang="en-US"/>
              <a:t>If all threads are busy, Runnable objects that are not currently running – blocks</a:t>
            </a:r>
            <a:endParaRPr/>
          </a:p>
          <a:p>
            <a:pPr indent="-342900" lvl="2" marL="1257300" rtl="0" algn="l">
              <a:spcBef>
                <a:spcPts val="100"/>
              </a:spcBef>
              <a:spcAft>
                <a:spcPts val="0"/>
              </a:spcAft>
              <a:buClr>
                <a:schemeClr val="dk1"/>
              </a:buClr>
              <a:buSzPts val="1800"/>
              <a:buChar char="•"/>
            </a:pPr>
            <a:r>
              <a:rPr lang="en-US"/>
              <a:t>Asynchronous queue</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ScheduledThreadPool</a:t>
            </a:r>
            <a:endParaRPr i="1"/>
          </a:p>
          <a:p>
            <a:pPr indent="-342900" lvl="2" marL="1257300" rtl="0" algn="l">
              <a:spcBef>
                <a:spcPts val="100"/>
              </a:spcBef>
              <a:spcAft>
                <a:spcPts val="0"/>
              </a:spcAft>
              <a:buClr>
                <a:schemeClr val="dk1"/>
              </a:buClr>
              <a:buSzPts val="1800"/>
              <a:buChar char="•"/>
            </a:pPr>
            <a:r>
              <a:rPr lang="en-US"/>
              <a:t>Offers the ability of scheduling </a:t>
            </a:r>
            <a:r>
              <a:rPr i="1" lang="en-US"/>
              <a:t>Runnable</a:t>
            </a:r>
            <a:r>
              <a:rPr lang="en-US"/>
              <a:t> &amp; </a:t>
            </a:r>
            <a:r>
              <a:rPr i="1" lang="en-US"/>
              <a:t>Callable</a:t>
            </a:r>
            <a:r>
              <a:rPr lang="en-US"/>
              <a:t> objects execution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2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Executors Utility Class</a:t>
            </a:r>
            <a:endParaRPr/>
          </a:p>
        </p:txBody>
      </p:sp>
      <p:sp>
        <p:nvSpPr>
          <p:cNvPr id="1463" name="Google Shape;1463;p12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Creates the following:</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i="1" lang="en-US"/>
              <a:t>CachedThreadPool </a:t>
            </a:r>
            <a:endParaRPr/>
          </a:p>
          <a:p>
            <a:pPr indent="-342900" lvl="2" marL="1257300" rtl="0" algn="l">
              <a:spcBef>
                <a:spcPts val="100"/>
              </a:spcBef>
              <a:spcAft>
                <a:spcPts val="0"/>
              </a:spcAft>
              <a:buClr>
                <a:schemeClr val="dk1"/>
              </a:buClr>
              <a:buSzPts val="1800"/>
              <a:buChar char="•"/>
            </a:pPr>
            <a:r>
              <a:rPr lang="en-US"/>
              <a:t>Synchronous queue </a:t>
            </a:r>
            <a:endParaRPr/>
          </a:p>
          <a:p>
            <a:pPr indent="-342900" lvl="2" marL="1257300" rtl="0" algn="l">
              <a:spcBef>
                <a:spcPts val="100"/>
              </a:spcBef>
              <a:spcAft>
                <a:spcPts val="0"/>
              </a:spcAft>
              <a:buClr>
                <a:schemeClr val="dk1"/>
              </a:buClr>
              <a:buSzPts val="1800"/>
              <a:buChar char="•"/>
            </a:pPr>
            <a:r>
              <a:rPr lang="en-US"/>
              <a:t>Creates new threads every time a new execution is required and all threads are busy</a:t>
            </a:r>
            <a:endParaRPr/>
          </a:p>
          <a:p>
            <a:pPr indent="-342900" lvl="2" marL="1257300" rtl="0" algn="l">
              <a:spcBef>
                <a:spcPts val="100"/>
              </a:spcBef>
              <a:spcAft>
                <a:spcPts val="0"/>
              </a:spcAft>
              <a:buClr>
                <a:schemeClr val="dk1"/>
              </a:buClr>
              <a:buSzPts val="1800"/>
              <a:buChar char="•"/>
            </a:pPr>
            <a:r>
              <a:rPr lang="en-US"/>
              <a:t>Therefore</a:t>
            </a:r>
            <a:endParaRPr/>
          </a:p>
          <a:p>
            <a:pPr indent="-342900" lvl="3" marL="1714500" rtl="0" algn="l">
              <a:spcBef>
                <a:spcPts val="0"/>
              </a:spcBef>
              <a:spcAft>
                <a:spcPts val="0"/>
              </a:spcAft>
              <a:buClr>
                <a:schemeClr val="dk1"/>
              </a:buClr>
              <a:buSzPts val="1800"/>
              <a:buChar char="‒"/>
            </a:pPr>
            <a:r>
              <a:rPr lang="en-US"/>
              <a:t>Non blocking queue</a:t>
            </a:r>
            <a:endParaRPr/>
          </a:p>
          <a:p>
            <a:pPr indent="-342900" lvl="3" marL="1714500" rtl="0" algn="l">
              <a:spcBef>
                <a:spcPts val="0"/>
              </a:spcBef>
              <a:spcAft>
                <a:spcPts val="0"/>
              </a:spcAft>
              <a:buClr>
                <a:schemeClr val="dk1"/>
              </a:buClr>
              <a:buSzPts val="1800"/>
              <a:buChar char="‒"/>
            </a:pPr>
            <a:r>
              <a:rPr lang="en-US"/>
              <a:t>Max threads in the pool is irrelevant </a:t>
            </a:r>
            <a:endParaRPr/>
          </a:p>
          <a:p>
            <a:pPr indent="-342900" lvl="2" marL="1257300" rtl="0" algn="l">
              <a:spcBef>
                <a:spcPts val="100"/>
              </a:spcBef>
              <a:spcAft>
                <a:spcPts val="0"/>
              </a:spcAft>
              <a:buClr>
                <a:schemeClr val="dk1"/>
              </a:buClr>
              <a:buSzPts val="1800"/>
              <a:buChar char="•"/>
            </a:pPr>
            <a:r>
              <a:rPr lang="en-US"/>
              <a:t>Threads are removed automatically after waiting 60 sec for a task</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SingleThreadExecutor</a:t>
            </a:r>
            <a:endParaRPr i="1"/>
          </a:p>
          <a:p>
            <a:pPr indent="-342900" lvl="2" marL="1257300" rtl="0" algn="l">
              <a:spcBef>
                <a:spcPts val="100"/>
              </a:spcBef>
              <a:spcAft>
                <a:spcPts val="0"/>
              </a:spcAft>
              <a:buClr>
                <a:schemeClr val="dk1"/>
              </a:buClr>
              <a:buSzPts val="1800"/>
              <a:buChar char="•"/>
            </a:pPr>
            <a:r>
              <a:rPr lang="en-US"/>
              <a:t>Handles all registered </a:t>
            </a:r>
            <a:r>
              <a:rPr i="1" lang="en-US"/>
              <a:t>Runnable</a:t>
            </a:r>
            <a:r>
              <a:rPr lang="en-US"/>
              <a:t> and </a:t>
            </a:r>
            <a:r>
              <a:rPr i="1" lang="en-US"/>
              <a:t>Callable</a:t>
            </a:r>
            <a:r>
              <a:rPr lang="en-US"/>
              <a:t> objects via a single thread</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2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Executors Utility Class</a:t>
            </a:r>
            <a:endParaRPr/>
          </a:p>
        </p:txBody>
      </p:sp>
      <p:sp>
        <p:nvSpPr>
          <p:cNvPr id="1469" name="Google Shape;1469;p12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All available through static methods </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Most takes fixed or minimum pool size as </a:t>
            </a:r>
            <a:r>
              <a:rPr i="1" lang="en-US"/>
              <a:t>int</a:t>
            </a:r>
            <a:endParaRPr i="1"/>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Returns an </a:t>
            </a:r>
            <a:r>
              <a:rPr i="1" lang="en-US"/>
              <a:t>Executor</a:t>
            </a:r>
            <a:r>
              <a:rPr lang="en-US"/>
              <a:t> implementation [</a:t>
            </a:r>
            <a:r>
              <a:rPr i="1" lang="en-US"/>
              <a:t>ExecutorService</a:t>
            </a:r>
            <a:r>
              <a:rPr lang="en-US"/>
              <a:t>]</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Threads are created according to</a:t>
            </a:r>
            <a:endParaRPr/>
          </a:p>
          <a:p>
            <a:pPr indent="-342900" lvl="1" marL="800100" rtl="0" algn="l">
              <a:spcBef>
                <a:spcPts val="200"/>
              </a:spcBef>
              <a:spcAft>
                <a:spcPts val="0"/>
              </a:spcAft>
              <a:buClr>
                <a:schemeClr val="dk1"/>
              </a:buClr>
              <a:buSzPts val="1800"/>
              <a:buChar char="‒"/>
            </a:pPr>
            <a:r>
              <a:rPr lang="en-US"/>
              <a:t>Queue type and policy</a:t>
            </a:r>
            <a:endParaRPr/>
          </a:p>
          <a:p>
            <a:pPr indent="-342900" lvl="1" marL="800100" rtl="0" algn="l">
              <a:spcBef>
                <a:spcPts val="200"/>
              </a:spcBef>
              <a:spcAft>
                <a:spcPts val="0"/>
              </a:spcAft>
              <a:buClr>
                <a:schemeClr val="dk1"/>
              </a:buClr>
              <a:buSzPts val="1800"/>
              <a:buChar char="‒"/>
            </a:pPr>
            <a:r>
              <a:rPr lang="en-US"/>
              <a:t>Queue thread factory implementation [later]</a:t>
            </a:r>
            <a:endParaRPr/>
          </a:p>
          <a:p>
            <a:pPr indent="-342900" lvl="0" marL="342900" rtl="0" algn="l">
              <a:spcBef>
                <a:spcPts val="400"/>
              </a:spcBef>
              <a:spcAft>
                <a:spcPts val="0"/>
              </a:spcAft>
              <a:buClr>
                <a:schemeClr val="dk1"/>
              </a:buClr>
              <a:buSzPts val="2000"/>
              <a:buFont typeface="Arial"/>
              <a:buChar char="•"/>
            </a:pPr>
            <a:r>
              <a:rPr lang="en-US"/>
              <a:t>Each thread may invoke more than one Callable object</a:t>
            </a:r>
            <a:endParaRPr/>
          </a:p>
          <a:p>
            <a:pPr indent="-342900" lvl="1" marL="800100" rtl="0" algn="l">
              <a:spcBef>
                <a:spcPts val="200"/>
              </a:spcBef>
              <a:spcAft>
                <a:spcPts val="0"/>
              </a:spcAft>
              <a:buClr>
                <a:schemeClr val="dk1"/>
              </a:buClr>
              <a:buSzPts val="1800"/>
              <a:buChar char="‒"/>
            </a:pPr>
            <a:r>
              <a:rPr lang="en-US"/>
              <a:t>For example: when a fixed queue with the size of 2 is invoking 4 callable objects, 2 threads will be created and used to invoke all 4</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2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Executors Utility Class</a:t>
            </a:r>
            <a:endParaRPr/>
          </a:p>
        </p:txBody>
      </p:sp>
      <p:sp>
        <p:nvSpPr>
          <p:cNvPr id="1475" name="Google Shape;1475;p12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ExecutorService</a:t>
            </a:r>
            <a:r>
              <a:rPr b="1" lang="en-US"/>
              <a:t> - execution methods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i="1" lang="en-US"/>
              <a:t>Future&lt;Void&gt; submit(Runnable)</a:t>
            </a:r>
            <a:endParaRPr/>
          </a:p>
          <a:p>
            <a:pPr indent="-342900" lvl="2" marL="1257300" rtl="0" algn="l">
              <a:spcBef>
                <a:spcPts val="100"/>
              </a:spcBef>
              <a:spcAft>
                <a:spcPts val="0"/>
              </a:spcAft>
              <a:buClr>
                <a:schemeClr val="dk1"/>
              </a:buClr>
              <a:buSzPts val="1800"/>
              <a:buChar char="•"/>
            </a:pPr>
            <a:r>
              <a:rPr lang="en-US"/>
              <a:t>Returns  Future with null result</a:t>
            </a:r>
            <a:endParaRPr/>
          </a:p>
          <a:p>
            <a:pPr indent="-342900" lvl="2" marL="1257300" rtl="0" algn="l">
              <a:spcBef>
                <a:spcPts val="100"/>
              </a:spcBef>
              <a:spcAft>
                <a:spcPts val="0"/>
              </a:spcAft>
              <a:buClr>
                <a:schemeClr val="dk1"/>
              </a:buClr>
              <a:buSzPts val="1800"/>
              <a:buChar char="•"/>
            </a:pPr>
            <a:r>
              <a:rPr lang="en-US"/>
              <a:t>Doesn’t throws any exception</a:t>
            </a:r>
            <a:endParaRPr/>
          </a:p>
          <a:p>
            <a:pPr indent="-342900" lvl="2" marL="1257300" rtl="0" algn="l">
              <a:spcBef>
                <a:spcPts val="100"/>
              </a:spcBef>
              <a:spcAft>
                <a:spcPts val="0"/>
              </a:spcAft>
              <a:buClr>
                <a:schemeClr val="dk1"/>
              </a:buClr>
              <a:buSzPts val="1800"/>
              <a:buChar char="•"/>
            </a:pPr>
            <a:r>
              <a:rPr lang="en-US"/>
              <a:t>Is a non-blocking operation</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Future&lt;T&gt; submit(Callable&lt;T&gt;)</a:t>
            </a:r>
            <a:endParaRPr/>
          </a:p>
          <a:p>
            <a:pPr indent="-342900" lvl="2" marL="1257300" rtl="0" algn="l">
              <a:spcBef>
                <a:spcPts val="100"/>
              </a:spcBef>
              <a:spcAft>
                <a:spcPts val="0"/>
              </a:spcAft>
              <a:buClr>
                <a:schemeClr val="dk1"/>
              </a:buClr>
              <a:buSzPts val="1800"/>
              <a:buChar char="•"/>
            </a:pPr>
            <a:r>
              <a:rPr lang="en-US"/>
              <a:t>Returns </a:t>
            </a:r>
            <a:r>
              <a:rPr i="1" lang="en-US"/>
              <a:t>Future&lt;T&gt;</a:t>
            </a:r>
            <a:endParaRPr/>
          </a:p>
          <a:p>
            <a:pPr indent="-342900" lvl="2" marL="1257300" rtl="0" algn="l">
              <a:spcBef>
                <a:spcPts val="100"/>
              </a:spcBef>
              <a:spcAft>
                <a:spcPts val="0"/>
              </a:spcAft>
              <a:buClr>
                <a:schemeClr val="dk1"/>
              </a:buClr>
              <a:buSzPts val="1800"/>
              <a:buChar char="•"/>
            </a:pPr>
            <a:r>
              <a:rPr lang="en-US"/>
              <a:t>Is a non-blocking operation</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Hotspot</a:t>
            </a:r>
            <a:endParaRPr/>
          </a:p>
        </p:txBody>
      </p:sp>
      <p:sp>
        <p:nvSpPr>
          <p:cNvPr id="162" name="Google Shape;162;p1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JVM Modes: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Java 8 - Tiered Compilation by default</a:t>
            </a:r>
            <a:endParaRPr/>
          </a:p>
          <a:p>
            <a:pPr indent="-342900" lvl="2" marL="1257300" rtl="0" algn="l">
              <a:spcBef>
                <a:spcPts val="100"/>
              </a:spcBef>
              <a:spcAft>
                <a:spcPts val="0"/>
              </a:spcAft>
              <a:buClr>
                <a:schemeClr val="dk1"/>
              </a:buClr>
              <a:buSzPts val="1800"/>
              <a:buChar char="•"/>
            </a:pPr>
            <a:r>
              <a:rPr lang="en-US"/>
              <a:t>Starts in client mode for fast launching and then shifts into server mode </a:t>
            </a:r>
            <a:endParaRPr/>
          </a:p>
          <a:p>
            <a:pPr indent="-342900" lvl="2" marL="1257300" rtl="0" algn="l">
              <a:spcBef>
                <a:spcPts val="100"/>
              </a:spcBef>
              <a:spcAft>
                <a:spcPts val="0"/>
              </a:spcAft>
              <a:buClr>
                <a:schemeClr val="dk1"/>
              </a:buClr>
              <a:buSzPts val="1800"/>
              <a:buChar char="•"/>
            </a:pPr>
            <a:r>
              <a:rPr lang="en-US"/>
              <a:t>Was experimental in Java 7 (XX:+TieredCompilation)</a:t>
            </a:r>
            <a:endParaRPr/>
          </a:p>
          <a:p>
            <a:pPr indent="-342900" lvl="2" marL="1257300" rtl="0" algn="l">
              <a:spcBef>
                <a:spcPts val="100"/>
              </a:spcBef>
              <a:spcAft>
                <a:spcPts val="0"/>
              </a:spcAft>
              <a:buClr>
                <a:schemeClr val="dk1"/>
              </a:buClr>
              <a:buSzPts val="1800"/>
              <a:buChar char="•"/>
            </a:pPr>
            <a:r>
              <a:rPr lang="en-US"/>
              <a:t>Default in Java 8 (for –server supported environments)</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Code fragments are being discarded of refactored along the way</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3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Executors Utility Class</a:t>
            </a:r>
            <a:endParaRPr/>
          </a:p>
        </p:txBody>
      </p:sp>
      <p:sp>
        <p:nvSpPr>
          <p:cNvPr id="1481" name="Google Shape;1481;p130"/>
          <p:cNvSpPr txBox="1"/>
          <p:nvPr>
            <p:ph idx="1" type="body"/>
          </p:nvPr>
        </p:nvSpPr>
        <p:spPr>
          <a:xfrm>
            <a:off x="395536" y="1340768"/>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ExecutorService - execution methods</a:t>
            </a:r>
            <a:endParaRPr/>
          </a:p>
          <a:p>
            <a:pPr indent="-342900" lvl="1" marL="800100" rtl="0" algn="l">
              <a:spcBef>
                <a:spcPts val="200"/>
              </a:spcBef>
              <a:spcAft>
                <a:spcPts val="0"/>
              </a:spcAft>
              <a:buClr>
                <a:schemeClr val="dk1"/>
              </a:buClr>
              <a:buSzPts val="1800"/>
              <a:buChar char="‒"/>
            </a:pPr>
            <a:r>
              <a:rPr i="1" lang="en-US"/>
              <a:t>void execute(Runnable)</a:t>
            </a:r>
            <a:endParaRPr/>
          </a:p>
          <a:p>
            <a:pPr indent="-342900" lvl="2" marL="1257300" rtl="0" algn="l">
              <a:spcBef>
                <a:spcPts val="0"/>
              </a:spcBef>
              <a:spcAft>
                <a:spcPts val="0"/>
              </a:spcAft>
              <a:buClr>
                <a:schemeClr val="dk1"/>
              </a:buClr>
              <a:buSzPts val="1800"/>
              <a:buChar char="•"/>
            </a:pPr>
            <a:r>
              <a:rPr lang="en-US"/>
              <a:t>Specified in </a:t>
            </a:r>
            <a:r>
              <a:rPr i="1" lang="en-US"/>
              <a:t>java.util.concurrent.Executor</a:t>
            </a:r>
            <a:endParaRPr i="1"/>
          </a:p>
          <a:p>
            <a:pPr indent="-342900" lvl="2" marL="1257300" rtl="0" algn="l">
              <a:spcBef>
                <a:spcPts val="0"/>
              </a:spcBef>
              <a:spcAft>
                <a:spcPts val="0"/>
              </a:spcAft>
              <a:buClr>
                <a:schemeClr val="dk1"/>
              </a:buClr>
              <a:buSzPts val="1800"/>
              <a:buChar char="•"/>
            </a:pPr>
            <a:r>
              <a:rPr lang="en-US"/>
              <a:t>Returns void</a:t>
            </a:r>
            <a:endParaRPr/>
          </a:p>
          <a:p>
            <a:pPr indent="-342900" lvl="2" marL="1257300" rtl="0" algn="l">
              <a:spcBef>
                <a:spcPts val="0"/>
              </a:spcBef>
              <a:spcAft>
                <a:spcPts val="0"/>
              </a:spcAft>
              <a:buClr>
                <a:schemeClr val="dk1"/>
              </a:buClr>
              <a:buSzPts val="1800"/>
              <a:buChar char="•"/>
            </a:pPr>
            <a:r>
              <a:rPr lang="en-US"/>
              <a:t>Doesn’t throws any exception</a:t>
            </a:r>
            <a:endParaRPr/>
          </a:p>
          <a:p>
            <a:pPr indent="-342900" lvl="2" marL="1257300" rtl="0" algn="l">
              <a:spcBef>
                <a:spcPts val="0"/>
              </a:spcBef>
              <a:spcAft>
                <a:spcPts val="0"/>
              </a:spcAft>
              <a:buClr>
                <a:schemeClr val="dk1"/>
              </a:buClr>
              <a:buSzPts val="1800"/>
              <a:buChar char="•"/>
            </a:pPr>
            <a:r>
              <a:rPr lang="en-US"/>
              <a:t>Is a non-blocking operation</a:t>
            </a:r>
            <a:endParaRPr/>
          </a:p>
          <a:p>
            <a:pPr indent="-342900" lvl="1" marL="800100" rtl="0" algn="l">
              <a:spcBef>
                <a:spcPts val="200"/>
              </a:spcBef>
              <a:spcAft>
                <a:spcPts val="0"/>
              </a:spcAft>
              <a:buClr>
                <a:schemeClr val="dk1"/>
              </a:buClr>
              <a:buSzPts val="1800"/>
              <a:buChar char="‒"/>
            </a:pPr>
            <a:r>
              <a:rPr i="1" lang="en-US"/>
              <a:t>List&lt;Future&lt;T&gt;&gt; invokeAll(Collection&lt;Callable&lt;T&gt;&gt;)</a:t>
            </a:r>
            <a:endParaRPr/>
          </a:p>
          <a:p>
            <a:pPr indent="-342900" lvl="2" marL="1257300" rtl="0" algn="l">
              <a:spcBef>
                <a:spcPts val="0"/>
              </a:spcBef>
              <a:spcAft>
                <a:spcPts val="0"/>
              </a:spcAft>
              <a:buClr>
                <a:schemeClr val="dk1"/>
              </a:buClr>
              <a:buSzPts val="1800"/>
              <a:buChar char="•"/>
            </a:pPr>
            <a:r>
              <a:rPr lang="en-US"/>
              <a:t>Specified in </a:t>
            </a:r>
            <a:r>
              <a:rPr i="1" lang="en-US"/>
              <a:t>java.util.concurrent.ExecutorService</a:t>
            </a:r>
            <a:endParaRPr i="1"/>
          </a:p>
          <a:p>
            <a:pPr indent="-342900" lvl="2" marL="1257300" rtl="0" algn="l">
              <a:spcBef>
                <a:spcPts val="0"/>
              </a:spcBef>
              <a:spcAft>
                <a:spcPts val="0"/>
              </a:spcAft>
              <a:buClr>
                <a:schemeClr val="dk1"/>
              </a:buClr>
              <a:buSzPts val="1800"/>
              <a:buChar char="•"/>
            </a:pPr>
            <a:r>
              <a:rPr lang="en-US"/>
              <a:t>Returns and array of </a:t>
            </a:r>
            <a:r>
              <a:rPr i="1" lang="en-US"/>
              <a:t>Future&lt;type of the call() method result&gt; </a:t>
            </a:r>
            <a:endParaRPr/>
          </a:p>
          <a:p>
            <a:pPr indent="-342900" lvl="2" marL="1257300" rtl="0" algn="l">
              <a:spcBef>
                <a:spcPts val="0"/>
              </a:spcBef>
              <a:spcAft>
                <a:spcPts val="0"/>
              </a:spcAft>
              <a:buClr>
                <a:schemeClr val="dk1"/>
              </a:buClr>
              <a:buSzPts val="1800"/>
              <a:buChar char="•"/>
            </a:pPr>
            <a:r>
              <a:rPr lang="en-US"/>
              <a:t>Throws </a:t>
            </a:r>
            <a:r>
              <a:rPr i="1" lang="en-US"/>
              <a:t>InterruptedException</a:t>
            </a:r>
            <a:endParaRPr i="1"/>
          </a:p>
          <a:p>
            <a:pPr indent="-342900" lvl="2" marL="1257300" rtl="0" algn="l">
              <a:spcBef>
                <a:spcPts val="0"/>
              </a:spcBef>
              <a:spcAft>
                <a:spcPts val="0"/>
              </a:spcAft>
              <a:buClr>
                <a:schemeClr val="dk1"/>
              </a:buClr>
              <a:buSzPts val="1800"/>
              <a:buChar char="•"/>
            </a:pPr>
            <a:r>
              <a:rPr lang="en-US"/>
              <a:t>Is a blocking operation</a:t>
            </a:r>
            <a:endParaRPr/>
          </a:p>
          <a:p>
            <a:pPr indent="-342900" lvl="1" marL="800100" rtl="0" algn="l">
              <a:spcBef>
                <a:spcPts val="200"/>
              </a:spcBef>
              <a:spcAft>
                <a:spcPts val="0"/>
              </a:spcAft>
              <a:buClr>
                <a:schemeClr val="dk1"/>
              </a:buClr>
              <a:buSzPts val="1800"/>
              <a:buChar char="‒"/>
            </a:pPr>
            <a:r>
              <a:rPr lang="en-US"/>
              <a:t> </a:t>
            </a:r>
            <a:r>
              <a:rPr i="1" lang="en-US"/>
              <a:t>&lt;T&gt; invokeAny(Collection&lt;Callable&lt;T&gt;&gt;)</a:t>
            </a:r>
            <a:endParaRPr/>
          </a:p>
          <a:p>
            <a:pPr indent="-342900" lvl="2" marL="1257300" rtl="0" algn="l">
              <a:spcBef>
                <a:spcPts val="0"/>
              </a:spcBef>
              <a:spcAft>
                <a:spcPts val="0"/>
              </a:spcAft>
              <a:buClr>
                <a:schemeClr val="dk1"/>
              </a:buClr>
              <a:buSzPts val="1800"/>
              <a:buChar char="•"/>
            </a:pPr>
            <a:r>
              <a:rPr lang="en-US"/>
              <a:t>Specified in </a:t>
            </a:r>
            <a:r>
              <a:rPr i="1" lang="en-US"/>
              <a:t>java.util.concurrent.ExecutorService</a:t>
            </a:r>
            <a:endParaRPr i="1"/>
          </a:p>
          <a:p>
            <a:pPr indent="-342900" lvl="2" marL="1257300" rtl="0" algn="l">
              <a:spcBef>
                <a:spcPts val="0"/>
              </a:spcBef>
              <a:spcAft>
                <a:spcPts val="0"/>
              </a:spcAft>
              <a:buClr>
                <a:schemeClr val="dk1"/>
              </a:buClr>
              <a:buSzPts val="1800"/>
              <a:buChar char="•"/>
            </a:pPr>
            <a:r>
              <a:rPr lang="en-US"/>
              <a:t>Returns a single value </a:t>
            </a:r>
            <a:r>
              <a:rPr i="1" lang="en-US"/>
              <a:t>[type of the call() method result]</a:t>
            </a:r>
            <a:r>
              <a:rPr lang="en-US"/>
              <a:t> of the task that has completed </a:t>
            </a:r>
            <a:endParaRPr/>
          </a:p>
          <a:p>
            <a:pPr indent="-342900" lvl="2" marL="1257300" rtl="0" algn="l">
              <a:spcBef>
                <a:spcPts val="0"/>
              </a:spcBef>
              <a:spcAft>
                <a:spcPts val="0"/>
              </a:spcAft>
              <a:buClr>
                <a:schemeClr val="dk1"/>
              </a:buClr>
              <a:buSzPts val="1800"/>
              <a:buChar char="•"/>
            </a:pPr>
            <a:r>
              <a:rPr lang="en-US"/>
              <a:t>Other uncompleted tasks are canceled </a:t>
            </a:r>
            <a:endParaRPr/>
          </a:p>
          <a:p>
            <a:pPr indent="-342900" lvl="2" marL="1257300" rtl="0" algn="l">
              <a:spcBef>
                <a:spcPts val="0"/>
              </a:spcBef>
              <a:spcAft>
                <a:spcPts val="0"/>
              </a:spcAft>
              <a:buClr>
                <a:schemeClr val="dk1"/>
              </a:buClr>
              <a:buSzPts val="1800"/>
              <a:buChar char="•"/>
            </a:pPr>
            <a:r>
              <a:rPr lang="en-US"/>
              <a:t>Throws </a:t>
            </a:r>
            <a:r>
              <a:rPr i="1" lang="en-US"/>
              <a:t>InterruptedException</a:t>
            </a:r>
            <a:endParaRPr i="1"/>
          </a:p>
          <a:p>
            <a:pPr indent="-342900" lvl="2" marL="1257300" rtl="0" algn="l">
              <a:spcBef>
                <a:spcPts val="0"/>
              </a:spcBef>
              <a:spcAft>
                <a:spcPts val="0"/>
              </a:spcAft>
              <a:buClr>
                <a:schemeClr val="dk1"/>
              </a:buClr>
              <a:buSzPts val="1800"/>
              <a:buChar char="•"/>
            </a:pPr>
            <a:r>
              <a:rPr lang="en-US"/>
              <a:t>Is a blocking operation</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3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Thread Executor</a:t>
            </a:r>
            <a:endParaRPr/>
          </a:p>
        </p:txBody>
      </p:sp>
      <p:sp>
        <p:nvSpPr>
          <p:cNvPr id="1487" name="Google Shape;1487;p13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Runnable</a:t>
            </a:r>
            <a:r>
              <a:rPr b="1" lang="en-US"/>
              <a:t> Example:</a:t>
            </a:r>
            <a:endParaRPr b="1"/>
          </a:p>
        </p:txBody>
      </p:sp>
      <p:sp>
        <p:nvSpPr>
          <p:cNvPr id="1488" name="Google Shape;1488;p131"/>
          <p:cNvSpPr/>
          <p:nvPr/>
        </p:nvSpPr>
        <p:spPr>
          <a:xfrm>
            <a:off x="457200" y="2060848"/>
            <a:ext cx="8229600" cy="4104456"/>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class Worker implements Runnable {</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public void run()  {</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System.out.println("New Worker");</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class User{ </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public static void main(String args[]) {</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             Executor e = Executors.newFixedThreadPool(2);</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	             e.execute(new Worker());</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             e.execute(new Worker());</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e.execute(new Worker());   //probably will wait</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p:txBody>
      </p:sp>
      <p:cxnSp>
        <p:nvCxnSpPr>
          <p:cNvPr id="1489" name="Google Shape;1489;p131"/>
          <p:cNvCxnSpPr/>
          <p:nvPr/>
        </p:nvCxnSpPr>
        <p:spPr>
          <a:xfrm>
            <a:off x="457200" y="2060848"/>
            <a:ext cx="8229600" cy="0"/>
          </a:xfrm>
          <a:prstGeom prst="straightConnector1">
            <a:avLst/>
          </a:prstGeom>
          <a:noFill/>
          <a:ln cap="flat" cmpd="sng" w="9525">
            <a:solidFill>
              <a:srgbClr val="FF3300"/>
            </a:solidFill>
            <a:prstDash val="solid"/>
            <a:round/>
            <a:headEnd len="sm" w="sm" type="none"/>
            <a:tailEnd len="sm" w="sm" type="none"/>
          </a:ln>
        </p:spPr>
      </p:cxnSp>
      <p:cxnSp>
        <p:nvCxnSpPr>
          <p:cNvPr id="1490" name="Google Shape;1490;p131"/>
          <p:cNvCxnSpPr/>
          <p:nvPr/>
        </p:nvCxnSpPr>
        <p:spPr>
          <a:xfrm>
            <a:off x="457200" y="6154464"/>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3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Thread Executor</a:t>
            </a:r>
            <a:endParaRPr/>
          </a:p>
        </p:txBody>
      </p:sp>
      <p:sp>
        <p:nvSpPr>
          <p:cNvPr id="1496" name="Google Shape;1496;p13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Callable</a:t>
            </a:r>
            <a:r>
              <a:rPr b="1" lang="en-US"/>
              <a:t> Example:</a:t>
            </a:r>
            <a:endParaRPr b="1"/>
          </a:p>
        </p:txBody>
      </p:sp>
      <p:sp>
        <p:nvSpPr>
          <p:cNvPr id="1497" name="Google Shape;1497;p132"/>
          <p:cNvSpPr/>
          <p:nvPr/>
        </p:nvSpPr>
        <p:spPr>
          <a:xfrm>
            <a:off x="667916" y="1916832"/>
            <a:ext cx="7808168" cy="33189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ExecutorService </a:t>
            </a:r>
            <a:r>
              <a:rPr b="1" lang="en-US" sz="1400">
                <a:solidFill>
                  <a:schemeClr val="dk1"/>
                </a:solidFill>
                <a:latin typeface="Arial"/>
                <a:ea typeface="Arial"/>
                <a:cs typeface="Arial"/>
                <a:sym typeface="Arial"/>
              </a:rPr>
              <a:t>executor=Executors.newCachedThreadPool();</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Callable&lt;Request&gt; client1=new ClientListener&lt;Request&gt;(new ClientInputStream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Callable&lt;Request&gt; client2=new ClientListener&lt;Request&gt;(new ClientInputStream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Callable&lt;Request&gt; client3=new ClientListener&lt;Request&gt;(new ClientInputStream (…));</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//create a callable collection in oprder to execute all at once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Collection&lt;Callable&lt;Request&gt;&gt; col=new HashSet&lt;Callable&lt;Request&gt;&gt;();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col.add(client1);</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col.add(client2);</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col.add(client3);</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try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List&lt;Future&lt;Request&gt;&gt; requests </a:t>
            </a:r>
            <a:r>
              <a:rPr b="1" lang="en-US" sz="1400">
                <a:solidFill>
                  <a:schemeClr val="dk1"/>
                </a:solidFill>
                <a:latin typeface="Arial"/>
                <a:ea typeface="Arial"/>
                <a:cs typeface="Arial"/>
                <a:sym typeface="Arial"/>
              </a:rPr>
              <a:t>= executor.invokeAll(col);</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catch (InterruptedException e) { … }</a:t>
            </a:r>
            <a:endParaRPr/>
          </a:p>
        </p:txBody>
      </p:sp>
      <p:sp>
        <p:nvSpPr>
          <p:cNvPr id="1498" name="Google Shape;1498;p132"/>
          <p:cNvSpPr/>
          <p:nvPr/>
        </p:nvSpPr>
        <p:spPr>
          <a:xfrm>
            <a:off x="4593146" y="4899108"/>
            <a:ext cx="3988296" cy="1537409"/>
          </a:xfrm>
          <a:prstGeom prst="rect">
            <a:avLst/>
          </a:prstGeom>
          <a:solidFill>
            <a:schemeClr val="lt1"/>
          </a:solidFill>
          <a:ln cap="flat" cmpd="sng" w="2540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Completed workers are those who </a:t>
            </a:r>
            <a:endParaRPr/>
          </a:p>
          <a:p>
            <a:pPr indent="-304804" lvl="0" marL="304804"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Executed call() and returned T as a result</a:t>
            </a:r>
            <a:endParaRPr/>
          </a:p>
          <a:p>
            <a:pPr indent="-304804" lvl="0" marL="304804"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Failed with exception – result is null</a:t>
            </a:r>
            <a:endParaRPr/>
          </a:p>
          <a:p>
            <a:pPr indent="-304804" lvl="0" marL="304804"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Cancelled </a:t>
            </a:r>
            <a:endParaRPr/>
          </a:p>
          <a:p>
            <a:pPr indent="-215904" lvl="0" marL="304804"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304804" lvl="0" marL="304804"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invokeAny &amp; invokeAll catches call()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exceptions but doesn’t delegate them </a:t>
            </a:r>
            <a:endParaRPr/>
          </a:p>
        </p:txBody>
      </p:sp>
      <p:cxnSp>
        <p:nvCxnSpPr>
          <p:cNvPr id="1499" name="Google Shape;1499;p132"/>
          <p:cNvCxnSpPr/>
          <p:nvPr/>
        </p:nvCxnSpPr>
        <p:spPr>
          <a:xfrm>
            <a:off x="683568" y="1916832"/>
            <a:ext cx="7776864" cy="0"/>
          </a:xfrm>
          <a:prstGeom prst="straightConnector1">
            <a:avLst/>
          </a:prstGeom>
          <a:noFill/>
          <a:ln cap="flat" cmpd="sng" w="9525">
            <a:solidFill>
              <a:srgbClr val="FF3300"/>
            </a:solidFill>
            <a:prstDash val="solid"/>
            <a:round/>
            <a:headEnd len="sm" w="sm" type="none"/>
            <a:tailEnd len="sm" w="sm" type="none"/>
          </a:ln>
        </p:spPr>
      </p:cxnSp>
      <p:cxnSp>
        <p:nvCxnSpPr>
          <p:cNvPr id="1500" name="Google Shape;1500;p132"/>
          <p:cNvCxnSpPr/>
          <p:nvPr/>
        </p:nvCxnSpPr>
        <p:spPr>
          <a:xfrm>
            <a:off x="683568" y="5235765"/>
            <a:ext cx="391527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3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Future</a:t>
            </a:r>
            <a:endParaRPr/>
          </a:p>
        </p:txBody>
      </p:sp>
      <p:sp>
        <p:nvSpPr>
          <p:cNvPr id="1506" name="Google Shape;1506;p13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Future&lt;T&gt;</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A result wrapper</a:t>
            </a:r>
            <a:endParaRPr/>
          </a:p>
          <a:p>
            <a:pPr indent="-342900" lvl="1" marL="800100" rtl="0" algn="l">
              <a:spcBef>
                <a:spcPts val="200"/>
              </a:spcBef>
              <a:spcAft>
                <a:spcPts val="0"/>
              </a:spcAft>
              <a:buClr>
                <a:schemeClr val="dk1"/>
              </a:buClr>
              <a:buSzPts val="1800"/>
              <a:buChar char="‒"/>
            </a:pPr>
            <a:r>
              <a:rPr lang="en-US"/>
              <a:t>Is returned from both blocking &amp; non-blocking execution</a:t>
            </a:r>
            <a:endParaRPr/>
          </a:p>
          <a:p>
            <a:pPr indent="-342900" lvl="1" marL="800100" rtl="0" algn="l">
              <a:spcBef>
                <a:spcPts val="200"/>
              </a:spcBef>
              <a:spcAft>
                <a:spcPts val="0"/>
              </a:spcAft>
              <a:buClr>
                <a:schemeClr val="dk1"/>
              </a:buClr>
              <a:buSzPts val="1800"/>
              <a:buChar char="‒"/>
            </a:pPr>
            <a:r>
              <a:rPr lang="en-US"/>
              <a:t>For uncompleted execution – </a:t>
            </a:r>
            <a:endParaRPr/>
          </a:p>
          <a:p>
            <a:pPr indent="-342900" lvl="2" marL="1257300" rtl="0" algn="l">
              <a:spcBef>
                <a:spcPts val="100"/>
              </a:spcBef>
              <a:spcAft>
                <a:spcPts val="0"/>
              </a:spcAft>
              <a:buClr>
                <a:schemeClr val="dk1"/>
              </a:buClr>
              <a:buSzPts val="1800"/>
              <a:buChar char="•"/>
            </a:pPr>
            <a:r>
              <a:rPr i="1" lang="en-US"/>
              <a:t>Future.get() </a:t>
            </a:r>
            <a:r>
              <a:rPr lang="en-US"/>
              <a:t>blocks until completed</a:t>
            </a:r>
            <a:endParaRPr/>
          </a:p>
          <a:p>
            <a:pPr indent="-342900" lvl="2" marL="1257300" rtl="0" algn="l">
              <a:spcBef>
                <a:spcPts val="100"/>
              </a:spcBef>
              <a:spcAft>
                <a:spcPts val="0"/>
              </a:spcAft>
              <a:buClr>
                <a:schemeClr val="dk1"/>
              </a:buClr>
              <a:buSzPts val="1800"/>
              <a:buChar char="•"/>
            </a:pPr>
            <a:r>
              <a:rPr lang="en-US"/>
              <a:t>Execution can be investigated </a:t>
            </a:r>
            <a:r>
              <a:rPr i="1" lang="en-US"/>
              <a:t>via Future.isDone(), Future.isCancelled()</a:t>
            </a:r>
            <a:endParaRPr/>
          </a:p>
          <a:p>
            <a:pPr indent="-342900" lvl="2" marL="1257300" rtl="0" algn="l">
              <a:spcBef>
                <a:spcPts val="100"/>
              </a:spcBef>
              <a:spcAft>
                <a:spcPts val="0"/>
              </a:spcAft>
              <a:buClr>
                <a:schemeClr val="dk1"/>
              </a:buClr>
              <a:buSzPts val="1800"/>
              <a:buChar char="•"/>
            </a:pPr>
            <a:r>
              <a:rPr lang="en-US"/>
              <a:t>Execution can be canceled via </a:t>
            </a:r>
            <a:r>
              <a:rPr i="1" lang="en-US"/>
              <a:t>Future.cancel()</a:t>
            </a:r>
            <a:endParaRPr/>
          </a:p>
          <a:p>
            <a:pPr indent="-342900" lvl="1" marL="800100" rtl="0" algn="l">
              <a:spcBef>
                <a:spcPts val="200"/>
              </a:spcBef>
              <a:spcAft>
                <a:spcPts val="0"/>
              </a:spcAft>
              <a:buClr>
                <a:schemeClr val="dk1"/>
              </a:buClr>
              <a:buSzPts val="1800"/>
              <a:buChar char="‒"/>
            </a:pPr>
            <a:r>
              <a:rPr lang="en-US"/>
              <a:t>For completed execution – </a:t>
            </a:r>
            <a:endParaRPr/>
          </a:p>
          <a:p>
            <a:pPr indent="-342900" lvl="2" marL="1257300" rtl="0" algn="l">
              <a:spcBef>
                <a:spcPts val="100"/>
              </a:spcBef>
              <a:spcAft>
                <a:spcPts val="0"/>
              </a:spcAft>
              <a:buClr>
                <a:schemeClr val="dk1"/>
              </a:buClr>
              <a:buSzPts val="1800"/>
              <a:buChar char="•"/>
            </a:pPr>
            <a:r>
              <a:rPr i="1" lang="en-US"/>
              <a:t>Future.get() </a:t>
            </a:r>
            <a:r>
              <a:rPr lang="en-US"/>
              <a:t>returns immediately </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3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Future</a:t>
            </a:r>
            <a:endParaRPr/>
          </a:p>
        </p:txBody>
      </p:sp>
      <p:sp>
        <p:nvSpPr>
          <p:cNvPr id="1512" name="Google Shape;1512;p13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Future&lt;T&gt;</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Get() </a:t>
            </a:r>
            <a:r>
              <a:rPr lang="en-US"/>
              <a:t>returns </a:t>
            </a:r>
            <a:endParaRPr/>
          </a:p>
          <a:p>
            <a:pPr indent="-342900" lvl="2" marL="1257300" rtl="0" algn="l">
              <a:spcBef>
                <a:spcPts val="100"/>
              </a:spcBef>
              <a:spcAft>
                <a:spcPts val="0"/>
              </a:spcAft>
              <a:buClr>
                <a:schemeClr val="dk1"/>
              </a:buClr>
              <a:buSzPts val="1800"/>
              <a:buChar char="•"/>
            </a:pPr>
            <a:r>
              <a:rPr lang="en-US"/>
              <a:t>T – when execution successfully completed</a:t>
            </a:r>
            <a:endParaRPr/>
          </a:p>
          <a:p>
            <a:pPr indent="-342900" lvl="2" marL="1257300" rtl="0" algn="l">
              <a:spcBef>
                <a:spcPts val="100"/>
              </a:spcBef>
              <a:spcAft>
                <a:spcPts val="0"/>
              </a:spcAft>
              <a:buClr>
                <a:schemeClr val="dk1"/>
              </a:buClr>
              <a:buSzPts val="1800"/>
              <a:buChar char="•"/>
            </a:pPr>
            <a:r>
              <a:rPr lang="en-US"/>
              <a:t>If the execution is based on </a:t>
            </a:r>
            <a:r>
              <a:rPr i="1" lang="en-US"/>
              <a:t>Callable&lt;T&gt;</a:t>
            </a:r>
            <a:r>
              <a:rPr lang="en-US"/>
              <a:t> - it might end with T or exception </a:t>
            </a:r>
            <a:endParaRPr/>
          </a:p>
          <a:p>
            <a:pPr indent="-342900" lvl="2" marL="1257300" rtl="0" algn="l">
              <a:spcBef>
                <a:spcPts val="100"/>
              </a:spcBef>
              <a:spcAft>
                <a:spcPts val="0"/>
              </a:spcAft>
              <a:buClr>
                <a:schemeClr val="dk1"/>
              </a:buClr>
              <a:buSzPts val="1800"/>
              <a:buChar char="•"/>
            </a:pPr>
            <a:r>
              <a:rPr lang="en-US"/>
              <a:t>If the execution is based on Runnable – it always returns null </a:t>
            </a:r>
            <a:r>
              <a:rPr i="1" lang="en-US"/>
              <a:t>(Future&lt;Void&gt;)</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Execution Exception</a:t>
            </a:r>
            <a:endParaRPr/>
          </a:p>
          <a:p>
            <a:pPr indent="-342900" lvl="2" marL="1257300" rtl="0" algn="l">
              <a:spcBef>
                <a:spcPts val="100"/>
              </a:spcBef>
              <a:spcAft>
                <a:spcPts val="0"/>
              </a:spcAft>
              <a:buClr>
                <a:schemeClr val="dk1"/>
              </a:buClr>
              <a:buSzPts val="1800"/>
              <a:buChar char="•"/>
            </a:pPr>
            <a:r>
              <a:rPr i="1" lang="en-US"/>
              <a:t>Get() </a:t>
            </a:r>
            <a:r>
              <a:rPr lang="en-US"/>
              <a:t>throws checked Exception </a:t>
            </a:r>
            <a:endParaRPr/>
          </a:p>
          <a:p>
            <a:pPr indent="-342900" lvl="2" marL="1257300" rtl="0" algn="l">
              <a:spcBef>
                <a:spcPts val="100"/>
              </a:spcBef>
              <a:spcAft>
                <a:spcPts val="0"/>
              </a:spcAft>
              <a:buClr>
                <a:schemeClr val="dk1"/>
              </a:buClr>
              <a:buSzPts val="1800"/>
              <a:buChar char="•"/>
            </a:pPr>
            <a:r>
              <a:rPr lang="en-US"/>
              <a:t>In case of Callable throwing exception – it will be wrapped by Future exception</a:t>
            </a:r>
            <a:endParaRPr/>
          </a:p>
          <a:p>
            <a:pPr indent="-342900" lvl="2" marL="1257300" rtl="0" algn="l">
              <a:spcBef>
                <a:spcPts val="100"/>
              </a:spcBef>
              <a:spcAft>
                <a:spcPts val="0"/>
              </a:spcAft>
              <a:buClr>
                <a:schemeClr val="dk1"/>
              </a:buClr>
              <a:buSzPts val="1800"/>
              <a:buChar char="•"/>
            </a:pPr>
            <a:r>
              <a:rPr lang="en-US"/>
              <a:t>Use </a:t>
            </a:r>
            <a:r>
              <a:rPr i="1" lang="en-US"/>
              <a:t>e.getCause()</a:t>
            </a:r>
            <a:r>
              <a:rPr lang="en-US"/>
              <a:t> in order to get the actual execution exception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3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Future</a:t>
            </a:r>
            <a:endParaRPr/>
          </a:p>
        </p:txBody>
      </p:sp>
      <p:sp>
        <p:nvSpPr>
          <p:cNvPr id="1518" name="Google Shape;1518;p13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Getting </a:t>
            </a:r>
            <a:r>
              <a:rPr b="1" i="1" lang="en-US"/>
              <a:t>Future</a:t>
            </a:r>
            <a:r>
              <a:rPr b="1" lang="en-US"/>
              <a:t> with </a:t>
            </a:r>
            <a:r>
              <a:rPr b="1" i="1" lang="en-US"/>
              <a:t>Runnable</a:t>
            </a:r>
            <a:r>
              <a:rPr b="1" lang="en-US"/>
              <a:t> Example:</a:t>
            </a:r>
            <a:endParaRPr b="1"/>
          </a:p>
        </p:txBody>
      </p:sp>
      <p:sp>
        <p:nvSpPr>
          <p:cNvPr id="1519" name="Google Shape;1519;p135"/>
          <p:cNvSpPr/>
          <p:nvPr/>
        </p:nvSpPr>
        <p:spPr>
          <a:xfrm>
            <a:off x="457200" y="2204864"/>
            <a:ext cx="8229600" cy="3661910"/>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class Worker implements Runnable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public void run()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System.out.println("New Worker");</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class User{ </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public static void main(String args[]) {</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Executor e = Executors.newFixedThreadPool(2);</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	             Future&lt;Void&gt; f = e.submit(new MyRunnable());</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                                        f.get();</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                                        //we get here only after the task is completed…</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p:txBody>
      </p:sp>
      <p:cxnSp>
        <p:nvCxnSpPr>
          <p:cNvPr id="1520" name="Google Shape;1520;p135"/>
          <p:cNvCxnSpPr/>
          <p:nvPr/>
        </p:nvCxnSpPr>
        <p:spPr>
          <a:xfrm>
            <a:off x="457200" y="5866774"/>
            <a:ext cx="8229600" cy="0"/>
          </a:xfrm>
          <a:prstGeom prst="straightConnector1">
            <a:avLst/>
          </a:prstGeom>
          <a:noFill/>
          <a:ln cap="flat" cmpd="sng" w="9525">
            <a:solidFill>
              <a:srgbClr val="FF3300"/>
            </a:solidFill>
            <a:prstDash val="solid"/>
            <a:round/>
            <a:headEnd len="sm" w="sm" type="none"/>
            <a:tailEnd len="sm" w="sm" type="none"/>
          </a:ln>
        </p:spPr>
      </p:cxnSp>
      <p:cxnSp>
        <p:nvCxnSpPr>
          <p:cNvPr id="1521" name="Google Shape;1521;p135"/>
          <p:cNvCxnSpPr/>
          <p:nvPr/>
        </p:nvCxnSpPr>
        <p:spPr>
          <a:xfrm>
            <a:off x="457200" y="2204864"/>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3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Future</a:t>
            </a:r>
            <a:endParaRPr/>
          </a:p>
        </p:txBody>
      </p:sp>
      <p:sp>
        <p:nvSpPr>
          <p:cNvPr id="1527" name="Google Shape;1527;p13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Getting </a:t>
            </a:r>
            <a:r>
              <a:rPr b="1" i="1" lang="en-US"/>
              <a:t>Future</a:t>
            </a:r>
            <a:r>
              <a:rPr b="1" lang="en-US"/>
              <a:t> with </a:t>
            </a:r>
            <a:r>
              <a:rPr b="1" i="1" lang="en-US"/>
              <a:t>Callable</a:t>
            </a:r>
            <a:r>
              <a:rPr b="1" lang="en-US"/>
              <a:t> Example:</a:t>
            </a:r>
            <a:endParaRPr b="1"/>
          </a:p>
        </p:txBody>
      </p:sp>
      <p:sp>
        <p:nvSpPr>
          <p:cNvPr id="1528" name="Google Shape;1528;p136"/>
          <p:cNvSpPr/>
          <p:nvPr/>
        </p:nvSpPr>
        <p:spPr>
          <a:xfrm>
            <a:off x="457200" y="1844825"/>
            <a:ext cx="8229600" cy="4680520"/>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ExecutorService executor=Executors.newCachedThreadPool();</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Callable&lt;Request&gt; client1=new ClientListener&lt;Request&gt;(new ClientInputStream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Callable&lt;Request&gt; client2=new ClientListener&lt;Request&gt;(new ClientInputStream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Callable&lt;Request&gt; client3=new ClientListener&lt;Request&gt;(new ClientInputStream (…));</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//create a callable collection in oprder to execute all at once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Collection&lt;Callable&lt;Request&gt;&gt; col=new HashSet&lt;Callable&lt;Request&gt;&gt;();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col.add(client1);</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col.add(client2);</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col.add(client3);</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try {</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List&lt;Future&lt;Request&gt;&gt; requests </a:t>
            </a:r>
            <a:r>
              <a:rPr lang="en-US" sz="1400">
                <a:solidFill>
                  <a:schemeClr val="dk1"/>
                </a:solidFill>
                <a:latin typeface="Arial"/>
                <a:ea typeface="Arial"/>
                <a:cs typeface="Arial"/>
                <a:sym typeface="Arial"/>
              </a:rPr>
              <a:t>= executor.invokeAll(col);</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for(Future&lt;Request&gt; f: requests){</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try{</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Request curr=f.get();</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}catch(Exception e){</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Exception origin = e.getCause();</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catch (InterruptedException e) { … }</a:t>
            </a:r>
            <a:endParaRPr/>
          </a:p>
        </p:txBody>
      </p:sp>
      <p:cxnSp>
        <p:nvCxnSpPr>
          <p:cNvPr id="1529" name="Google Shape;1529;p136"/>
          <p:cNvCxnSpPr/>
          <p:nvPr/>
        </p:nvCxnSpPr>
        <p:spPr>
          <a:xfrm>
            <a:off x="457200" y="6525345"/>
            <a:ext cx="8229600" cy="0"/>
          </a:xfrm>
          <a:prstGeom prst="straightConnector1">
            <a:avLst/>
          </a:prstGeom>
          <a:noFill/>
          <a:ln cap="flat" cmpd="sng" w="9525">
            <a:solidFill>
              <a:srgbClr val="FF3300"/>
            </a:solidFill>
            <a:prstDash val="solid"/>
            <a:round/>
            <a:headEnd len="sm" w="sm" type="none"/>
            <a:tailEnd len="sm" w="sm" type="none"/>
          </a:ln>
        </p:spPr>
      </p:cxnSp>
      <p:cxnSp>
        <p:nvCxnSpPr>
          <p:cNvPr id="1530" name="Google Shape;1530;p136"/>
          <p:cNvCxnSpPr/>
          <p:nvPr/>
        </p:nvCxnSpPr>
        <p:spPr>
          <a:xfrm>
            <a:off x="457200" y="1844824"/>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3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Executors Thread Factory</a:t>
            </a:r>
            <a:endParaRPr/>
          </a:p>
        </p:txBody>
      </p:sp>
      <p:sp>
        <p:nvSpPr>
          <p:cNvPr id="1536" name="Google Shape;1536;p13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Executors can be created with</a:t>
            </a:r>
            <a:endParaRPr/>
          </a:p>
          <a:p>
            <a:pPr indent="-342900" lvl="1" marL="800100" rtl="0" algn="l">
              <a:spcBef>
                <a:spcPts val="200"/>
              </a:spcBef>
              <a:spcAft>
                <a:spcPts val="0"/>
              </a:spcAft>
              <a:buClr>
                <a:schemeClr val="dk1"/>
              </a:buClr>
              <a:buSzPts val="1800"/>
              <a:buChar char="‒"/>
            </a:pPr>
            <a:r>
              <a:rPr lang="en-US"/>
              <a:t>Default thread factory</a:t>
            </a:r>
            <a:endParaRPr/>
          </a:p>
          <a:p>
            <a:pPr indent="-342900" lvl="2" marL="1257300" rtl="0" algn="l">
              <a:spcBef>
                <a:spcPts val="100"/>
              </a:spcBef>
              <a:spcAft>
                <a:spcPts val="0"/>
              </a:spcAft>
              <a:buClr>
                <a:schemeClr val="dk1"/>
              </a:buClr>
              <a:buSzPts val="1800"/>
              <a:buChar char="•"/>
            </a:pPr>
            <a:r>
              <a:rPr lang="en-US"/>
              <a:t>Simply generates threads when asked to </a:t>
            </a:r>
            <a:endParaRPr/>
          </a:p>
          <a:p>
            <a:pPr indent="-342900" lvl="2" marL="1257300" rtl="0" algn="l">
              <a:spcBef>
                <a:spcPts val="100"/>
              </a:spcBef>
              <a:spcAft>
                <a:spcPts val="0"/>
              </a:spcAft>
              <a:buClr>
                <a:schemeClr val="dk1"/>
              </a:buClr>
              <a:buSzPts val="1800"/>
              <a:buChar char="•"/>
            </a:pPr>
            <a:r>
              <a:rPr lang="en-US"/>
              <a:t>Queue type is the one that responsible for using the factory according to its policy</a:t>
            </a:r>
            <a:endParaRPr/>
          </a:p>
          <a:p>
            <a:pPr indent="-342900" lvl="1" marL="800100" rtl="0" algn="l">
              <a:spcBef>
                <a:spcPts val="200"/>
              </a:spcBef>
              <a:spcAft>
                <a:spcPts val="0"/>
              </a:spcAft>
              <a:buClr>
                <a:schemeClr val="dk1"/>
              </a:buClr>
              <a:buSzPts val="1800"/>
              <a:buChar char="‒"/>
            </a:pPr>
            <a:r>
              <a:rPr lang="en-US"/>
              <a:t>Custom thread factory</a:t>
            </a:r>
            <a:endParaRPr/>
          </a:p>
          <a:p>
            <a:pPr indent="-342900" lvl="2" marL="1257300" rtl="0" algn="l">
              <a:spcBef>
                <a:spcPts val="100"/>
              </a:spcBef>
              <a:spcAft>
                <a:spcPts val="0"/>
              </a:spcAft>
              <a:buClr>
                <a:schemeClr val="dk1"/>
              </a:buClr>
              <a:buSzPts val="1800"/>
              <a:buChar char="•"/>
            </a:pPr>
            <a:r>
              <a:rPr lang="en-US"/>
              <a:t>Is developed as a separate class and implements </a:t>
            </a:r>
            <a:r>
              <a:rPr i="1" lang="en-US"/>
              <a:t>java.util.concurrent.ThreadFactory</a:t>
            </a:r>
            <a:endParaRPr i="1"/>
          </a:p>
          <a:p>
            <a:pPr indent="-342900" lvl="2" marL="1257300" rtl="0" algn="l">
              <a:spcBef>
                <a:spcPts val="100"/>
              </a:spcBef>
              <a:spcAft>
                <a:spcPts val="0"/>
              </a:spcAft>
              <a:buClr>
                <a:schemeClr val="dk1"/>
              </a:buClr>
              <a:buSzPts val="1800"/>
              <a:buChar char="•"/>
            </a:pPr>
            <a:r>
              <a:rPr lang="en-US"/>
              <a:t>Is assigned to the executor via Executors static  methods </a:t>
            </a:r>
            <a:endParaRPr/>
          </a:p>
          <a:p>
            <a:pPr indent="-342900" lvl="2" marL="1257300" rtl="0" algn="l">
              <a:spcBef>
                <a:spcPts val="100"/>
              </a:spcBef>
              <a:spcAft>
                <a:spcPts val="0"/>
              </a:spcAft>
              <a:buClr>
                <a:schemeClr val="dk1"/>
              </a:buClr>
              <a:buSzPts val="1800"/>
              <a:buChar char="•"/>
            </a:pPr>
            <a:r>
              <a:rPr lang="en-US"/>
              <a:t>May be used for extra logic when creating threads used by Executors like:</a:t>
            </a:r>
            <a:endParaRPr/>
          </a:p>
          <a:p>
            <a:pPr indent="-342900" lvl="3" marL="1714500" rtl="0" algn="l">
              <a:spcBef>
                <a:spcPts val="0"/>
              </a:spcBef>
              <a:spcAft>
                <a:spcPts val="0"/>
              </a:spcAft>
              <a:buClr>
                <a:schemeClr val="dk1"/>
              </a:buClr>
              <a:buSzPts val="1800"/>
              <a:buChar char="‒"/>
            </a:pPr>
            <a:r>
              <a:rPr lang="en-US"/>
              <a:t>Defining thread pool size</a:t>
            </a:r>
            <a:endParaRPr/>
          </a:p>
          <a:p>
            <a:pPr indent="-342900" lvl="3" marL="1714500" rtl="0" algn="l">
              <a:spcBef>
                <a:spcPts val="0"/>
              </a:spcBef>
              <a:spcAft>
                <a:spcPts val="0"/>
              </a:spcAft>
              <a:buClr>
                <a:schemeClr val="dk1"/>
              </a:buClr>
              <a:buSzPts val="1800"/>
              <a:buChar char="‒"/>
            </a:pPr>
            <a:r>
              <a:rPr lang="en-US"/>
              <a:t>Set threads with customized names &amp; priorities</a:t>
            </a:r>
            <a:endParaRPr/>
          </a:p>
          <a:p>
            <a:pPr indent="-342900" lvl="3" marL="1714500" rtl="0" algn="l">
              <a:spcBef>
                <a:spcPts val="0"/>
              </a:spcBef>
              <a:spcAft>
                <a:spcPts val="0"/>
              </a:spcAft>
              <a:buClr>
                <a:schemeClr val="dk1"/>
              </a:buClr>
              <a:buSzPts val="1800"/>
              <a:buChar char="‒"/>
            </a:pPr>
            <a:r>
              <a:rPr lang="en-US"/>
              <a:t>Provide daemon  threads </a:t>
            </a:r>
            <a:endParaRPr/>
          </a:p>
          <a:p>
            <a:pPr indent="-228600" lvl="3" marL="1714500" rtl="0" algn="l">
              <a:spcBef>
                <a:spcPts val="0"/>
              </a:spcBef>
              <a:spcAft>
                <a:spcPts val="0"/>
              </a:spcAft>
              <a:buClr>
                <a:schemeClr val="dk1"/>
              </a:buClr>
              <a:buSzPts val="1800"/>
              <a:buNone/>
            </a:pPr>
            <a:r>
              <a:t/>
            </a:r>
            <a:endParaRPr/>
          </a:p>
        </p:txBody>
      </p:sp>
      <p:sp>
        <p:nvSpPr>
          <p:cNvPr id="1537" name="Google Shape;1537;p137"/>
          <p:cNvSpPr/>
          <p:nvPr/>
        </p:nvSpPr>
        <p:spPr>
          <a:xfrm>
            <a:off x="457200" y="5301869"/>
            <a:ext cx="8229600" cy="1151467"/>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class SimplestThreadFactory implements ThreadFactory{</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public Thread newThread(Runnable r) {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return new  Thread(r);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p:txBody>
      </p:sp>
      <p:cxnSp>
        <p:nvCxnSpPr>
          <p:cNvPr id="1538" name="Google Shape;1538;p137"/>
          <p:cNvCxnSpPr/>
          <p:nvPr/>
        </p:nvCxnSpPr>
        <p:spPr>
          <a:xfrm>
            <a:off x="457200" y="6453336"/>
            <a:ext cx="8229600" cy="0"/>
          </a:xfrm>
          <a:prstGeom prst="straightConnector1">
            <a:avLst/>
          </a:prstGeom>
          <a:noFill/>
          <a:ln cap="flat" cmpd="sng" w="9525">
            <a:solidFill>
              <a:srgbClr val="FF3300"/>
            </a:solidFill>
            <a:prstDash val="solid"/>
            <a:round/>
            <a:headEnd len="sm" w="sm" type="none"/>
            <a:tailEnd len="sm" w="sm" type="none"/>
          </a:ln>
        </p:spPr>
      </p:cxnSp>
      <p:cxnSp>
        <p:nvCxnSpPr>
          <p:cNvPr id="1539" name="Google Shape;1539;p137"/>
          <p:cNvCxnSpPr/>
          <p:nvPr/>
        </p:nvCxnSpPr>
        <p:spPr>
          <a:xfrm>
            <a:off x="457200" y="5325739"/>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3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Executors Thread Factory</a:t>
            </a:r>
            <a:endParaRPr/>
          </a:p>
        </p:txBody>
      </p:sp>
      <p:sp>
        <p:nvSpPr>
          <p:cNvPr id="1545" name="Google Shape;1545;p13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Example:</a:t>
            </a:r>
            <a:endParaRPr b="1"/>
          </a:p>
        </p:txBody>
      </p:sp>
      <p:sp>
        <p:nvSpPr>
          <p:cNvPr id="1546" name="Google Shape;1546;p138"/>
          <p:cNvSpPr/>
          <p:nvPr/>
        </p:nvSpPr>
        <p:spPr>
          <a:xfrm>
            <a:off x="457200" y="2017388"/>
            <a:ext cx="8229600" cy="3024998"/>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class CustomThreadFactory </a:t>
            </a:r>
            <a:r>
              <a:rPr b="1" lang="en-US" sz="1400">
                <a:solidFill>
                  <a:schemeClr val="dk1"/>
                </a:solidFill>
                <a:latin typeface="Arial"/>
                <a:ea typeface="Arial"/>
                <a:cs typeface="Arial"/>
                <a:sym typeface="Arial"/>
              </a:rPr>
              <a:t>implements ThreadFactory</a:t>
            </a:r>
            <a:r>
              <a:rPr lang="en-US" sz="1400">
                <a:solidFill>
                  <a:schemeClr val="dk1"/>
                </a:solidFill>
                <a:latin typeface="Arial"/>
                <a:ea typeface="Arial"/>
                <a:cs typeface="Arial"/>
                <a:sym typeface="Arial"/>
              </a:rPr>
              <a:t>{</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private int priority;</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private boolean daemon;</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public CustomThreadFactory  (int  priority, boolean daemon){</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this.priority=priority;</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this.daemon=daemon;</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public Thread newThread(Runnable r) </a:t>
            </a: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Thread newThread=new Thread(Runnable);</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newTread.setPriority(priority);</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newThread.setDaemon(daemon);</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return newThread;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p:txBody>
      </p:sp>
      <p:sp>
        <p:nvSpPr>
          <p:cNvPr id="1547" name="Google Shape;1547;p138"/>
          <p:cNvSpPr/>
          <p:nvPr/>
        </p:nvSpPr>
        <p:spPr>
          <a:xfrm>
            <a:off x="457200" y="5229200"/>
            <a:ext cx="8229600" cy="1016000"/>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t/>
            </a:r>
            <a:endParaRPr b="1"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CustomThreadFactory  factory = new CustomThreadFactory (5,true);</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ExecutorService executor=Executors.newCachedThreadPool(</a:t>
            </a:r>
            <a:r>
              <a:rPr b="1" lang="en-US" sz="1400">
                <a:solidFill>
                  <a:schemeClr val="dk1"/>
                </a:solidFill>
                <a:latin typeface="Arial"/>
                <a:ea typeface="Arial"/>
                <a:cs typeface="Arial"/>
                <a:sym typeface="Arial"/>
              </a:rPr>
              <a:t>factory</a:t>
            </a:r>
            <a:r>
              <a:rPr lang="en-US" sz="1400">
                <a:solidFill>
                  <a:schemeClr val="dk1"/>
                </a:solidFill>
                <a:latin typeface="Arial"/>
                <a:ea typeface="Arial"/>
                <a:cs typeface="Arial"/>
                <a:sym typeface="Arial"/>
              </a:rPr>
              <a:t>);</a:t>
            </a:r>
            <a:endParaRPr/>
          </a:p>
        </p:txBody>
      </p:sp>
      <p:sp>
        <p:nvSpPr>
          <p:cNvPr id="1548" name="Google Shape;1548;p138"/>
          <p:cNvSpPr/>
          <p:nvPr/>
        </p:nvSpPr>
        <p:spPr>
          <a:xfrm>
            <a:off x="466948" y="5330418"/>
            <a:ext cx="866800" cy="226987"/>
          </a:xfrm>
          <a:prstGeom prst="rect">
            <a:avLst/>
          </a:prstGeom>
          <a:noFill/>
          <a:ln cap="flat" cmpd="sng" w="28575">
            <a:solidFill>
              <a:srgbClr val="BFBFBF"/>
            </a:solidFill>
            <a:prstDash val="solid"/>
            <a:miter lim="800000"/>
            <a:headEnd len="sm" w="sm" type="none"/>
            <a:tailEnd len="sm" w="sm" type="none"/>
          </a:ln>
        </p:spPr>
        <p:txBody>
          <a:bodyPr anchorCtr="0" anchor="t"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Arial"/>
                <a:ea typeface="Arial"/>
                <a:cs typeface="Arial"/>
                <a:sym typeface="Arial"/>
              </a:rPr>
              <a:t>Usage</a:t>
            </a:r>
            <a:r>
              <a:rPr lang="en-US" sz="978">
                <a:solidFill>
                  <a:schemeClr val="dk1"/>
                </a:solidFill>
                <a:latin typeface="Arial"/>
                <a:ea typeface="Arial"/>
                <a:cs typeface="Arial"/>
                <a:sym typeface="Arial"/>
              </a:rPr>
              <a:t>:</a:t>
            </a:r>
            <a:endParaRPr/>
          </a:p>
        </p:txBody>
      </p:sp>
      <p:cxnSp>
        <p:nvCxnSpPr>
          <p:cNvPr id="1549" name="Google Shape;1549;p138"/>
          <p:cNvCxnSpPr/>
          <p:nvPr/>
        </p:nvCxnSpPr>
        <p:spPr>
          <a:xfrm>
            <a:off x="446856" y="2019124"/>
            <a:ext cx="8229600" cy="0"/>
          </a:xfrm>
          <a:prstGeom prst="straightConnector1">
            <a:avLst/>
          </a:prstGeom>
          <a:noFill/>
          <a:ln cap="flat" cmpd="sng" w="9525">
            <a:solidFill>
              <a:srgbClr val="FF3300"/>
            </a:solidFill>
            <a:prstDash val="solid"/>
            <a:round/>
            <a:headEnd len="sm" w="sm" type="none"/>
            <a:tailEnd len="sm" w="sm" type="none"/>
          </a:ln>
        </p:spPr>
      </p:cxnSp>
      <p:cxnSp>
        <p:nvCxnSpPr>
          <p:cNvPr id="1550" name="Google Shape;1550;p138"/>
          <p:cNvCxnSpPr/>
          <p:nvPr/>
        </p:nvCxnSpPr>
        <p:spPr>
          <a:xfrm>
            <a:off x="466948" y="5013176"/>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3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Fork-Join</a:t>
            </a:r>
            <a:endParaRPr/>
          </a:p>
        </p:txBody>
      </p:sp>
      <p:sp>
        <p:nvSpPr>
          <p:cNvPr id="1556" name="Google Shape;1556;p13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Lightweight processing with </a:t>
            </a:r>
            <a:r>
              <a:rPr i="1" lang="en-US"/>
              <a:t>ForkJoinTask&lt;V</a:t>
            </a:r>
            <a:r>
              <a:rPr lang="en-US"/>
              <a:t>&gt; &amp; Pool</a:t>
            </a:r>
            <a:endParaRPr/>
          </a:p>
          <a:p>
            <a:pPr indent="-342900" lvl="0" marL="342900" rtl="0" algn="l">
              <a:spcBef>
                <a:spcPts val="400"/>
              </a:spcBef>
              <a:spcAft>
                <a:spcPts val="0"/>
              </a:spcAft>
              <a:buClr>
                <a:schemeClr val="dk1"/>
              </a:buClr>
              <a:buSzPts val="2000"/>
              <a:buFont typeface="Arial"/>
              <a:buChar char="•"/>
            </a:pPr>
            <a:r>
              <a:rPr lang="en-US"/>
              <a:t>Some terms:</a:t>
            </a:r>
            <a:endParaRPr/>
          </a:p>
          <a:p>
            <a:pPr indent="-342900" lvl="1" marL="800100" rtl="0" algn="l">
              <a:spcBef>
                <a:spcPts val="200"/>
              </a:spcBef>
              <a:spcAft>
                <a:spcPts val="0"/>
              </a:spcAft>
              <a:buClr>
                <a:schemeClr val="dk1"/>
              </a:buClr>
              <a:buSzPts val="1800"/>
              <a:buChar char="‒"/>
            </a:pPr>
            <a:r>
              <a:rPr lang="en-US"/>
              <a:t>Heavyweight processing = processing in separate stack</a:t>
            </a:r>
            <a:endParaRPr/>
          </a:p>
          <a:p>
            <a:pPr indent="-342900" lvl="2" marL="1257300" rtl="0" algn="l">
              <a:spcBef>
                <a:spcPts val="100"/>
              </a:spcBef>
              <a:spcAft>
                <a:spcPts val="0"/>
              </a:spcAft>
              <a:buClr>
                <a:schemeClr val="dk1"/>
              </a:buClr>
              <a:buSzPts val="1800"/>
              <a:buChar char="•"/>
            </a:pPr>
            <a:r>
              <a:rPr lang="en-US"/>
              <a:t>Threads helps in that</a:t>
            </a:r>
            <a:endParaRPr/>
          </a:p>
          <a:p>
            <a:pPr indent="-342900" lvl="2" marL="1257300" rtl="0" algn="l">
              <a:spcBef>
                <a:spcPts val="100"/>
              </a:spcBef>
              <a:spcAft>
                <a:spcPts val="0"/>
              </a:spcAft>
              <a:buClr>
                <a:schemeClr val="dk1"/>
              </a:buClr>
              <a:buSzPts val="1800"/>
              <a:buChar char="•"/>
            </a:pPr>
            <a:r>
              <a:rPr lang="en-US"/>
              <a:t>Stack values has to be re-assigned every time thread uses CPU time</a:t>
            </a:r>
            <a:endParaRPr/>
          </a:p>
          <a:p>
            <a:pPr indent="-342900" lvl="2" marL="1257300" rtl="0" algn="l">
              <a:spcBef>
                <a:spcPts val="100"/>
              </a:spcBef>
              <a:spcAft>
                <a:spcPts val="0"/>
              </a:spcAft>
              <a:buClr>
                <a:schemeClr val="dk1"/>
              </a:buClr>
              <a:buSzPts val="1800"/>
              <a:buChar char="•"/>
            </a:pPr>
            <a:r>
              <a:rPr lang="en-US"/>
              <a:t>Synchronization might be needed </a:t>
            </a:r>
            <a:endParaRPr/>
          </a:p>
          <a:p>
            <a:pPr indent="-342900" lvl="2" marL="1257300" rtl="0" algn="l">
              <a:spcBef>
                <a:spcPts val="100"/>
              </a:spcBef>
              <a:spcAft>
                <a:spcPts val="0"/>
              </a:spcAft>
              <a:buClr>
                <a:schemeClr val="dk1"/>
              </a:buClr>
              <a:buSzPts val="1800"/>
              <a:buChar char="•"/>
            </a:pPr>
            <a:r>
              <a:rPr lang="en-US"/>
              <a:t>Known as ‘fork’ </a:t>
            </a:r>
            <a:endParaRPr/>
          </a:p>
          <a:p>
            <a:pPr indent="-342900" lvl="1" marL="800100" rtl="0" algn="l">
              <a:spcBef>
                <a:spcPts val="200"/>
              </a:spcBef>
              <a:spcAft>
                <a:spcPts val="0"/>
              </a:spcAft>
              <a:buClr>
                <a:schemeClr val="dk1"/>
              </a:buClr>
              <a:buSzPts val="1800"/>
              <a:buChar char="‒"/>
            </a:pPr>
            <a:r>
              <a:rPr lang="en-US"/>
              <a:t>Lightweight processing = processing in the same stack</a:t>
            </a:r>
            <a:endParaRPr/>
          </a:p>
          <a:p>
            <a:pPr indent="-342900" lvl="2" marL="1257300" rtl="0" algn="l">
              <a:spcBef>
                <a:spcPts val="100"/>
              </a:spcBef>
              <a:spcAft>
                <a:spcPts val="0"/>
              </a:spcAft>
              <a:buClr>
                <a:schemeClr val="dk1"/>
              </a:buClr>
              <a:buSzPts val="1800"/>
              <a:buChar char="•"/>
            </a:pPr>
            <a:r>
              <a:rPr lang="en-US"/>
              <a:t>Linear processing</a:t>
            </a:r>
            <a:endParaRPr/>
          </a:p>
          <a:p>
            <a:pPr indent="-342900" lvl="1" marL="800100" rtl="0" algn="l">
              <a:spcBef>
                <a:spcPts val="200"/>
              </a:spcBef>
              <a:spcAft>
                <a:spcPts val="0"/>
              </a:spcAft>
              <a:buClr>
                <a:schemeClr val="dk1"/>
              </a:buClr>
              <a:buSzPts val="1800"/>
              <a:buChar char="‒"/>
            </a:pPr>
            <a:r>
              <a:rPr lang="en-US"/>
              <a:t>Processing time might be short, long or very long..</a:t>
            </a:r>
            <a:endParaRPr/>
          </a:p>
          <a:p>
            <a:pPr indent="-342900" lvl="2" marL="1257300" rtl="0" algn="l">
              <a:spcBef>
                <a:spcPts val="100"/>
              </a:spcBef>
              <a:spcAft>
                <a:spcPts val="0"/>
              </a:spcAft>
              <a:buClr>
                <a:schemeClr val="dk1"/>
              </a:buClr>
              <a:buSzPts val="1800"/>
              <a:buChar char="•"/>
            </a:pPr>
            <a:r>
              <a:rPr lang="en-US"/>
              <a:t>For short time – we can use the same thread or new thread</a:t>
            </a:r>
            <a:endParaRPr/>
          </a:p>
          <a:p>
            <a:pPr indent="-342900" lvl="2" marL="1257300" rtl="0" algn="l">
              <a:spcBef>
                <a:spcPts val="100"/>
              </a:spcBef>
              <a:spcAft>
                <a:spcPts val="0"/>
              </a:spcAft>
              <a:buClr>
                <a:schemeClr val="dk1"/>
              </a:buClr>
              <a:buSzPts val="1800"/>
              <a:buChar char="•"/>
            </a:pPr>
            <a:r>
              <a:rPr lang="en-US"/>
              <a:t>For long time – we can use new thread</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Virtual Machine</a:t>
            </a:r>
            <a:endParaRPr/>
          </a:p>
        </p:txBody>
      </p:sp>
      <p:sp>
        <p:nvSpPr>
          <p:cNvPr id="168" name="Google Shape;168;p1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Memory management</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Allocate memory from OS</a:t>
            </a:r>
            <a:endParaRPr/>
          </a:p>
          <a:p>
            <a:pPr indent="-342900" lvl="1" marL="800100" rtl="0" algn="l">
              <a:spcBef>
                <a:spcPts val="200"/>
              </a:spcBef>
              <a:spcAft>
                <a:spcPts val="0"/>
              </a:spcAft>
              <a:buClr>
                <a:schemeClr val="dk1"/>
              </a:buClr>
              <a:buSzPts val="1800"/>
              <a:buChar char="‒"/>
            </a:pPr>
            <a:r>
              <a:rPr lang="en-US"/>
              <a:t>Manage Java allocations</a:t>
            </a:r>
            <a:endParaRPr/>
          </a:p>
          <a:p>
            <a:pPr indent="-342900" lvl="1" marL="800100" rtl="0" algn="l">
              <a:spcBef>
                <a:spcPts val="200"/>
              </a:spcBef>
              <a:spcAft>
                <a:spcPts val="0"/>
              </a:spcAft>
              <a:buClr>
                <a:schemeClr val="dk1"/>
              </a:buClr>
              <a:buSzPts val="1800"/>
              <a:buChar char="‒"/>
            </a:pPr>
            <a:r>
              <a:rPr lang="en-US"/>
              <a:t>Clean memory from garbage </a:t>
            </a:r>
            <a:endParaRPr/>
          </a:p>
          <a:p>
            <a:pPr indent="-342900" lvl="2" marL="1257300" rtl="0" algn="l">
              <a:spcBef>
                <a:spcPts val="100"/>
              </a:spcBef>
              <a:spcAft>
                <a:spcPts val="0"/>
              </a:spcAft>
              <a:buClr>
                <a:schemeClr val="dk1"/>
              </a:buClr>
              <a:buSzPts val="1800"/>
              <a:buChar char="•"/>
            </a:pPr>
            <a:r>
              <a:rPr lang="en-US"/>
              <a:t>Garbage </a:t>
            </a:r>
            <a:endParaRPr/>
          </a:p>
          <a:p>
            <a:pPr indent="-342900" lvl="3" marL="1714500" rtl="0" algn="l">
              <a:spcBef>
                <a:spcPts val="0"/>
              </a:spcBef>
              <a:spcAft>
                <a:spcPts val="0"/>
              </a:spcAft>
              <a:buClr>
                <a:schemeClr val="dk1"/>
              </a:buClr>
              <a:buSzPts val="1800"/>
              <a:buChar char="‒"/>
            </a:pPr>
            <a:r>
              <a:rPr lang="en-US"/>
              <a:t>Objects that cannot be reclaimed anymore - unreachable  </a:t>
            </a:r>
            <a:endParaRPr/>
          </a:p>
          <a:p>
            <a:pPr indent="-342900" lvl="3" marL="1714500" rtl="0" algn="l">
              <a:spcBef>
                <a:spcPts val="0"/>
              </a:spcBef>
              <a:spcAft>
                <a:spcPts val="0"/>
              </a:spcAft>
              <a:buClr>
                <a:schemeClr val="dk1"/>
              </a:buClr>
              <a:buSzPts val="1800"/>
              <a:buChar char="‒"/>
            </a:pPr>
            <a:r>
              <a:rPr lang="en-US"/>
              <a:t>Object that are no longer referenced (explicitly &amp; implicitly)</a:t>
            </a:r>
            <a:endParaRPr/>
          </a:p>
          <a:p>
            <a:pPr indent="-342900" lvl="3" marL="1714500" rtl="0" algn="l">
              <a:spcBef>
                <a:spcPts val="0"/>
              </a:spcBef>
              <a:spcAft>
                <a:spcPts val="0"/>
              </a:spcAft>
              <a:buClr>
                <a:schemeClr val="dk1"/>
              </a:buClr>
              <a:buSzPts val="1800"/>
              <a:buChar char="‒"/>
            </a:pPr>
            <a:r>
              <a:rPr lang="en-US"/>
              <a:t>Object that are freed via programmatic directives</a:t>
            </a:r>
            <a:endParaRPr/>
          </a:p>
          <a:p>
            <a:pPr indent="-228600" lvl="3" marL="1714500" rtl="0" algn="l">
              <a:spcBef>
                <a:spcPts val="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4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Fork-Join</a:t>
            </a:r>
            <a:endParaRPr/>
          </a:p>
        </p:txBody>
      </p:sp>
      <p:sp>
        <p:nvSpPr>
          <p:cNvPr id="1562" name="Google Shape;1562;p14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For very long tasks we might want to:</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Split task into small independent parts</a:t>
            </a:r>
            <a:endParaRPr/>
          </a:p>
          <a:p>
            <a:pPr indent="-342900" lvl="1" marL="800100" rtl="0" algn="l">
              <a:spcBef>
                <a:spcPts val="200"/>
              </a:spcBef>
              <a:spcAft>
                <a:spcPts val="0"/>
              </a:spcAft>
              <a:buClr>
                <a:schemeClr val="dk1"/>
              </a:buClr>
              <a:buSzPts val="1800"/>
              <a:buChar char="‒"/>
            </a:pPr>
            <a:r>
              <a:rPr lang="en-US"/>
              <a:t>Fork each part to solve it separately</a:t>
            </a:r>
            <a:endParaRPr/>
          </a:p>
          <a:p>
            <a:pPr indent="-342900" lvl="2" marL="1257300" rtl="0" algn="l">
              <a:spcBef>
                <a:spcPts val="100"/>
              </a:spcBef>
              <a:spcAft>
                <a:spcPts val="0"/>
              </a:spcAft>
              <a:buClr>
                <a:schemeClr val="dk1"/>
              </a:buClr>
              <a:buSzPts val="1800"/>
              <a:buChar char="•"/>
            </a:pPr>
            <a:r>
              <a:rPr lang="en-US"/>
              <a:t>In the same thread pool dedicated to that long task</a:t>
            </a:r>
            <a:endParaRPr/>
          </a:p>
          <a:p>
            <a:pPr indent="-342900" lvl="1" marL="800100" rtl="0" algn="l">
              <a:spcBef>
                <a:spcPts val="200"/>
              </a:spcBef>
              <a:spcAft>
                <a:spcPts val="0"/>
              </a:spcAft>
              <a:buClr>
                <a:schemeClr val="dk1"/>
              </a:buClr>
              <a:buSzPts val="1800"/>
              <a:buChar char="‒"/>
            </a:pPr>
            <a:r>
              <a:rPr lang="en-US"/>
              <a:t>Join all parts </a:t>
            </a:r>
            <a:endParaRPr/>
          </a:p>
          <a:p>
            <a:pPr indent="-342900" lvl="1" marL="800100" rtl="0" algn="l">
              <a:spcBef>
                <a:spcPts val="200"/>
              </a:spcBef>
              <a:spcAft>
                <a:spcPts val="0"/>
              </a:spcAft>
              <a:buClr>
                <a:schemeClr val="dk1"/>
              </a:buClr>
              <a:buSzPts val="1800"/>
              <a:buChar char="‒"/>
            </a:pPr>
            <a:r>
              <a:rPr lang="en-US"/>
              <a:t>Compose the result out of them</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4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Fork-Join</a:t>
            </a:r>
            <a:endParaRPr/>
          </a:p>
        </p:txBody>
      </p:sp>
      <p:sp>
        <p:nvSpPr>
          <p:cNvPr id="1568" name="Google Shape;1568;p14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Java 7 offers: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ForkJoinTask – lightweight task (like Callable-Future)</a:t>
            </a:r>
            <a:endParaRPr/>
          </a:p>
          <a:p>
            <a:pPr indent="-342900" lvl="2" marL="1257300" rtl="0" algn="l">
              <a:spcBef>
                <a:spcPts val="100"/>
              </a:spcBef>
              <a:spcAft>
                <a:spcPts val="0"/>
              </a:spcAft>
              <a:buClr>
                <a:schemeClr val="dk1"/>
              </a:buClr>
              <a:buSzPts val="1800"/>
              <a:buChar char="•"/>
            </a:pPr>
            <a:r>
              <a:rPr i="1" lang="en-US"/>
              <a:t>RecursiveAction</a:t>
            </a:r>
            <a:r>
              <a:rPr lang="en-US"/>
              <a:t> – a task that doesn’t return a result</a:t>
            </a:r>
            <a:endParaRPr/>
          </a:p>
          <a:p>
            <a:pPr indent="-342900" lvl="2" marL="1257300" rtl="0" algn="l">
              <a:spcBef>
                <a:spcPts val="100"/>
              </a:spcBef>
              <a:spcAft>
                <a:spcPts val="0"/>
              </a:spcAft>
              <a:buClr>
                <a:schemeClr val="dk1"/>
              </a:buClr>
              <a:buSzPts val="1800"/>
              <a:buChar char="•"/>
            </a:pPr>
            <a:r>
              <a:rPr i="1" lang="en-US"/>
              <a:t>RecursiveTask&lt;E</a:t>
            </a:r>
            <a:r>
              <a:rPr lang="en-US"/>
              <a:t>&gt; - a task that results in E type</a:t>
            </a:r>
            <a:endParaRPr/>
          </a:p>
          <a:p>
            <a:pPr indent="-342900" lvl="2" marL="1257300" rtl="0" algn="l">
              <a:spcBef>
                <a:spcPts val="100"/>
              </a:spcBef>
              <a:spcAft>
                <a:spcPts val="0"/>
              </a:spcAft>
              <a:buClr>
                <a:schemeClr val="dk1"/>
              </a:buClr>
              <a:buSzPts val="1800"/>
              <a:buChar char="•"/>
            </a:pPr>
            <a:r>
              <a:rPr lang="en-US"/>
              <a:t>Both has </a:t>
            </a:r>
            <a:r>
              <a:rPr i="1" lang="en-US"/>
              <a:t>invokeAll</a:t>
            </a:r>
            <a:r>
              <a:rPr lang="en-US"/>
              <a:t>(..) method to fork other subtasks </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ForkJoinPool</a:t>
            </a:r>
            <a:r>
              <a:rPr lang="en-US"/>
              <a:t> – An </a:t>
            </a:r>
            <a:r>
              <a:rPr i="1" lang="en-US"/>
              <a:t>ExecutorService</a:t>
            </a:r>
            <a:r>
              <a:rPr lang="en-US"/>
              <a:t> implementation</a:t>
            </a:r>
            <a:endParaRPr/>
          </a:p>
          <a:p>
            <a:pPr indent="-342900" lvl="2" marL="1257300" rtl="0" algn="l">
              <a:spcBef>
                <a:spcPts val="100"/>
              </a:spcBef>
              <a:spcAft>
                <a:spcPts val="0"/>
              </a:spcAft>
              <a:buClr>
                <a:schemeClr val="dk1"/>
              </a:buClr>
              <a:buSzPts val="1800"/>
              <a:buChar char="•"/>
            </a:pPr>
            <a:r>
              <a:rPr lang="en-US"/>
              <a:t>Designed for forking tasks and its subtasks</a:t>
            </a:r>
            <a:endParaRPr/>
          </a:p>
          <a:p>
            <a:pPr indent="-342900" lvl="2" marL="1257300" rtl="0" algn="l">
              <a:spcBef>
                <a:spcPts val="100"/>
              </a:spcBef>
              <a:spcAft>
                <a:spcPts val="0"/>
              </a:spcAft>
              <a:buClr>
                <a:schemeClr val="dk1"/>
              </a:buClr>
              <a:buSzPts val="1800"/>
              <a:buChar char="•"/>
            </a:pPr>
            <a:r>
              <a:rPr lang="en-US"/>
              <a:t>Takes number of processors to its constructor </a:t>
            </a:r>
            <a:endParaRPr/>
          </a:p>
          <a:p>
            <a:pPr indent="-342900" lvl="2" marL="1257300" rtl="0" algn="l">
              <a:spcBef>
                <a:spcPts val="100"/>
              </a:spcBef>
              <a:spcAft>
                <a:spcPts val="0"/>
              </a:spcAft>
              <a:buClr>
                <a:schemeClr val="dk1"/>
              </a:buClr>
              <a:buSzPts val="1800"/>
              <a:buChar char="•"/>
            </a:pPr>
            <a:r>
              <a:rPr lang="en-US"/>
              <a:t>Default constructor is set according to the </a:t>
            </a:r>
            <a:r>
              <a:rPr i="1" lang="en-US"/>
              <a:t>Runtime.availableProcessors</a:t>
            </a:r>
            <a:r>
              <a:rPr lang="en-US"/>
              <a:t>()</a:t>
            </a:r>
            <a:endParaRPr/>
          </a:p>
          <a:p>
            <a:pPr indent="-228600" lvl="1" marL="800100" rtl="0" algn="l">
              <a:spcBef>
                <a:spcPts val="2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4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Fork-Join</a:t>
            </a:r>
            <a:endParaRPr/>
          </a:p>
        </p:txBody>
      </p:sp>
      <p:sp>
        <p:nvSpPr>
          <p:cNvPr id="1574" name="Google Shape;1574;p14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Example:</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
        <p:nvSpPr>
          <p:cNvPr id="1575" name="Google Shape;1575;p142"/>
          <p:cNvSpPr/>
          <p:nvPr/>
        </p:nvSpPr>
        <p:spPr>
          <a:xfrm>
            <a:off x="457200" y="1924050"/>
            <a:ext cx="8229599" cy="380841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public  class </a:t>
            </a:r>
            <a:r>
              <a:rPr b="1" lang="en-US" sz="1400">
                <a:solidFill>
                  <a:schemeClr val="dk1"/>
                </a:solidFill>
                <a:latin typeface="Arial"/>
                <a:ea typeface="Arial"/>
                <a:cs typeface="Arial"/>
                <a:sym typeface="Arial"/>
              </a:rPr>
              <a:t>ElementTask extends RecursiveAction</a:t>
            </a:r>
            <a:r>
              <a:rPr lang="en-US" sz="1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private Node 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public ElementTask(Node n) {this.n=n;}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@Override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public void compute(){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if(node.getNodeValue().equals(“leaf”)){</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 Process node data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}else {   // node is composite of sub-leafs…..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NodeList subs=n.getChildNodes();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Collection&lt;ElementTask&gt; subTasks=new HashSet&lt;&gt;()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for(int i=0;i&lt;subs.getLength();i++){</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subTasks.add(new ElementTask(subs.item(i)));</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invokeAll(subTasks );  </a:t>
            </a:r>
            <a:r>
              <a:rPr lang="en-US" sz="1400">
                <a:solidFill>
                  <a:schemeClr val="dk1"/>
                </a:solidFill>
                <a:latin typeface="Arial"/>
                <a:ea typeface="Arial"/>
                <a:cs typeface="Arial"/>
                <a:sym typeface="Arial"/>
              </a:rPr>
              <a:t>//registers more tasks to the pool..</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sp>
        <p:nvSpPr>
          <p:cNvPr id="1576" name="Google Shape;1576;p142"/>
          <p:cNvSpPr/>
          <p:nvPr/>
        </p:nvSpPr>
        <p:spPr>
          <a:xfrm>
            <a:off x="3249612" y="5395442"/>
            <a:ext cx="5329238" cy="776287"/>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7F7F7F"/>
                </a:solidFill>
                <a:latin typeface="Arial"/>
                <a:ea typeface="Arial"/>
                <a:cs typeface="Arial"/>
                <a:sym typeface="Arial"/>
              </a:rPr>
              <a:t>ElementTask t=new ElementTask(xmlDocumentNode);</a:t>
            </a:r>
            <a:endParaRPr/>
          </a:p>
          <a:p>
            <a:pPr indent="0" lvl="0" marL="0" marR="0" rtl="0" algn="l">
              <a:spcBef>
                <a:spcPts val="0"/>
              </a:spcBef>
              <a:spcAft>
                <a:spcPts val="0"/>
              </a:spcAft>
              <a:buNone/>
            </a:pPr>
            <a:r>
              <a:rPr lang="en-US" sz="1400">
                <a:solidFill>
                  <a:srgbClr val="7F7F7F"/>
                </a:solidFill>
                <a:latin typeface="Arial"/>
                <a:ea typeface="Arial"/>
                <a:cs typeface="Arial"/>
                <a:sym typeface="Arial"/>
              </a:rPr>
              <a:t>ForkJoinPool pool=new ForkJoinPool ();</a:t>
            </a:r>
            <a:endParaRPr/>
          </a:p>
          <a:p>
            <a:pPr indent="0" lvl="0" marL="0" marR="0" rtl="0" algn="l">
              <a:spcBef>
                <a:spcPts val="0"/>
              </a:spcBef>
              <a:spcAft>
                <a:spcPts val="0"/>
              </a:spcAft>
              <a:buNone/>
            </a:pPr>
            <a:r>
              <a:rPr lang="en-US" sz="1400">
                <a:solidFill>
                  <a:srgbClr val="7F7F7F"/>
                </a:solidFill>
                <a:latin typeface="Arial"/>
                <a:ea typeface="Arial"/>
                <a:cs typeface="Arial"/>
                <a:sym typeface="Arial"/>
              </a:rPr>
              <a:t>pool.invoke(t);</a:t>
            </a:r>
            <a:endParaRPr sz="1400">
              <a:solidFill>
                <a:srgbClr val="7F7F7F"/>
              </a:solidFill>
              <a:latin typeface="Arial"/>
              <a:ea typeface="Arial"/>
              <a:cs typeface="Arial"/>
              <a:sym typeface="Arial"/>
            </a:endParaRPr>
          </a:p>
        </p:txBody>
      </p:sp>
      <p:sp>
        <p:nvSpPr>
          <p:cNvPr id="1577" name="Google Shape;1577;p142"/>
          <p:cNvSpPr txBox="1"/>
          <p:nvPr/>
        </p:nvSpPr>
        <p:spPr>
          <a:xfrm>
            <a:off x="349250" y="973138"/>
            <a:ext cx="8229600" cy="1016000"/>
          </a:xfrm>
          <a:prstGeom prst="rect">
            <a:avLst/>
          </a:prstGeom>
          <a:noFill/>
          <a:ln>
            <a:noFill/>
          </a:ln>
        </p:spPr>
        <p:txBody>
          <a:bodyPr anchorCtr="0" anchor="t" bIns="45700" lIns="91425" spcFirstLastPara="1" rIns="91425" wrap="square" tIns="45700">
            <a:noAutofit/>
          </a:bodyPr>
          <a:lstStyle/>
          <a:p>
            <a:pPr indent="0" lvl="0" marL="0" marR="0" rtl="1" algn="ctr">
              <a:spcBef>
                <a:spcPts val="0"/>
              </a:spcBef>
              <a:spcAft>
                <a:spcPts val="0"/>
              </a:spcAft>
              <a:buNone/>
            </a:pPr>
            <a:r>
              <a:rPr lang="en-US" sz="2800">
                <a:solidFill>
                  <a:schemeClr val="lt1"/>
                </a:solidFill>
                <a:latin typeface="Arial"/>
                <a:ea typeface="Arial"/>
                <a:cs typeface="Arial"/>
                <a:sym typeface="Arial"/>
              </a:rPr>
              <a:t>Fork-Join</a:t>
            </a:r>
            <a:endParaRPr sz="2800">
              <a:solidFill>
                <a:schemeClr val="lt1"/>
              </a:solidFill>
              <a:latin typeface="Arial"/>
              <a:ea typeface="Arial"/>
              <a:cs typeface="Arial"/>
              <a:sym typeface="Arial"/>
            </a:endParaRPr>
          </a:p>
        </p:txBody>
      </p:sp>
      <p:cxnSp>
        <p:nvCxnSpPr>
          <p:cNvPr id="1578" name="Google Shape;1578;p142"/>
          <p:cNvCxnSpPr/>
          <p:nvPr/>
        </p:nvCxnSpPr>
        <p:spPr>
          <a:xfrm>
            <a:off x="457199" y="1916832"/>
            <a:ext cx="8229600" cy="0"/>
          </a:xfrm>
          <a:prstGeom prst="straightConnector1">
            <a:avLst/>
          </a:prstGeom>
          <a:noFill/>
          <a:ln cap="flat" cmpd="sng" w="9525">
            <a:solidFill>
              <a:srgbClr val="FF3300"/>
            </a:solidFill>
            <a:prstDash val="solid"/>
            <a:round/>
            <a:headEnd len="sm" w="sm" type="none"/>
            <a:tailEnd len="sm" w="sm" type="none"/>
          </a:ln>
        </p:spPr>
      </p:cxnSp>
      <p:cxnSp>
        <p:nvCxnSpPr>
          <p:cNvPr id="1579" name="Google Shape;1579;p142"/>
          <p:cNvCxnSpPr/>
          <p:nvPr/>
        </p:nvCxnSpPr>
        <p:spPr>
          <a:xfrm>
            <a:off x="457199" y="5732463"/>
            <a:ext cx="2792413"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4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CompletableFuture</a:t>
            </a:r>
            <a:endParaRPr/>
          </a:p>
        </p:txBody>
      </p:sp>
      <p:sp>
        <p:nvSpPr>
          <p:cNvPr id="1585" name="Google Shape;1585;p14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Since Java 8</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i="1" lang="en-US"/>
              <a:t>CompletionStage&lt;T</a:t>
            </a:r>
            <a:r>
              <a:rPr lang="en-US"/>
              <a:t>&gt; interface</a:t>
            </a:r>
            <a:endParaRPr/>
          </a:p>
          <a:p>
            <a:pPr indent="-342900" lvl="1" marL="800100" rtl="0" algn="l">
              <a:spcBef>
                <a:spcPts val="200"/>
              </a:spcBef>
              <a:spcAft>
                <a:spcPts val="0"/>
              </a:spcAft>
              <a:buClr>
                <a:schemeClr val="dk1"/>
              </a:buClr>
              <a:buSzPts val="1800"/>
              <a:buChar char="‒"/>
            </a:pPr>
            <a:r>
              <a:rPr lang="en-US"/>
              <a:t>Used for breaking tasks into conditional continues sub-tasks</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i="1" lang="en-US"/>
              <a:t>CompletableFuture</a:t>
            </a:r>
            <a:r>
              <a:rPr lang="en-US"/>
              <a:t> </a:t>
            </a:r>
            <a:endParaRPr/>
          </a:p>
          <a:p>
            <a:pPr indent="-342900" lvl="1" marL="800100" rtl="0" algn="l">
              <a:spcBef>
                <a:spcPts val="200"/>
              </a:spcBef>
              <a:spcAft>
                <a:spcPts val="0"/>
              </a:spcAft>
              <a:buClr>
                <a:schemeClr val="dk1"/>
              </a:buClr>
              <a:buSzPts val="1800"/>
              <a:buChar char="‒"/>
            </a:pPr>
            <a:r>
              <a:rPr lang="en-US"/>
              <a:t>Implements </a:t>
            </a:r>
            <a:r>
              <a:rPr i="1" lang="en-US"/>
              <a:t>CompletableStage</a:t>
            </a:r>
            <a:endParaRPr i="1"/>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Provides operations for creating sub-tasks pipelines</a:t>
            </a:r>
            <a:endParaRPr/>
          </a:p>
          <a:p>
            <a:pPr indent="-342900" lvl="1" marL="800100" rtl="0" algn="l">
              <a:spcBef>
                <a:spcPts val="200"/>
              </a:spcBef>
              <a:spcAft>
                <a:spcPts val="0"/>
              </a:spcAft>
              <a:buClr>
                <a:schemeClr val="dk1"/>
              </a:buClr>
              <a:buSzPts val="1800"/>
              <a:buChar char="‒"/>
            </a:pPr>
            <a:r>
              <a:rPr lang="en-US"/>
              <a:t>Supports LAMBDA exp.</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4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CompletableFuture</a:t>
            </a:r>
            <a:endParaRPr/>
          </a:p>
        </p:txBody>
      </p:sp>
      <p:sp>
        <p:nvSpPr>
          <p:cNvPr id="1591" name="Google Shape;1591;p14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1" marL="800100" rtl="0" algn="l">
              <a:spcBef>
                <a:spcPts val="0"/>
              </a:spcBef>
              <a:spcAft>
                <a:spcPts val="0"/>
              </a:spcAft>
              <a:buClr>
                <a:schemeClr val="dk1"/>
              </a:buClr>
              <a:buSzPts val="1800"/>
              <a:buChar char="‒"/>
            </a:pPr>
            <a:r>
              <a:rPr lang="en-US"/>
              <a:t>Provides operations like:</a:t>
            </a:r>
            <a:endParaRPr/>
          </a:p>
          <a:p>
            <a:pPr indent="-228600" lvl="1" marL="800100" rtl="0" algn="l">
              <a:spcBef>
                <a:spcPts val="2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i="1" lang="en-US"/>
              <a:t>thenAccept(Consumer&lt;? super T&gt; action)</a:t>
            </a:r>
            <a:endParaRPr/>
          </a:p>
          <a:p>
            <a:pPr indent="-342900" lvl="2" marL="1257300" rtl="0" algn="l">
              <a:spcBef>
                <a:spcPts val="100"/>
              </a:spcBef>
              <a:spcAft>
                <a:spcPts val="0"/>
              </a:spcAft>
              <a:buClr>
                <a:schemeClr val="dk1"/>
              </a:buClr>
              <a:buSzPts val="1800"/>
              <a:buChar char="•"/>
            </a:pPr>
            <a:r>
              <a:rPr i="1" lang="en-US"/>
              <a:t>supplyAsync(Supplier&lt;U&gt; supplier)</a:t>
            </a:r>
            <a:endParaRPr/>
          </a:p>
          <a:p>
            <a:pPr indent="-342900" lvl="2" marL="1257300" rtl="0" algn="l">
              <a:spcBef>
                <a:spcPts val="100"/>
              </a:spcBef>
              <a:spcAft>
                <a:spcPts val="0"/>
              </a:spcAft>
              <a:buClr>
                <a:schemeClr val="dk1"/>
              </a:buClr>
              <a:buSzPts val="1800"/>
              <a:buChar char="•"/>
            </a:pPr>
            <a:r>
              <a:rPr i="1" lang="en-US"/>
              <a:t>thenApply(Function&lt;? super T,? extends U&gt; fn)</a:t>
            </a:r>
            <a:endParaRPr/>
          </a:p>
          <a:p>
            <a:pPr indent="-342900" lvl="2" marL="1257300" rtl="0" algn="l">
              <a:spcBef>
                <a:spcPts val="100"/>
              </a:spcBef>
              <a:spcAft>
                <a:spcPts val="0"/>
              </a:spcAft>
              <a:buClr>
                <a:schemeClr val="dk1"/>
              </a:buClr>
              <a:buSzPts val="1800"/>
              <a:buChar char="•"/>
            </a:pPr>
            <a:r>
              <a:rPr i="1" lang="en-US"/>
              <a:t>thenRun(Runnable action)</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All result with </a:t>
            </a:r>
            <a:r>
              <a:rPr i="1" lang="en-US"/>
              <a:t>CompletionStage&lt;T</a:t>
            </a:r>
            <a:r>
              <a:rPr lang="en-US"/>
              <a:t>&gt; - so pipelines may be easily codes</a:t>
            </a:r>
            <a:endParaRPr/>
          </a:p>
          <a:p>
            <a:pPr indent="-342900" lvl="2" marL="1257300" rtl="0" algn="l">
              <a:spcBef>
                <a:spcPts val="100"/>
              </a:spcBef>
              <a:spcAft>
                <a:spcPts val="0"/>
              </a:spcAft>
              <a:buClr>
                <a:schemeClr val="dk1"/>
              </a:buClr>
              <a:buSzPts val="1800"/>
              <a:buChar char="•"/>
            </a:pPr>
            <a:r>
              <a:rPr lang="en-US"/>
              <a:t>All may use current thread or obtain different one from given executor -  </a:t>
            </a:r>
            <a:r>
              <a:rPr i="1" lang="en-US"/>
              <a:t>asyncXXX</a:t>
            </a:r>
            <a:r>
              <a:rPr lang="en-US"/>
              <a:t>() </a:t>
            </a:r>
            <a:endParaRPr/>
          </a:p>
          <a:p>
            <a:pPr indent="-342900" lvl="2" marL="1257300" rtl="0" algn="l">
              <a:spcBef>
                <a:spcPts val="100"/>
              </a:spcBef>
              <a:spcAft>
                <a:spcPts val="0"/>
              </a:spcAft>
              <a:buClr>
                <a:schemeClr val="dk1"/>
              </a:buClr>
              <a:buSzPts val="1800"/>
              <a:buChar char="•"/>
            </a:pPr>
            <a:r>
              <a:rPr lang="en-US"/>
              <a:t>All may be executed on different executors than </a:t>
            </a:r>
            <a:r>
              <a:rPr i="1" lang="en-US"/>
              <a:t>ForkJoinPool</a:t>
            </a:r>
            <a:r>
              <a:rPr lang="en-US"/>
              <a:t>..</a:t>
            </a:r>
            <a:r>
              <a:rPr i="1" lang="en-US"/>
              <a:t>commonPool</a:t>
            </a:r>
            <a:r>
              <a:rPr lang="en-US"/>
              <a:t>() </a:t>
            </a:r>
            <a:endParaRPr/>
          </a:p>
        </p:txBody>
      </p:sp>
      <p:sp>
        <p:nvSpPr>
          <p:cNvPr id="1592" name="Google Shape;1592;p144"/>
          <p:cNvSpPr/>
          <p:nvPr/>
        </p:nvSpPr>
        <p:spPr>
          <a:xfrm>
            <a:off x="1187450" y="2348881"/>
            <a:ext cx="5256758" cy="1296020"/>
          </a:xfrm>
          <a:prstGeom prst="rect">
            <a:avLst/>
          </a:prstGeom>
          <a:no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1800">
              <a:solidFill>
                <a:schemeClr val="lt1"/>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4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CompletableFuture</a:t>
            </a:r>
            <a:endParaRPr/>
          </a:p>
        </p:txBody>
      </p:sp>
      <p:sp>
        <p:nvSpPr>
          <p:cNvPr id="1598" name="Google Shape;1598;p14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1" marL="800100" rtl="0" algn="l">
              <a:spcBef>
                <a:spcPts val="0"/>
              </a:spcBef>
              <a:spcAft>
                <a:spcPts val="0"/>
              </a:spcAft>
              <a:buClr>
                <a:schemeClr val="dk1"/>
              </a:buClr>
              <a:buSzPts val="1800"/>
              <a:buChar char="‒"/>
            </a:pPr>
            <a:r>
              <a:rPr lang="en-US"/>
              <a:t>Examples:</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Methods relates to other </a:t>
            </a:r>
            <a:r>
              <a:rPr i="1" lang="en-US"/>
              <a:t>CompletableStage&lt;T</a:t>
            </a:r>
            <a:r>
              <a:rPr lang="en-US"/>
              <a:t>&gt; instances:</a:t>
            </a:r>
            <a:endParaRPr/>
          </a:p>
          <a:p>
            <a:pPr indent="-228600" lvl="1" marL="800100" rtl="0" algn="l">
              <a:spcBef>
                <a:spcPts val="2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acceptEither(CompletionStage&lt;? extends T&gt; other, Consumer&lt;? super T&gt; action)</a:t>
            </a:r>
            <a:endParaRPr/>
          </a:p>
          <a:p>
            <a:pPr indent="-342900" lvl="2" marL="1257300" rtl="0" algn="l">
              <a:spcBef>
                <a:spcPts val="100"/>
              </a:spcBef>
              <a:spcAft>
                <a:spcPts val="0"/>
              </a:spcAft>
              <a:buClr>
                <a:schemeClr val="dk1"/>
              </a:buClr>
              <a:buSzPts val="1800"/>
              <a:buChar char="•"/>
            </a:pPr>
            <a:r>
              <a:rPr lang="en-US"/>
              <a:t>applyToEither(CompletionStage&lt;? extends T&gt; other, Function&lt;? super T,U&gt; fn)</a:t>
            </a:r>
            <a:endParaRPr/>
          </a:p>
          <a:p>
            <a:pPr indent="-342900" lvl="2" marL="1257300" rtl="0" algn="l">
              <a:spcBef>
                <a:spcPts val="100"/>
              </a:spcBef>
              <a:spcAft>
                <a:spcPts val="0"/>
              </a:spcAft>
              <a:buClr>
                <a:schemeClr val="dk1"/>
              </a:buClr>
              <a:buSzPts val="1800"/>
              <a:buChar char="•"/>
            </a:pPr>
            <a:r>
              <a:rPr lang="en-US"/>
              <a:t>runAfterBoth(CompletionStage&lt;?&gt; other, Runnable action)</a:t>
            </a:r>
            <a:endParaRPr/>
          </a:p>
          <a:p>
            <a:pPr indent="-342900" lvl="2" marL="1257300" rtl="0" algn="l">
              <a:spcBef>
                <a:spcPts val="100"/>
              </a:spcBef>
              <a:spcAft>
                <a:spcPts val="0"/>
              </a:spcAft>
              <a:buClr>
                <a:schemeClr val="dk1"/>
              </a:buClr>
              <a:buSzPts val="1800"/>
              <a:buChar char="•"/>
            </a:pPr>
            <a:r>
              <a:rPr lang="en-US"/>
              <a:t>runAfterEither(CompletionStage&lt;?&gt; other, Runnable action)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
        <p:nvSpPr>
          <p:cNvPr id="1599" name="Google Shape;1599;p145"/>
          <p:cNvSpPr/>
          <p:nvPr/>
        </p:nvSpPr>
        <p:spPr>
          <a:xfrm>
            <a:off x="1043608" y="1916832"/>
            <a:ext cx="7643192" cy="1943100"/>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Method ref pipeline: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CompletableFuture.supplyAsync(me::findRemoteControl)</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.thenApply(codi::searchMovie)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.thenAccept(me::watchMovie); </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LMBDA Exp. Pipline: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CompletableFuture.supplyAsync(()-&gt;me.findRemoteControl(“under the sofa”))</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.thenApply((rc)-&gt; codi.favorateChannel(rc,”Pulp Fiction”)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.thenAccept((mov)-&gt;me.watchMovie(mov)); </a:t>
            </a:r>
            <a:endParaRPr/>
          </a:p>
        </p:txBody>
      </p:sp>
      <p:sp>
        <p:nvSpPr>
          <p:cNvPr id="1600" name="Google Shape;1600;p145"/>
          <p:cNvSpPr/>
          <p:nvPr/>
        </p:nvSpPr>
        <p:spPr>
          <a:xfrm>
            <a:off x="0" y="3197225"/>
            <a:ext cx="0" cy="438150"/>
          </a:xfrm>
          <a:prstGeom prst="rect">
            <a:avLst/>
          </a:prstGeom>
          <a:solidFill>
            <a:srgbClr val="F5F2F0"/>
          </a:solidFill>
          <a:ln>
            <a:noFill/>
          </a:ln>
        </p:spPr>
        <p:txBody>
          <a:bodyPr anchorCtr="0" anchor="ctr" bIns="79350" lIns="0" spcFirstLastPara="1" rIns="0" wrap="square" tIns="7935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01" name="Google Shape;1601;p145"/>
          <p:cNvCxnSpPr/>
          <p:nvPr/>
        </p:nvCxnSpPr>
        <p:spPr>
          <a:xfrm>
            <a:off x="1043608" y="1916832"/>
            <a:ext cx="7643192" cy="0"/>
          </a:xfrm>
          <a:prstGeom prst="straightConnector1">
            <a:avLst/>
          </a:prstGeom>
          <a:noFill/>
          <a:ln cap="flat" cmpd="sng" w="9525">
            <a:solidFill>
              <a:srgbClr val="FF3300"/>
            </a:solidFill>
            <a:prstDash val="solid"/>
            <a:round/>
            <a:headEnd len="sm" w="sm" type="none"/>
            <a:tailEnd len="sm" w="sm" type="none"/>
          </a:ln>
        </p:spPr>
      </p:cxnSp>
      <p:cxnSp>
        <p:nvCxnSpPr>
          <p:cNvPr id="1602" name="Google Shape;1602;p145"/>
          <p:cNvCxnSpPr/>
          <p:nvPr/>
        </p:nvCxnSpPr>
        <p:spPr>
          <a:xfrm>
            <a:off x="1043608" y="3862239"/>
            <a:ext cx="7643192"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4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Atomic</a:t>
            </a:r>
            <a:endParaRPr/>
          </a:p>
        </p:txBody>
      </p:sp>
      <p:sp>
        <p:nvSpPr>
          <p:cNvPr id="1608" name="Google Shape;1608;p14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i="1" lang="en-US"/>
              <a:t>java.util.concurrent.atomic</a:t>
            </a:r>
            <a:r>
              <a:rPr lang="en-US"/>
              <a:t> package</a:t>
            </a:r>
            <a:endParaRPr/>
          </a:p>
          <a:p>
            <a:pPr indent="-342900" lvl="1" marL="800100" rtl="0" algn="l">
              <a:spcBef>
                <a:spcPts val="200"/>
              </a:spcBef>
              <a:spcAft>
                <a:spcPts val="0"/>
              </a:spcAft>
              <a:buClr>
                <a:schemeClr val="dk1"/>
              </a:buClr>
              <a:buSzPts val="1800"/>
              <a:buChar char="‒"/>
            </a:pPr>
            <a:r>
              <a:rPr lang="en-US"/>
              <a:t>Provides thread-safe wrappers of atomic data</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Wait, isn’t it ‘volatile’ keyword responsibility?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14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Atomic</a:t>
            </a:r>
            <a:endParaRPr/>
          </a:p>
        </p:txBody>
      </p:sp>
      <p:sp>
        <p:nvSpPr>
          <p:cNvPr id="1614" name="Google Shape;1614;p14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Volatile</a:t>
            </a:r>
            <a:endParaRPr/>
          </a:p>
          <a:p>
            <a:pPr indent="-342900" lvl="1" marL="800100" rtl="0" algn="l">
              <a:spcBef>
                <a:spcPts val="200"/>
              </a:spcBef>
              <a:spcAft>
                <a:spcPts val="0"/>
              </a:spcAft>
              <a:buClr>
                <a:schemeClr val="dk1"/>
              </a:buClr>
              <a:buSzPts val="1800"/>
              <a:buChar char="‒"/>
            </a:pPr>
            <a:r>
              <a:rPr lang="en-US"/>
              <a:t>Synchronizes access to primitive allocations</a:t>
            </a:r>
            <a:endParaRPr/>
          </a:p>
          <a:p>
            <a:pPr indent="-342900" lvl="1" marL="800100" rtl="0" algn="l">
              <a:spcBef>
                <a:spcPts val="200"/>
              </a:spcBef>
              <a:spcAft>
                <a:spcPts val="0"/>
              </a:spcAft>
              <a:buClr>
                <a:schemeClr val="dk1"/>
              </a:buClr>
              <a:buSzPts val="1800"/>
              <a:buChar char="‒"/>
            </a:pPr>
            <a:r>
              <a:rPr lang="en-US"/>
              <a:t>Should be used when variables are about to be shared and modified by multiple threads</a:t>
            </a:r>
            <a:endParaRPr/>
          </a:p>
          <a:p>
            <a:pPr indent="-342900" lvl="1" marL="800100" rtl="0" algn="l">
              <a:spcBef>
                <a:spcPts val="200"/>
              </a:spcBef>
              <a:spcAft>
                <a:spcPts val="0"/>
              </a:spcAft>
              <a:buClr>
                <a:schemeClr val="dk1"/>
              </a:buClr>
              <a:buSzPts val="1800"/>
              <a:buChar char="‒"/>
            </a:pPr>
            <a:r>
              <a:rPr lang="en-US"/>
              <a:t>Volatile compared with synchronization:</a:t>
            </a:r>
            <a:endParaRPr/>
          </a:p>
          <a:p>
            <a:pPr indent="-342900" lvl="2" marL="1257300" rtl="0" algn="l">
              <a:spcBef>
                <a:spcPts val="100"/>
              </a:spcBef>
              <a:spcAft>
                <a:spcPts val="0"/>
              </a:spcAft>
              <a:buClr>
                <a:schemeClr val="dk1"/>
              </a:buClr>
              <a:buSzPts val="1800"/>
              <a:buChar char="•"/>
            </a:pPr>
            <a:r>
              <a:rPr lang="en-US"/>
              <a:t>May ‘synchronize’ null values</a:t>
            </a:r>
            <a:endParaRPr/>
          </a:p>
          <a:p>
            <a:pPr indent="-342900" lvl="2" marL="1257300" rtl="0" algn="l">
              <a:spcBef>
                <a:spcPts val="100"/>
              </a:spcBef>
              <a:spcAft>
                <a:spcPts val="0"/>
              </a:spcAft>
              <a:buClr>
                <a:schemeClr val="dk1"/>
              </a:buClr>
              <a:buSzPts val="1800"/>
              <a:buChar char="•"/>
            </a:pPr>
            <a:r>
              <a:rPr lang="en-US"/>
              <a:t>Can be applied to primitives as well</a:t>
            </a:r>
            <a:endParaRPr/>
          </a:p>
          <a:p>
            <a:pPr indent="-342900" lvl="2" marL="1257300" rtl="0" algn="l">
              <a:spcBef>
                <a:spcPts val="100"/>
              </a:spcBef>
              <a:spcAft>
                <a:spcPts val="0"/>
              </a:spcAft>
              <a:buClr>
                <a:schemeClr val="dk1"/>
              </a:buClr>
              <a:buSzPts val="1800"/>
              <a:buChar char="•"/>
            </a:pPr>
            <a:r>
              <a:rPr lang="en-US"/>
              <a:t>Well supported since Java 5 (don’t use it in older versions)</a:t>
            </a:r>
            <a:endParaRPr/>
          </a:p>
          <a:p>
            <a:pPr indent="-342900" lvl="2" marL="1257300" rtl="0" algn="l">
              <a:spcBef>
                <a:spcPts val="100"/>
              </a:spcBef>
              <a:spcAft>
                <a:spcPts val="0"/>
              </a:spcAft>
              <a:buClr>
                <a:schemeClr val="dk1"/>
              </a:buClr>
              <a:buSzPts val="1800"/>
              <a:buChar char="•"/>
            </a:pPr>
            <a:r>
              <a:rPr lang="en-US"/>
              <a:t>Non-blocking (just for the single action itself…)</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4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Atomic</a:t>
            </a:r>
            <a:endParaRPr/>
          </a:p>
        </p:txBody>
      </p:sp>
      <p:sp>
        <p:nvSpPr>
          <p:cNvPr id="1620" name="Google Shape;1620;p14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So, why do we need Atomic locks if we can use volatile?</a:t>
            </a:r>
            <a:endParaRPr/>
          </a:p>
          <a:p>
            <a:pPr indent="-342900" lvl="1" marL="800100" rtl="0" algn="l">
              <a:spcBef>
                <a:spcPts val="200"/>
              </a:spcBef>
              <a:spcAft>
                <a:spcPts val="0"/>
              </a:spcAft>
              <a:buClr>
                <a:schemeClr val="dk1"/>
              </a:buClr>
              <a:buSzPts val="1800"/>
              <a:buChar char="‒"/>
            </a:pPr>
            <a:r>
              <a:rPr lang="en-US"/>
              <a:t>volatile cannot block, means we cannot manipulate a value and read it in an atomic context</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Volatile doesn’t solve this:</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Volatile doesn’t support conditional updates…</a:t>
            </a:r>
            <a:endParaRPr/>
          </a:p>
        </p:txBody>
      </p:sp>
      <p:sp>
        <p:nvSpPr>
          <p:cNvPr id="1621" name="Google Shape;1621;p148"/>
          <p:cNvSpPr/>
          <p:nvPr/>
        </p:nvSpPr>
        <p:spPr>
          <a:xfrm>
            <a:off x="1259632" y="3789040"/>
            <a:ext cx="7427168" cy="1354667"/>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t/>
            </a:r>
            <a:endParaRPr b="1"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int x=100;</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if(x==200){</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              x=x*10;</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              x++;</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cxnSp>
        <p:nvCxnSpPr>
          <p:cNvPr id="1622" name="Google Shape;1622;p148"/>
          <p:cNvCxnSpPr/>
          <p:nvPr/>
        </p:nvCxnSpPr>
        <p:spPr>
          <a:xfrm>
            <a:off x="1259632" y="3789039"/>
            <a:ext cx="7427168" cy="2"/>
          </a:xfrm>
          <a:prstGeom prst="straightConnector1">
            <a:avLst/>
          </a:prstGeom>
          <a:noFill/>
          <a:ln cap="flat" cmpd="sng" w="9525">
            <a:solidFill>
              <a:srgbClr val="FF3300"/>
            </a:solidFill>
            <a:prstDash val="solid"/>
            <a:round/>
            <a:headEnd len="sm" w="sm" type="none"/>
            <a:tailEnd len="sm" w="sm" type="none"/>
          </a:ln>
        </p:spPr>
      </p:cxnSp>
      <p:cxnSp>
        <p:nvCxnSpPr>
          <p:cNvPr id="1623" name="Google Shape;1623;p148"/>
          <p:cNvCxnSpPr/>
          <p:nvPr/>
        </p:nvCxnSpPr>
        <p:spPr>
          <a:xfrm>
            <a:off x="1271588" y="5143500"/>
            <a:ext cx="7415212" cy="208"/>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4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Atomic</a:t>
            </a:r>
            <a:endParaRPr/>
          </a:p>
        </p:txBody>
      </p:sp>
      <p:sp>
        <p:nvSpPr>
          <p:cNvPr id="1629" name="Google Shape;1629;p14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Concurrent Atomic wrappers</a:t>
            </a:r>
            <a:endParaRPr/>
          </a:p>
          <a:p>
            <a:pPr indent="-342900" lvl="2" marL="1257300" rtl="0" algn="l">
              <a:spcBef>
                <a:spcPts val="100"/>
              </a:spcBef>
              <a:spcAft>
                <a:spcPts val="0"/>
              </a:spcAft>
              <a:buClr>
                <a:schemeClr val="dk1"/>
              </a:buClr>
              <a:buSzPts val="1800"/>
              <a:buChar char="•"/>
            </a:pPr>
            <a:r>
              <a:rPr lang="en-US"/>
              <a:t>Provides volatile access to its value</a:t>
            </a:r>
            <a:endParaRPr/>
          </a:p>
          <a:p>
            <a:pPr indent="-342900" lvl="2" marL="1257300" rtl="0" algn="l">
              <a:spcBef>
                <a:spcPts val="100"/>
              </a:spcBef>
              <a:spcAft>
                <a:spcPts val="0"/>
              </a:spcAft>
              <a:buClr>
                <a:schemeClr val="dk1"/>
              </a:buClr>
              <a:buSzPts val="1800"/>
              <a:buChar char="•"/>
            </a:pPr>
            <a:r>
              <a:rPr lang="en-US"/>
              <a:t>Extends it with general methods </a:t>
            </a:r>
            <a:endParaRPr/>
          </a:p>
          <a:p>
            <a:pPr indent="-342900" lvl="3" marL="1714500" rtl="0" algn="l">
              <a:spcBef>
                <a:spcPts val="0"/>
              </a:spcBef>
              <a:spcAft>
                <a:spcPts val="0"/>
              </a:spcAft>
              <a:buClr>
                <a:schemeClr val="dk1"/>
              </a:buClr>
              <a:buSzPts val="1800"/>
              <a:buChar char="‒"/>
            </a:pPr>
            <a:r>
              <a:rPr i="1" lang="en-US"/>
              <a:t>set(), get()</a:t>
            </a:r>
            <a:endParaRPr/>
          </a:p>
          <a:p>
            <a:pPr indent="-342900" lvl="3" marL="1714500" rtl="0" algn="l">
              <a:spcBef>
                <a:spcPts val="0"/>
              </a:spcBef>
              <a:spcAft>
                <a:spcPts val="0"/>
              </a:spcAft>
              <a:buClr>
                <a:schemeClr val="dk1"/>
              </a:buClr>
              <a:buSzPts val="1800"/>
              <a:buChar char="‒"/>
            </a:pPr>
            <a:r>
              <a:rPr i="1" lang="en-US"/>
              <a:t>compareAndSet(expectedValue</a:t>
            </a:r>
            <a:r>
              <a:rPr lang="en-US"/>
              <a:t>, updatedValue )</a:t>
            </a:r>
            <a:endParaRPr/>
          </a:p>
          <a:p>
            <a:pPr indent="-342900" lvl="2" marL="1257300" rtl="0" algn="l">
              <a:spcBef>
                <a:spcPts val="100"/>
              </a:spcBef>
              <a:spcAft>
                <a:spcPts val="0"/>
              </a:spcAft>
              <a:buClr>
                <a:schemeClr val="dk1"/>
              </a:buClr>
              <a:buSzPts val="1800"/>
              <a:buChar char="•"/>
            </a:pPr>
            <a:r>
              <a:rPr lang="en-US"/>
              <a:t>Extends it with type specific methods </a:t>
            </a:r>
            <a:endParaRPr/>
          </a:p>
          <a:p>
            <a:pPr indent="-342900" lvl="3" marL="1714500" rtl="0" algn="l">
              <a:spcBef>
                <a:spcPts val="0"/>
              </a:spcBef>
              <a:spcAft>
                <a:spcPts val="0"/>
              </a:spcAft>
              <a:buClr>
                <a:schemeClr val="dk1"/>
              </a:buClr>
              <a:buSzPts val="1800"/>
              <a:buChar char="‒"/>
            </a:pPr>
            <a:r>
              <a:rPr lang="en-US"/>
              <a:t>For </a:t>
            </a:r>
            <a:r>
              <a:rPr i="1" lang="en-US"/>
              <a:t>int: addAndGet(int delta), decrementAndGet()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Virtual Machine</a:t>
            </a:r>
            <a:endParaRPr/>
          </a:p>
        </p:txBody>
      </p:sp>
      <p:sp>
        <p:nvSpPr>
          <p:cNvPr id="174" name="Google Shape;174;p1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Memory management</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Reachable objects</a:t>
            </a:r>
            <a:endParaRPr/>
          </a:p>
          <a:p>
            <a:pPr indent="-342900" lvl="2" marL="1257300" rtl="0" algn="l">
              <a:spcBef>
                <a:spcPts val="100"/>
              </a:spcBef>
              <a:spcAft>
                <a:spcPts val="0"/>
              </a:spcAft>
              <a:buClr>
                <a:schemeClr val="dk1"/>
              </a:buClr>
              <a:buSzPts val="1800"/>
              <a:buChar char="•"/>
            </a:pPr>
            <a:r>
              <a:rPr lang="en-US"/>
              <a:t>VM manages a Root Set</a:t>
            </a:r>
            <a:endParaRPr/>
          </a:p>
          <a:p>
            <a:pPr indent="-342900" lvl="3" marL="1714500" rtl="0" algn="l">
              <a:spcBef>
                <a:spcPts val="0"/>
              </a:spcBef>
              <a:spcAft>
                <a:spcPts val="0"/>
              </a:spcAft>
              <a:buClr>
                <a:schemeClr val="dk1"/>
              </a:buClr>
              <a:buSzPts val="1800"/>
              <a:buChar char="‒"/>
            </a:pPr>
            <a:r>
              <a:rPr lang="en-US"/>
              <a:t>Consist of :</a:t>
            </a:r>
            <a:endParaRPr/>
          </a:p>
          <a:p>
            <a:pPr indent="-342900" lvl="4" marL="2171700" rtl="0" algn="l">
              <a:spcBef>
                <a:spcPts val="360"/>
              </a:spcBef>
              <a:spcAft>
                <a:spcPts val="0"/>
              </a:spcAft>
              <a:buClr>
                <a:schemeClr val="dk1"/>
              </a:buClr>
              <a:buSzPts val="1800"/>
              <a:buChar char="•"/>
            </a:pPr>
            <a:r>
              <a:rPr lang="en-US"/>
              <a:t>Static references</a:t>
            </a:r>
            <a:endParaRPr/>
          </a:p>
          <a:p>
            <a:pPr indent="-342900" lvl="4" marL="2171700" rtl="0" algn="l">
              <a:spcBef>
                <a:spcPts val="360"/>
              </a:spcBef>
              <a:spcAft>
                <a:spcPts val="0"/>
              </a:spcAft>
              <a:buClr>
                <a:schemeClr val="dk1"/>
              </a:buClr>
              <a:buSzPts val="1800"/>
              <a:buChar char="•"/>
            </a:pPr>
            <a:r>
              <a:rPr lang="en-US"/>
              <a:t>Local references</a:t>
            </a:r>
            <a:endParaRPr/>
          </a:p>
          <a:p>
            <a:pPr indent="-342900" lvl="3" marL="1714500" rtl="0" algn="l">
              <a:spcBef>
                <a:spcPts val="0"/>
              </a:spcBef>
              <a:spcAft>
                <a:spcPts val="0"/>
              </a:spcAft>
              <a:buClr>
                <a:schemeClr val="dk1"/>
              </a:buClr>
              <a:buSzPts val="1800"/>
              <a:buChar char="‒"/>
            </a:pPr>
            <a:r>
              <a:rPr lang="en-US"/>
              <a:t>Is the first level of referenced objects</a:t>
            </a:r>
            <a:endParaRPr/>
          </a:p>
          <a:p>
            <a:pPr indent="-342900" lvl="4" marL="2171700" rtl="0" algn="l">
              <a:spcBef>
                <a:spcPts val="360"/>
              </a:spcBef>
              <a:spcAft>
                <a:spcPts val="0"/>
              </a:spcAft>
              <a:buClr>
                <a:schemeClr val="dk1"/>
              </a:buClr>
              <a:buSzPts val="1800"/>
              <a:buChar char="•"/>
            </a:pPr>
            <a:r>
              <a:rPr lang="en-US"/>
              <a:t>Other objects might be referenced by root set objects</a:t>
            </a:r>
            <a:endParaRPr/>
          </a:p>
          <a:p>
            <a:pPr indent="-342900" lvl="3" marL="1714500" rtl="0" algn="l">
              <a:spcBef>
                <a:spcPts val="0"/>
              </a:spcBef>
              <a:spcAft>
                <a:spcPts val="0"/>
              </a:spcAft>
              <a:buClr>
                <a:schemeClr val="dk1"/>
              </a:buClr>
              <a:buSzPts val="1800"/>
              <a:buChar char="‒"/>
            </a:pPr>
            <a:r>
              <a:rPr lang="en-US"/>
              <a:t>Garbage collection </a:t>
            </a:r>
            <a:endParaRPr/>
          </a:p>
          <a:p>
            <a:pPr indent="-342900" lvl="4" marL="2171700" rtl="0" algn="l">
              <a:spcBef>
                <a:spcPts val="360"/>
              </a:spcBef>
              <a:spcAft>
                <a:spcPts val="0"/>
              </a:spcAft>
              <a:buClr>
                <a:schemeClr val="dk1"/>
              </a:buClr>
              <a:buSzPts val="1800"/>
              <a:buChar char="•"/>
            </a:pPr>
            <a:r>
              <a:rPr lang="en-US"/>
              <a:t>starts in iterating root set objects</a:t>
            </a:r>
            <a:endParaRPr/>
          </a:p>
          <a:p>
            <a:pPr indent="-342900" lvl="4" marL="2171700" rtl="0" algn="l">
              <a:spcBef>
                <a:spcPts val="360"/>
              </a:spcBef>
              <a:spcAft>
                <a:spcPts val="0"/>
              </a:spcAft>
              <a:buClr>
                <a:schemeClr val="dk1"/>
              </a:buClr>
              <a:buSzPts val="1800"/>
              <a:buChar char="•"/>
            </a:pPr>
            <a:r>
              <a:rPr lang="en-US"/>
              <a:t>Then visiting indirectly referenced objects that in its scope</a:t>
            </a:r>
            <a:endParaRPr/>
          </a:p>
          <a:p>
            <a:pPr indent="-228600" lvl="3" marL="1714500" rtl="0" algn="l">
              <a:spcBef>
                <a:spcPts val="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5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Atomic</a:t>
            </a:r>
            <a:endParaRPr/>
          </a:p>
        </p:txBody>
      </p:sp>
      <p:sp>
        <p:nvSpPr>
          <p:cNvPr id="1635" name="Google Shape;1635;p15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A little about </a:t>
            </a:r>
            <a:r>
              <a:rPr b="1" i="1" lang="en-US"/>
              <a:t>compareAndSet(expected</a:t>
            </a:r>
            <a:r>
              <a:rPr b="1" lang="en-US"/>
              <a:t>, updated)</a:t>
            </a:r>
            <a:endParaRPr/>
          </a:p>
          <a:p>
            <a:pPr indent="-342900" lvl="1" marL="800100" rtl="0" algn="l">
              <a:spcBef>
                <a:spcPts val="200"/>
              </a:spcBef>
              <a:spcAft>
                <a:spcPts val="0"/>
              </a:spcAft>
              <a:buClr>
                <a:schemeClr val="dk1"/>
              </a:buClr>
              <a:buSzPts val="1800"/>
              <a:buChar char="‒"/>
            </a:pPr>
            <a:r>
              <a:rPr lang="en-US"/>
              <a:t>Performs volatile read on wrapped value</a:t>
            </a:r>
            <a:endParaRPr/>
          </a:p>
          <a:p>
            <a:pPr indent="-342900" lvl="1" marL="800100" rtl="0" algn="l">
              <a:spcBef>
                <a:spcPts val="200"/>
              </a:spcBef>
              <a:spcAft>
                <a:spcPts val="0"/>
              </a:spcAft>
              <a:buClr>
                <a:schemeClr val="dk1"/>
              </a:buClr>
              <a:buSzPts val="1800"/>
              <a:buChar char="‒"/>
            </a:pPr>
            <a:r>
              <a:rPr lang="en-US"/>
              <a:t>If expected == value</a:t>
            </a:r>
            <a:endParaRPr/>
          </a:p>
          <a:p>
            <a:pPr indent="-342900" lvl="2" marL="1257300" rtl="0" algn="l">
              <a:spcBef>
                <a:spcPts val="100"/>
              </a:spcBef>
              <a:spcAft>
                <a:spcPts val="0"/>
              </a:spcAft>
              <a:buClr>
                <a:schemeClr val="dk1"/>
              </a:buClr>
              <a:buSzPts val="1800"/>
              <a:buChar char="•"/>
            </a:pPr>
            <a:r>
              <a:rPr lang="en-US"/>
              <a:t>Volatile updates the value with updated</a:t>
            </a:r>
            <a:endParaRPr/>
          </a:p>
          <a:p>
            <a:pPr indent="-342900" lvl="2" marL="1257300" rtl="0" algn="l">
              <a:spcBef>
                <a:spcPts val="100"/>
              </a:spcBef>
              <a:spcAft>
                <a:spcPts val="0"/>
              </a:spcAft>
              <a:buClr>
                <a:schemeClr val="dk1"/>
              </a:buClr>
              <a:buSzPts val="1800"/>
              <a:buChar char="•"/>
            </a:pPr>
            <a:r>
              <a:rPr lang="en-US"/>
              <a:t>Return true</a:t>
            </a:r>
            <a:endParaRPr/>
          </a:p>
          <a:p>
            <a:pPr indent="-342900" lvl="1" marL="800100" rtl="0" algn="l">
              <a:spcBef>
                <a:spcPts val="200"/>
              </a:spcBef>
              <a:spcAft>
                <a:spcPts val="0"/>
              </a:spcAft>
              <a:buClr>
                <a:schemeClr val="dk1"/>
              </a:buClr>
              <a:buSzPts val="1800"/>
              <a:buChar char="‒"/>
            </a:pPr>
            <a:r>
              <a:rPr lang="en-US"/>
              <a:t>If expected != value</a:t>
            </a:r>
            <a:endParaRPr/>
          </a:p>
          <a:p>
            <a:pPr indent="-342900" lvl="2" marL="1257300" rtl="0" algn="l">
              <a:spcBef>
                <a:spcPts val="100"/>
              </a:spcBef>
              <a:spcAft>
                <a:spcPts val="0"/>
              </a:spcAft>
              <a:buClr>
                <a:schemeClr val="dk1"/>
              </a:buClr>
              <a:buSzPts val="1800"/>
              <a:buChar char="•"/>
            </a:pPr>
            <a:r>
              <a:rPr lang="en-US"/>
              <a:t>Return false</a:t>
            </a:r>
            <a:endParaRPr/>
          </a:p>
          <a:p>
            <a:pPr indent="-342900" lvl="1" marL="800100" rtl="0" algn="l">
              <a:spcBef>
                <a:spcPts val="200"/>
              </a:spcBef>
              <a:spcAft>
                <a:spcPts val="0"/>
              </a:spcAft>
              <a:buClr>
                <a:schemeClr val="dk1"/>
              </a:buClr>
              <a:buSzPts val="1800"/>
              <a:buChar char="‒"/>
            </a:pPr>
            <a:r>
              <a:rPr lang="en-US"/>
              <a:t>Threads might retry to change data on ‘false’ result</a:t>
            </a:r>
            <a:endParaRPr/>
          </a:p>
          <a:p>
            <a:pPr indent="-342900" lvl="2" marL="1257300" rtl="0" algn="l">
              <a:spcBef>
                <a:spcPts val="100"/>
              </a:spcBef>
              <a:spcAft>
                <a:spcPts val="0"/>
              </a:spcAft>
              <a:buClr>
                <a:schemeClr val="dk1"/>
              </a:buClr>
              <a:buSzPts val="1800"/>
              <a:buChar char="•"/>
            </a:pPr>
            <a:r>
              <a:rPr lang="en-US"/>
              <a:t>But are not blocked due to this method invocation</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5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Atomic</a:t>
            </a:r>
            <a:endParaRPr/>
          </a:p>
        </p:txBody>
      </p:sp>
      <p:sp>
        <p:nvSpPr>
          <p:cNvPr id="1641" name="Google Shape;1641;p15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List of atomic wrappers:</a:t>
            </a:r>
            <a:endParaRPr/>
          </a:p>
          <a:p>
            <a:pPr indent="-342900" lvl="1" marL="800100" rtl="0" algn="l">
              <a:lnSpc>
                <a:spcPct val="150000"/>
              </a:lnSpc>
              <a:spcBef>
                <a:spcPts val="200"/>
              </a:spcBef>
              <a:spcAft>
                <a:spcPts val="0"/>
              </a:spcAft>
              <a:buClr>
                <a:schemeClr val="dk1"/>
              </a:buClr>
              <a:buSzPts val="1800"/>
              <a:buChar char="‒"/>
            </a:pPr>
            <a:r>
              <a:rPr lang="en-US"/>
              <a:t>AtomicBoolean</a:t>
            </a:r>
            <a:endParaRPr/>
          </a:p>
          <a:p>
            <a:pPr indent="-342900" lvl="1" marL="800100" rtl="0" algn="l">
              <a:lnSpc>
                <a:spcPct val="150000"/>
              </a:lnSpc>
              <a:spcBef>
                <a:spcPts val="200"/>
              </a:spcBef>
              <a:spcAft>
                <a:spcPts val="0"/>
              </a:spcAft>
              <a:buClr>
                <a:schemeClr val="dk1"/>
              </a:buClr>
              <a:buSzPts val="1800"/>
              <a:buChar char="‒"/>
            </a:pPr>
            <a:r>
              <a:rPr lang="en-US"/>
              <a:t>AtomicInteger</a:t>
            </a:r>
            <a:endParaRPr/>
          </a:p>
          <a:p>
            <a:pPr indent="-342900" lvl="1" marL="800100" rtl="0" algn="l">
              <a:lnSpc>
                <a:spcPct val="150000"/>
              </a:lnSpc>
              <a:spcBef>
                <a:spcPts val="200"/>
              </a:spcBef>
              <a:spcAft>
                <a:spcPts val="0"/>
              </a:spcAft>
              <a:buClr>
                <a:schemeClr val="dk1"/>
              </a:buClr>
              <a:buSzPts val="1800"/>
              <a:buChar char="‒"/>
            </a:pPr>
            <a:r>
              <a:rPr lang="en-US"/>
              <a:t>AtomicIntegerArray</a:t>
            </a:r>
            <a:endParaRPr/>
          </a:p>
          <a:p>
            <a:pPr indent="-342900" lvl="1" marL="800100" rtl="0" algn="l">
              <a:lnSpc>
                <a:spcPct val="150000"/>
              </a:lnSpc>
              <a:spcBef>
                <a:spcPts val="200"/>
              </a:spcBef>
              <a:spcAft>
                <a:spcPts val="0"/>
              </a:spcAft>
              <a:buClr>
                <a:schemeClr val="dk1"/>
              </a:buClr>
              <a:buSzPts val="1800"/>
              <a:buChar char="‒"/>
            </a:pPr>
            <a:r>
              <a:rPr lang="en-US"/>
              <a:t>AtomicLong</a:t>
            </a:r>
            <a:endParaRPr/>
          </a:p>
          <a:p>
            <a:pPr indent="-342900" lvl="1" marL="800100" rtl="0" algn="l">
              <a:lnSpc>
                <a:spcPct val="150000"/>
              </a:lnSpc>
              <a:spcBef>
                <a:spcPts val="200"/>
              </a:spcBef>
              <a:spcAft>
                <a:spcPts val="0"/>
              </a:spcAft>
              <a:buClr>
                <a:schemeClr val="dk1"/>
              </a:buClr>
              <a:buSzPts val="1800"/>
              <a:buChar char="‒"/>
            </a:pPr>
            <a:r>
              <a:rPr lang="en-US"/>
              <a:t>AtomicLongArray</a:t>
            </a:r>
            <a:endParaRPr/>
          </a:p>
          <a:p>
            <a:pPr indent="-342900" lvl="1" marL="800100" rtl="0" algn="l">
              <a:lnSpc>
                <a:spcPct val="150000"/>
              </a:lnSpc>
              <a:spcBef>
                <a:spcPts val="200"/>
              </a:spcBef>
              <a:spcAft>
                <a:spcPts val="0"/>
              </a:spcAft>
              <a:buClr>
                <a:schemeClr val="dk1"/>
              </a:buClr>
              <a:buSzPts val="1800"/>
              <a:buChar char="‒"/>
            </a:pPr>
            <a:r>
              <a:rPr lang="en-US"/>
              <a:t>AtomicReference</a:t>
            </a:r>
            <a:endParaRPr/>
          </a:p>
          <a:p>
            <a:pPr indent="-342900" lvl="1" marL="800100" rtl="0" algn="l">
              <a:lnSpc>
                <a:spcPct val="150000"/>
              </a:lnSpc>
              <a:spcBef>
                <a:spcPts val="200"/>
              </a:spcBef>
              <a:spcAft>
                <a:spcPts val="0"/>
              </a:spcAft>
              <a:buClr>
                <a:schemeClr val="dk1"/>
              </a:buClr>
              <a:buSzPts val="1800"/>
              <a:buChar char="‒"/>
            </a:pPr>
            <a:r>
              <a:rPr lang="en-US"/>
              <a:t>AtomicReferenceArray</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5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Atomic</a:t>
            </a:r>
            <a:endParaRPr/>
          </a:p>
        </p:txBody>
      </p:sp>
      <p:sp>
        <p:nvSpPr>
          <p:cNvPr id="1647" name="Google Shape;1647;p15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Example:</a:t>
            </a:r>
            <a:endParaRPr b="1"/>
          </a:p>
        </p:txBody>
      </p:sp>
      <p:sp>
        <p:nvSpPr>
          <p:cNvPr id="1648" name="Google Shape;1648;p152"/>
          <p:cNvSpPr/>
          <p:nvPr/>
        </p:nvSpPr>
        <p:spPr>
          <a:xfrm>
            <a:off x="457200" y="2276872"/>
            <a:ext cx="8229600" cy="27093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private  AtomicInteger a=new AtomicInteger(100);</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int getValue(){</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return a.get();</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boolean update (int current, int value){</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return a.compareAndSet(current,value);</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int increment(){</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return a.incrementAndGet();</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p:txBody>
      </p:sp>
      <p:cxnSp>
        <p:nvCxnSpPr>
          <p:cNvPr id="1649" name="Google Shape;1649;p152"/>
          <p:cNvCxnSpPr/>
          <p:nvPr/>
        </p:nvCxnSpPr>
        <p:spPr>
          <a:xfrm>
            <a:off x="457200" y="2276872"/>
            <a:ext cx="8229600" cy="0"/>
          </a:xfrm>
          <a:prstGeom prst="straightConnector1">
            <a:avLst/>
          </a:prstGeom>
          <a:noFill/>
          <a:ln cap="flat" cmpd="sng" w="9525">
            <a:solidFill>
              <a:srgbClr val="FF3300"/>
            </a:solidFill>
            <a:prstDash val="solid"/>
            <a:round/>
            <a:headEnd len="sm" w="sm" type="none"/>
            <a:tailEnd len="sm" w="sm" type="none"/>
          </a:ln>
        </p:spPr>
      </p:cxnSp>
      <p:cxnSp>
        <p:nvCxnSpPr>
          <p:cNvPr id="1650" name="Google Shape;1650;p152"/>
          <p:cNvCxnSpPr/>
          <p:nvPr/>
        </p:nvCxnSpPr>
        <p:spPr>
          <a:xfrm>
            <a:off x="457200" y="4986205"/>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5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656" name="Google Shape;1656;p15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java.util.concurrent.locks</a:t>
            </a:r>
            <a:endParaRPr b="1" i="1"/>
          </a:p>
          <a:p>
            <a:pPr indent="-342900" lvl="1" marL="800100" rtl="0" algn="l">
              <a:spcBef>
                <a:spcPts val="200"/>
              </a:spcBef>
              <a:spcAft>
                <a:spcPts val="0"/>
              </a:spcAft>
              <a:buClr>
                <a:schemeClr val="dk1"/>
              </a:buClr>
              <a:buSzPts val="1800"/>
              <a:buChar char="‒"/>
            </a:pPr>
            <a:r>
              <a:rPr lang="en-US"/>
              <a:t>Provides framework for conditional locking</a:t>
            </a:r>
            <a:endParaRPr/>
          </a:p>
          <a:p>
            <a:pPr indent="-342900" lvl="1" marL="800100" rtl="0" algn="l">
              <a:spcBef>
                <a:spcPts val="200"/>
              </a:spcBef>
              <a:spcAft>
                <a:spcPts val="0"/>
              </a:spcAft>
              <a:buClr>
                <a:schemeClr val="dk1"/>
              </a:buClr>
              <a:buSzPts val="1800"/>
              <a:buChar char="‒"/>
            </a:pPr>
            <a:r>
              <a:rPr lang="en-US"/>
              <a:t>Much flexible than the classical build-in mechanism</a:t>
            </a:r>
            <a:endParaRPr/>
          </a:p>
          <a:p>
            <a:pPr indent="-342900" lvl="1" marL="800100" rtl="0" algn="l">
              <a:spcBef>
                <a:spcPts val="200"/>
              </a:spcBef>
              <a:spcAft>
                <a:spcPts val="0"/>
              </a:spcAft>
              <a:buClr>
                <a:schemeClr val="dk1"/>
              </a:buClr>
              <a:buSzPts val="1800"/>
              <a:buChar char="‒"/>
            </a:pPr>
            <a:r>
              <a:rPr lang="en-US"/>
              <a:t>Lock – defines the lock policy</a:t>
            </a:r>
            <a:endParaRPr/>
          </a:p>
          <a:p>
            <a:pPr indent="-342900" lvl="1" marL="800100" rtl="0" algn="l">
              <a:spcBef>
                <a:spcPts val="200"/>
              </a:spcBef>
              <a:spcAft>
                <a:spcPts val="0"/>
              </a:spcAft>
              <a:buClr>
                <a:schemeClr val="dk1"/>
              </a:buClr>
              <a:buSzPts val="1800"/>
              <a:buChar char="‒"/>
            </a:pPr>
            <a:r>
              <a:rPr lang="en-US"/>
              <a:t>Condition – manipulate executions on a Lock</a:t>
            </a:r>
            <a:endParaRPr/>
          </a:p>
          <a:p>
            <a:pPr indent="-342900" lvl="1" marL="800100" rtl="0" algn="l">
              <a:spcBef>
                <a:spcPts val="200"/>
              </a:spcBef>
              <a:spcAft>
                <a:spcPts val="0"/>
              </a:spcAft>
              <a:buClr>
                <a:schemeClr val="dk1"/>
              </a:buClr>
              <a:buSzPts val="1800"/>
              <a:buChar char="‒"/>
            </a:pPr>
            <a:r>
              <a:rPr lang="en-US"/>
              <a:t>Read-Write lock – combination of 2 locks </a:t>
            </a:r>
            <a:endParaRPr/>
          </a:p>
          <a:p>
            <a:pPr indent="-342900" lvl="2" marL="1257300" rtl="0" algn="l">
              <a:spcBef>
                <a:spcPts val="100"/>
              </a:spcBef>
              <a:spcAft>
                <a:spcPts val="0"/>
              </a:spcAft>
              <a:buClr>
                <a:schemeClr val="dk1"/>
              </a:buClr>
              <a:buSzPts val="1800"/>
              <a:buChar char="•"/>
            </a:pPr>
            <a:r>
              <a:rPr lang="en-US"/>
              <a:t>One for reading and one for writing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5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662" name="Google Shape;1662;p15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Lock interface</a:t>
            </a:r>
            <a:endParaRPr/>
          </a:p>
          <a:p>
            <a:pPr indent="-342900" lvl="1" marL="800100" rtl="0" algn="l">
              <a:spcBef>
                <a:spcPts val="200"/>
              </a:spcBef>
              <a:spcAft>
                <a:spcPts val="0"/>
              </a:spcAft>
              <a:buClr>
                <a:schemeClr val="dk1"/>
              </a:buClr>
              <a:buSzPts val="1800"/>
              <a:buChar char="‒"/>
            </a:pPr>
            <a:r>
              <a:rPr i="1" lang="en-US"/>
              <a:t>lock</a:t>
            </a:r>
            <a:r>
              <a:rPr lang="en-US"/>
              <a:t>()  - acquires a lock</a:t>
            </a:r>
            <a:endParaRPr/>
          </a:p>
          <a:p>
            <a:pPr indent="-342900" lvl="1" marL="800100" rtl="0" algn="l">
              <a:spcBef>
                <a:spcPts val="200"/>
              </a:spcBef>
              <a:spcAft>
                <a:spcPts val="0"/>
              </a:spcAft>
              <a:buClr>
                <a:schemeClr val="dk1"/>
              </a:buClr>
              <a:buSzPts val="1800"/>
              <a:buChar char="‒"/>
            </a:pPr>
            <a:r>
              <a:rPr i="1" lang="en-US"/>
              <a:t>unlock</a:t>
            </a:r>
            <a:r>
              <a:rPr lang="en-US"/>
              <a:t>() – releases it</a:t>
            </a:r>
            <a:endParaRPr/>
          </a:p>
          <a:p>
            <a:pPr indent="-342900" lvl="1" marL="800100" rtl="0" algn="l">
              <a:spcBef>
                <a:spcPts val="200"/>
              </a:spcBef>
              <a:spcAft>
                <a:spcPts val="0"/>
              </a:spcAft>
              <a:buClr>
                <a:schemeClr val="dk1"/>
              </a:buClr>
              <a:buSzPts val="1800"/>
              <a:buChar char="‒"/>
            </a:pPr>
            <a:r>
              <a:rPr i="1" lang="en-US"/>
              <a:t>lockInterruptibly</a:t>
            </a:r>
            <a:r>
              <a:rPr lang="en-US"/>
              <a:t>() – locks until thread gets interrupted</a:t>
            </a:r>
            <a:endParaRPr/>
          </a:p>
          <a:p>
            <a:pPr indent="-342900" lvl="1" marL="800100" rtl="0" algn="l">
              <a:spcBef>
                <a:spcPts val="200"/>
              </a:spcBef>
              <a:spcAft>
                <a:spcPts val="0"/>
              </a:spcAft>
              <a:buClr>
                <a:schemeClr val="dk1"/>
              </a:buClr>
              <a:buSzPts val="1800"/>
              <a:buChar char="‒"/>
            </a:pPr>
            <a:r>
              <a:rPr i="1" lang="en-US"/>
              <a:t>tryLock</a:t>
            </a:r>
            <a:r>
              <a:rPr lang="en-US"/>
              <a:t>() – locks only if it is free on execution</a:t>
            </a:r>
            <a:endParaRPr/>
          </a:p>
          <a:p>
            <a:pPr indent="-342900" lvl="1" marL="800100" rtl="0" algn="l">
              <a:spcBef>
                <a:spcPts val="200"/>
              </a:spcBef>
              <a:spcAft>
                <a:spcPts val="0"/>
              </a:spcAft>
              <a:buClr>
                <a:schemeClr val="dk1"/>
              </a:buClr>
              <a:buSzPts val="1800"/>
              <a:buChar char="‒"/>
            </a:pPr>
            <a:r>
              <a:rPr i="1" lang="en-US"/>
              <a:t>tryLock(long</a:t>
            </a:r>
            <a:r>
              <a:rPr lang="en-US"/>
              <a:t> time, </a:t>
            </a:r>
            <a:r>
              <a:rPr i="1" lang="en-US"/>
              <a:t>TimeUnit</a:t>
            </a:r>
            <a:r>
              <a:rPr lang="en-US"/>
              <a:t> unit) – waits for it to be free and lock</a:t>
            </a:r>
            <a:endParaRPr/>
          </a:p>
          <a:p>
            <a:pPr indent="-342900" lvl="1" marL="800100" rtl="0" algn="l">
              <a:spcBef>
                <a:spcPts val="200"/>
              </a:spcBef>
              <a:spcAft>
                <a:spcPts val="0"/>
              </a:spcAft>
              <a:buClr>
                <a:schemeClr val="dk1"/>
              </a:buClr>
              <a:buSzPts val="1800"/>
              <a:buChar char="‒"/>
            </a:pPr>
            <a:r>
              <a:rPr i="1" lang="en-US"/>
              <a:t>newCondition</a:t>
            </a:r>
            <a:r>
              <a:rPr lang="en-US"/>
              <a:t>()  - returns a condition bound to the lock</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5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668" name="Google Shape;1668;p15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Condition interface</a:t>
            </a:r>
            <a:endParaRPr/>
          </a:p>
          <a:p>
            <a:pPr indent="-342900" lvl="1" marL="800100" rtl="0" algn="l">
              <a:spcBef>
                <a:spcPts val="200"/>
              </a:spcBef>
              <a:spcAft>
                <a:spcPts val="0"/>
              </a:spcAft>
              <a:buClr>
                <a:schemeClr val="dk1"/>
              </a:buClr>
              <a:buSzPts val="1800"/>
              <a:buChar char="‒"/>
            </a:pPr>
            <a:r>
              <a:rPr lang="en-US"/>
              <a:t>Offers enhanced Lock control</a:t>
            </a:r>
            <a:endParaRPr/>
          </a:p>
          <a:p>
            <a:pPr indent="-342900" lvl="1" marL="800100" rtl="0" algn="l">
              <a:spcBef>
                <a:spcPts val="200"/>
              </a:spcBef>
              <a:spcAft>
                <a:spcPts val="0"/>
              </a:spcAft>
              <a:buClr>
                <a:schemeClr val="dk1"/>
              </a:buClr>
              <a:buSzPts val="1800"/>
              <a:buChar char="‒"/>
            </a:pPr>
            <a:r>
              <a:rPr lang="en-US"/>
              <a:t>Multiple conditions can be obtained and managed on a Lock</a:t>
            </a:r>
            <a:endParaRPr/>
          </a:p>
          <a:p>
            <a:pPr indent="-342900" lvl="1" marL="800100" rtl="0" algn="l">
              <a:spcBef>
                <a:spcPts val="200"/>
              </a:spcBef>
              <a:spcAft>
                <a:spcPts val="0"/>
              </a:spcAft>
              <a:buClr>
                <a:schemeClr val="dk1"/>
              </a:buClr>
              <a:buSzPts val="1800"/>
              <a:buChar char="‒"/>
            </a:pPr>
            <a:r>
              <a:rPr lang="en-US"/>
              <a:t>Methods:</a:t>
            </a:r>
            <a:endParaRPr/>
          </a:p>
          <a:p>
            <a:pPr indent="-342900" lvl="2" marL="1257300" rtl="0" algn="l">
              <a:spcBef>
                <a:spcPts val="100"/>
              </a:spcBef>
              <a:spcAft>
                <a:spcPts val="0"/>
              </a:spcAft>
              <a:buClr>
                <a:schemeClr val="dk1"/>
              </a:buClr>
              <a:buSzPts val="1800"/>
              <a:buChar char="•"/>
            </a:pPr>
            <a:r>
              <a:rPr i="1" lang="en-US"/>
              <a:t>signal</a:t>
            </a:r>
            <a:r>
              <a:rPr lang="en-US"/>
              <a:t>() – wakes up waiting thread </a:t>
            </a:r>
            <a:endParaRPr/>
          </a:p>
          <a:p>
            <a:pPr indent="-342900" lvl="2" marL="1257300" rtl="0" algn="l">
              <a:spcBef>
                <a:spcPts val="100"/>
              </a:spcBef>
              <a:spcAft>
                <a:spcPts val="0"/>
              </a:spcAft>
              <a:buClr>
                <a:schemeClr val="dk1"/>
              </a:buClr>
              <a:buSzPts val="1800"/>
              <a:buChar char="•"/>
            </a:pPr>
            <a:r>
              <a:rPr i="1" lang="en-US"/>
              <a:t>signalAll</a:t>
            </a:r>
            <a:r>
              <a:rPr lang="en-US"/>
              <a:t>() – wakes up all waiting threads on that Lock</a:t>
            </a:r>
            <a:endParaRPr/>
          </a:p>
          <a:p>
            <a:pPr indent="-342900" lvl="2" marL="1257300" rtl="0" algn="l">
              <a:spcBef>
                <a:spcPts val="100"/>
              </a:spcBef>
              <a:spcAft>
                <a:spcPts val="0"/>
              </a:spcAft>
              <a:buClr>
                <a:schemeClr val="dk1"/>
              </a:buClr>
              <a:buSzPts val="1800"/>
              <a:buChar char="•"/>
            </a:pPr>
            <a:r>
              <a:rPr i="1" lang="en-US"/>
              <a:t>await</a:t>
            </a:r>
            <a:r>
              <a:rPr lang="en-US"/>
              <a:t>() – causes calling thread to wait until signaled or interrupted</a:t>
            </a:r>
            <a:endParaRPr/>
          </a:p>
          <a:p>
            <a:pPr indent="-342900" lvl="2" marL="1257300" rtl="0" algn="l">
              <a:spcBef>
                <a:spcPts val="100"/>
              </a:spcBef>
              <a:spcAft>
                <a:spcPts val="0"/>
              </a:spcAft>
              <a:buClr>
                <a:schemeClr val="dk1"/>
              </a:buClr>
              <a:buSzPts val="1800"/>
              <a:buChar char="•"/>
            </a:pPr>
            <a:r>
              <a:rPr i="1" lang="en-US"/>
              <a:t>await(long time, TimeUnit unit), await(long nanos)</a:t>
            </a:r>
            <a:endParaRPr i="1"/>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5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674" name="Google Shape;1674;p15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Locks</a:t>
            </a:r>
            <a:endParaRPr/>
          </a:p>
          <a:p>
            <a:pPr indent="-342900" lvl="1" marL="800100" rtl="0" algn="l">
              <a:spcBef>
                <a:spcPts val="200"/>
              </a:spcBef>
              <a:spcAft>
                <a:spcPts val="0"/>
              </a:spcAft>
              <a:buClr>
                <a:schemeClr val="dk1"/>
              </a:buClr>
              <a:buSzPts val="1800"/>
              <a:buChar char="‒"/>
            </a:pPr>
            <a:r>
              <a:rPr i="1" lang="en-US"/>
              <a:t>ReentrantLock</a:t>
            </a:r>
            <a:endParaRPr i="1"/>
          </a:p>
          <a:p>
            <a:pPr indent="-342900" lvl="2" marL="1257300" rtl="0" algn="l">
              <a:spcBef>
                <a:spcPts val="100"/>
              </a:spcBef>
              <a:spcAft>
                <a:spcPts val="0"/>
              </a:spcAft>
              <a:buClr>
                <a:schemeClr val="dk1"/>
              </a:buClr>
              <a:buSzPts val="1800"/>
              <a:buChar char="•"/>
            </a:pPr>
            <a:r>
              <a:rPr lang="en-US"/>
              <a:t>Acts like classic thread synchronization </a:t>
            </a:r>
            <a:endParaRPr/>
          </a:p>
          <a:p>
            <a:pPr indent="-342900" lvl="3" marL="1714500" rtl="0" algn="l">
              <a:spcBef>
                <a:spcPts val="0"/>
              </a:spcBef>
              <a:spcAft>
                <a:spcPts val="0"/>
              </a:spcAft>
              <a:buClr>
                <a:schemeClr val="dk1"/>
              </a:buClr>
              <a:buSzPts val="1800"/>
              <a:buChar char="‒"/>
            </a:pPr>
            <a:r>
              <a:rPr lang="en-US"/>
              <a:t>Thread can lock only if not locked already</a:t>
            </a:r>
            <a:endParaRPr/>
          </a:p>
          <a:p>
            <a:pPr indent="-342900" lvl="2" marL="1257300" rtl="0" algn="l">
              <a:spcBef>
                <a:spcPts val="100"/>
              </a:spcBef>
              <a:spcAft>
                <a:spcPts val="0"/>
              </a:spcAft>
              <a:buClr>
                <a:schemeClr val="dk1"/>
              </a:buClr>
              <a:buSzPts val="1800"/>
              <a:buChar char="•"/>
            </a:pPr>
            <a:r>
              <a:rPr lang="en-US"/>
              <a:t>Many Conditions can be created </a:t>
            </a:r>
            <a:endParaRPr/>
          </a:p>
          <a:p>
            <a:pPr indent="-342900" lvl="2" marL="1257300" rtl="0" algn="l">
              <a:spcBef>
                <a:spcPts val="100"/>
              </a:spcBef>
              <a:spcAft>
                <a:spcPts val="0"/>
              </a:spcAft>
              <a:buClr>
                <a:schemeClr val="dk1"/>
              </a:buClr>
              <a:buSzPts val="1800"/>
              <a:buChar char="•"/>
            </a:pPr>
            <a:r>
              <a:rPr lang="en-US"/>
              <a:t>Provides informative methods</a:t>
            </a:r>
            <a:endParaRPr/>
          </a:p>
          <a:p>
            <a:pPr indent="-342900" lvl="3" marL="1714500" rtl="0" algn="l">
              <a:spcBef>
                <a:spcPts val="0"/>
              </a:spcBef>
              <a:spcAft>
                <a:spcPts val="0"/>
              </a:spcAft>
              <a:buClr>
                <a:schemeClr val="dk1"/>
              </a:buClr>
              <a:buSzPts val="1800"/>
              <a:buChar char="‒"/>
            </a:pPr>
            <a:r>
              <a:rPr i="1" lang="en-US"/>
              <a:t>isLocked</a:t>
            </a:r>
            <a:r>
              <a:rPr lang="en-US"/>
              <a:t>()</a:t>
            </a:r>
            <a:endParaRPr/>
          </a:p>
          <a:p>
            <a:pPr indent="-342900" lvl="3" marL="1714500" rtl="0" algn="l">
              <a:spcBef>
                <a:spcPts val="0"/>
              </a:spcBef>
              <a:spcAft>
                <a:spcPts val="0"/>
              </a:spcAft>
              <a:buClr>
                <a:schemeClr val="dk1"/>
              </a:buClr>
              <a:buSzPts val="1800"/>
              <a:buChar char="‒"/>
            </a:pPr>
            <a:r>
              <a:rPr i="1" lang="en-US"/>
              <a:t>getLockQueueLength</a:t>
            </a:r>
            <a:r>
              <a:rPr lang="en-US"/>
              <a:t>()</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5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680" name="Google Shape;1680;p15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Locks</a:t>
            </a:r>
            <a:endParaRPr/>
          </a:p>
          <a:p>
            <a:pPr indent="-342900" lvl="1" marL="800100" rtl="0" algn="l">
              <a:spcBef>
                <a:spcPts val="200"/>
              </a:spcBef>
              <a:spcAft>
                <a:spcPts val="0"/>
              </a:spcAft>
              <a:buClr>
                <a:schemeClr val="dk1"/>
              </a:buClr>
              <a:buSzPts val="1800"/>
              <a:buChar char="‒"/>
            </a:pPr>
            <a:r>
              <a:rPr i="1" lang="en-US"/>
              <a:t>ReentrantReadWriteLock</a:t>
            </a:r>
            <a:endParaRPr i="1"/>
          </a:p>
          <a:p>
            <a:pPr indent="-342900" lvl="2" marL="1257300" rtl="0" algn="l">
              <a:spcBef>
                <a:spcPts val="100"/>
              </a:spcBef>
              <a:spcAft>
                <a:spcPts val="0"/>
              </a:spcAft>
              <a:buClr>
                <a:schemeClr val="dk1"/>
              </a:buClr>
              <a:buSzPts val="1800"/>
              <a:buChar char="•"/>
            </a:pPr>
            <a:r>
              <a:rPr lang="en-US"/>
              <a:t>Maintains a fair read-write time slicing </a:t>
            </a:r>
            <a:endParaRPr/>
          </a:p>
          <a:p>
            <a:pPr indent="-342900" lvl="2" marL="1257300" rtl="0" algn="l">
              <a:spcBef>
                <a:spcPts val="100"/>
              </a:spcBef>
              <a:spcAft>
                <a:spcPts val="0"/>
              </a:spcAft>
              <a:buClr>
                <a:schemeClr val="dk1"/>
              </a:buClr>
              <a:buSzPts val="1800"/>
              <a:buChar char="•"/>
            </a:pPr>
            <a:r>
              <a:rPr lang="en-US"/>
              <a:t>Only one thread can write at a time</a:t>
            </a:r>
            <a:endParaRPr/>
          </a:p>
          <a:p>
            <a:pPr indent="-342900" lvl="2" marL="1257300" rtl="0" algn="l">
              <a:spcBef>
                <a:spcPts val="100"/>
              </a:spcBef>
              <a:spcAft>
                <a:spcPts val="0"/>
              </a:spcAft>
              <a:buClr>
                <a:schemeClr val="dk1"/>
              </a:buClr>
              <a:buSzPts val="1800"/>
              <a:buChar char="•"/>
            </a:pPr>
            <a:r>
              <a:rPr lang="en-US"/>
              <a:t>Several reader threads can read at the same time</a:t>
            </a:r>
            <a:endParaRPr/>
          </a:p>
          <a:p>
            <a:pPr indent="-342900" lvl="2" marL="1257300" rtl="0" algn="l">
              <a:spcBef>
                <a:spcPts val="100"/>
              </a:spcBef>
              <a:spcAft>
                <a:spcPts val="0"/>
              </a:spcAft>
              <a:buClr>
                <a:schemeClr val="dk1"/>
              </a:buClr>
              <a:buSzPts val="1800"/>
              <a:buChar char="•"/>
            </a:pPr>
            <a:r>
              <a:rPr i="1" lang="en-US"/>
              <a:t>readLock</a:t>
            </a:r>
            <a:r>
              <a:rPr lang="en-US"/>
              <a:t>() obtains the Lock for reading</a:t>
            </a:r>
            <a:endParaRPr/>
          </a:p>
          <a:p>
            <a:pPr indent="-342900" lvl="2" marL="1257300" rtl="0" algn="l">
              <a:spcBef>
                <a:spcPts val="100"/>
              </a:spcBef>
              <a:spcAft>
                <a:spcPts val="0"/>
              </a:spcAft>
              <a:buClr>
                <a:schemeClr val="dk1"/>
              </a:buClr>
              <a:buSzPts val="1800"/>
              <a:buChar char="•"/>
            </a:pPr>
            <a:r>
              <a:rPr i="1" lang="en-US"/>
              <a:t>writeLock</a:t>
            </a:r>
            <a:r>
              <a:rPr lang="en-US"/>
              <a:t>() obtains the lock for writing</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5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686" name="Google Shape;1686;p15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Simple Example:</a:t>
            </a:r>
            <a:endParaRPr b="1"/>
          </a:p>
        </p:txBody>
      </p:sp>
      <p:sp>
        <p:nvSpPr>
          <p:cNvPr id="1687" name="Google Shape;1687;p158"/>
          <p:cNvSpPr/>
          <p:nvPr/>
        </p:nvSpPr>
        <p:spPr>
          <a:xfrm>
            <a:off x="457200" y="2348880"/>
            <a:ext cx="8229600" cy="2021662"/>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1" lang="en-US" sz="1600">
                <a:solidFill>
                  <a:srgbClr val="FF0000"/>
                </a:solidFill>
                <a:latin typeface="Arial"/>
                <a:ea typeface="Arial"/>
                <a:cs typeface="Arial"/>
                <a:sym typeface="Arial"/>
              </a:rPr>
              <a:t>private  ReentrantLock lock=new ReentrantLock();</a:t>
            </a:r>
            <a:endParaRPr/>
          </a:p>
          <a:p>
            <a:pPr indent="0" lvl="0" marL="0" marR="0" rtl="0" algn="l">
              <a:lnSpc>
                <a:spcPct val="80000"/>
              </a:lnSpc>
              <a:spcBef>
                <a:spcPts val="0"/>
              </a:spcBef>
              <a:spcAft>
                <a:spcPts val="0"/>
              </a:spcAft>
              <a:buNone/>
            </a:pPr>
            <a:r>
              <a:rPr lang="en-US" sz="1600">
                <a:solidFill>
                  <a:schemeClr val="dk1"/>
                </a:solidFill>
                <a:latin typeface="Arial"/>
                <a:ea typeface="Arial"/>
                <a:cs typeface="Arial"/>
                <a:sym typeface="Arial"/>
              </a:rPr>
              <a:t>..</a:t>
            </a:r>
            <a:endParaRPr/>
          </a:p>
          <a:p>
            <a:pPr indent="0" lvl="0" marL="0" marR="0" rtl="0" algn="l">
              <a:lnSpc>
                <a:spcPct val="80000"/>
              </a:lnSpc>
              <a:spcBef>
                <a:spcPts val="0"/>
              </a:spcBef>
              <a:spcAft>
                <a:spcPts val="0"/>
              </a:spcAft>
              <a:buNone/>
            </a:pPr>
            <a:r>
              <a:rPr lang="en-US" sz="1600">
                <a:solidFill>
                  <a:schemeClr val="dk1"/>
                </a:solidFill>
                <a:latin typeface="Arial"/>
                <a:ea typeface="Arial"/>
                <a:cs typeface="Arial"/>
                <a:sym typeface="Arial"/>
              </a:rPr>
              <a:t>public void method(){</a:t>
            </a:r>
            <a:endParaRPr/>
          </a:p>
          <a:p>
            <a:pPr indent="0" lvl="0" marL="0" marR="0" rtl="0" algn="l">
              <a:lnSpc>
                <a:spcPct val="80000"/>
              </a:lnSpc>
              <a:spcBef>
                <a:spcPts val="0"/>
              </a:spcBef>
              <a:spcAft>
                <a:spcPts val="0"/>
              </a:spcAft>
              <a:buNone/>
            </a:pPr>
            <a:r>
              <a:rPr lang="en-US" sz="1600">
                <a:solidFill>
                  <a:schemeClr val="dk1"/>
                </a:solidFill>
                <a:latin typeface="Arial"/>
                <a:ea typeface="Arial"/>
                <a:cs typeface="Arial"/>
                <a:sym typeface="Arial"/>
              </a:rPr>
              <a:t>   </a:t>
            </a:r>
            <a:r>
              <a:rPr b="1" lang="en-US" sz="1600">
                <a:solidFill>
                  <a:srgbClr val="FF0000"/>
                </a:solidFill>
                <a:latin typeface="Arial"/>
                <a:ea typeface="Arial"/>
                <a:cs typeface="Arial"/>
                <a:sym typeface="Arial"/>
              </a:rPr>
              <a:t>    lock.lock();</a:t>
            </a:r>
            <a:endParaRPr/>
          </a:p>
          <a:p>
            <a:pPr indent="0" lvl="0" marL="0" marR="0" rtl="0" algn="l">
              <a:lnSpc>
                <a:spcPct val="80000"/>
              </a:lnSpc>
              <a:spcBef>
                <a:spcPts val="0"/>
              </a:spcBef>
              <a:spcAft>
                <a:spcPts val="0"/>
              </a:spcAft>
              <a:buNone/>
            </a:pPr>
            <a:r>
              <a:rPr lang="en-US" sz="1600">
                <a:solidFill>
                  <a:schemeClr val="dk1"/>
                </a:solidFill>
                <a:latin typeface="Arial"/>
                <a:ea typeface="Arial"/>
                <a:cs typeface="Arial"/>
                <a:sym typeface="Arial"/>
              </a:rPr>
              <a:t>       // do some thread sensitive tasks</a:t>
            </a:r>
            <a:endParaRPr/>
          </a:p>
          <a:p>
            <a:pPr indent="0" lvl="0" marL="0" marR="0" rtl="0" algn="l">
              <a:lnSpc>
                <a:spcPct val="80000"/>
              </a:lnSpc>
              <a:spcBef>
                <a:spcPts val="0"/>
              </a:spcBef>
              <a:spcAft>
                <a:spcPts val="0"/>
              </a:spcAft>
              <a:buNone/>
            </a:pPr>
            <a:r>
              <a:rPr lang="en-US" sz="1600">
                <a:solidFill>
                  <a:schemeClr val="dk1"/>
                </a:solidFill>
                <a:latin typeface="Arial"/>
                <a:ea typeface="Arial"/>
                <a:cs typeface="Arial"/>
                <a:sym typeface="Arial"/>
              </a:rPr>
              <a:t>     </a:t>
            </a:r>
            <a:r>
              <a:rPr b="1" lang="en-US" sz="1600">
                <a:solidFill>
                  <a:srgbClr val="FF0000"/>
                </a:solidFill>
                <a:latin typeface="Arial"/>
                <a:ea typeface="Arial"/>
                <a:cs typeface="Arial"/>
                <a:sym typeface="Arial"/>
              </a:rPr>
              <a:t>  lock.unlock();</a:t>
            </a:r>
            <a:endParaRPr/>
          </a:p>
          <a:p>
            <a:pPr indent="0" lvl="0" marL="0" marR="0" rtl="0" algn="l">
              <a:lnSpc>
                <a:spcPct val="80000"/>
              </a:lnSpc>
              <a:spcBef>
                <a:spcPts val="0"/>
              </a:spcBef>
              <a:spcAft>
                <a:spcPts val="0"/>
              </a:spcAft>
              <a:buNone/>
            </a:pPr>
            <a:r>
              <a:rPr lang="en-US" sz="1600">
                <a:solidFill>
                  <a:schemeClr val="dk1"/>
                </a:solidFill>
                <a:latin typeface="Arial"/>
                <a:ea typeface="Arial"/>
                <a:cs typeface="Arial"/>
                <a:sym typeface="Arial"/>
              </a:rPr>
              <a:t>}</a:t>
            </a:r>
            <a:endParaRPr/>
          </a:p>
        </p:txBody>
      </p:sp>
      <p:cxnSp>
        <p:nvCxnSpPr>
          <p:cNvPr id="1688" name="Google Shape;1688;p158"/>
          <p:cNvCxnSpPr/>
          <p:nvPr/>
        </p:nvCxnSpPr>
        <p:spPr>
          <a:xfrm>
            <a:off x="457200" y="4370542"/>
            <a:ext cx="8229600" cy="0"/>
          </a:xfrm>
          <a:prstGeom prst="straightConnector1">
            <a:avLst/>
          </a:prstGeom>
          <a:noFill/>
          <a:ln cap="flat" cmpd="sng" w="9525">
            <a:solidFill>
              <a:srgbClr val="FF3300"/>
            </a:solidFill>
            <a:prstDash val="solid"/>
            <a:round/>
            <a:headEnd len="sm" w="sm" type="none"/>
            <a:tailEnd len="sm" w="sm" type="none"/>
          </a:ln>
        </p:spPr>
      </p:cxnSp>
      <p:cxnSp>
        <p:nvCxnSpPr>
          <p:cNvPr id="1689" name="Google Shape;1689;p158"/>
          <p:cNvCxnSpPr/>
          <p:nvPr/>
        </p:nvCxnSpPr>
        <p:spPr>
          <a:xfrm>
            <a:off x="457200" y="2348880"/>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15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695" name="Google Shape;1695;p15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Locks</a:t>
            </a:r>
            <a:endParaRPr/>
          </a:p>
          <a:p>
            <a:pPr indent="-342900" lvl="1" marL="800100" rtl="0" algn="l">
              <a:spcBef>
                <a:spcPts val="200"/>
              </a:spcBef>
              <a:spcAft>
                <a:spcPts val="0"/>
              </a:spcAft>
              <a:buClr>
                <a:schemeClr val="dk1"/>
              </a:buClr>
              <a:buSzPts val="1800"/>
              <a:buChar char="‒"/>
            </a:pPr>
            <a:r>
              <a:rPr lang="en-US"/>
              <a:t>CyclicBarrier</a:t>
            </a:r>
            <a:endParaRPr/>
          </a:p>
          <a:p>
            <a:pPr indent="-342900" lvl="2" marL="1257300" rtl="0" algn="l">
              <a:spcBef>
                <a:spcPts val="100"/>
              </a:spcBef>
              <a:spcAft>
                <a:spcPts val="0"/>
              </a:spcAft>
              <a:buClr>
                <a:schemeClr val="dk1"/>
              </a:buClr>
              <a:buSzPts val="1800"/>
              <a:buChar char="•"/>
            </a:pPr>
            <a:r>
              <a:rPr lang="en-US"/>
              <a:t>Blocks  specified number of threads – then releases all </a:t>
            </a:r>
            <a:endParaRPr/>
          </a:p>
          <a:p>
            <a:pPr indent="-342900" lvl="2" marL="1257300" rtl="0" algn="l">
              <a:spcBef>
                <a:spcPts val="100"/>
              </a:spcBef>
              <a:spcAft>
                <a:spcPts val="0"/>
              </a:spcAft>
              <a:buClr>
                <a:schemeClr val="dk1"/>
              </a:buClr>
              <a:buSzPts val="1800"/>
              <a:buChar char="•"/>
            </a:pPr>
            <a:r>
              <a:rPr lang="en-US"/>
              <a:t>Barrier is created with a given counter</a:t>
            </a:r>
            <a:endParaRPr/>
          </a:p>
          <a:p>
            <a:pPr indent="-342900" lvl="2" marL="1257300" rtl="0" algn="l">
              <a:spcBef>
                <a:spcPts val="100"/>
              </a:spcBef>
              <a:spcAft>
                <a:spcPts val="0"/>
              </a:spcAft>
              <a:buClr>
                <a:schemeClr val="dk1"/>
              </a:buClr>
              <a:buSzPts val="1800"/>
              <a:buChar char="•"/>
            </a:pPr>
            <a:r>
              <a:rPr lang="en-US"/>
              <a:t>Threads  uses barrier </a:t>
            </a:r>
            <a:r>
              <a:rPr i="1" lang="en-US"/>
              <a:t>await</a:t>
            </a:r>
            <a:r>
              <a:rPr lang="en-US"/>
              <a:t>() method to block</a:t>
            </a:r>
            <a:endParaRPr/>
          </a:p>
          <a:p>
            <a:pPr indent="-342900" lvl="2" marL="1257300" rtl="0" algn="l">
              <a:spcBef>
                <a:spcPts val="100"/>
              </a:spcBef>
              <a:spcAft>
                <a:spcPts val="0"/>
              </a:spcAft>
              <a:buClr>
                <a:schemeClr val="dk1"/>
              </a:buClr>
              <a:buSzPts val="1800"/>
              <a:buChar char="•"/>
            </a:pPr>
            <a:r>
              <a:rPr lang="en-US"/>
              <a:t>When the number of waiting threads reached the counter – all waiting threads are released</a:t>
            </a:r>
            <a:endParaRPr/>
          </a:p>
          <a:p>
            <a:pPr indent="-342900" lvl="2" marL="1257300" rtl="0" algn="l">
              <a:spcBef>
                <a:spcPts val="100"/>
              </a:spcBef>
              <a:spcAft>
                <a:spcPts val="0"/>
              </a:spcAft>
              <a:buClr>
                <a:schemeClr val="dk1"/>
              </a:buClr>
              <a:buSzPts val="1800"/>
              <a:buChar char="•"/>
            </a:pPr>
            <a:r>
              <a:rPr lang="en-US"/>
              <a:t>Cyclic means - A reusable threads barrier</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Virtual Machine</a:t>
            </a:r>
            <a:endParaRPr/>
          </a:p>
        </p:txBody>
      </p:sp>
      <p:sp>
        <p:nvSpPr>
          <p:cNvPr id="180" name="Google Shape;180;p1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Memory management</a:t>
            </a:r>
            <a:endParaRPr/>
          </a:p>
          <a:p>
            <a:pPr indent="-215900" lvl="0" marL="342900" rtl="0" algn="l">
              <a:spcBef>
                <a:spcPts val="400"/>
              </a:spcBef>
              <a:spcAft>
                <a:spcPts val="0"/>
              </a:spcAft>
              <a:buClr>
                <a:schemeClr val="dk1"/>
              </a:buClr>
              <a:buSzPts val="2000"/>
              <a:buFont typeface="Arial"/>
              <a:buNone/>
            </a:pPr>
            <a:r>
              <a:t/>
            </a:r>
            <a:endParaRPr/>
          </a:p>
          <a:p>
            <a:pPr indent="-228600" lvl="3" marL="1714500" rtl="0" algn="l">
              <a:spcBef>
                <a:spcPts val="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
        <p:nvSpPr>
          <p:cNvPr id="181" name="Google Shape;181;p16"/>
          <p:cNvSpPr/>
          <p:nvPr/>
        </p:nvSpPr>
        <p:spPr>
          <a:xfrm>
            <a:off x="827584" y="4221088"/>
            <a:ext cx="6858000" cy="338137"/>
          </a:xfrm>
          <a:prstGeom prst="rect">
            <a:avLst/>
          </a:prstGeom>
          <a:solidFill>
            <a:srgbClr val="F2F2F2"/>
          </a:solidFill>
          <a:ln cap="flat" cmpd="sng" w="12700">
            <a:solidFill>
              <a:srgbClr val="5654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82" name="Google Shape;182;p16"/>
          <p:cNvSpPr/>
          <p:nvPr/>
        </p:nvSpPr>
        <p:spPr>
          <a:xfrm>
            <a:off x="1399084" y="4356025"/>
            <a:ext cx="3048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83" name="Google Shape;183;p16"/>
          <p:cNvSpPr/>
          <p:nvPr/>
        </p:nvSpPr>
        <p:spPr>
          <a:xfrm>
            <a:off x="2770684" y="4356025"/>
            <a:ext cx="3048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84" name="Google Shape;184;p16"/>
          <p:cNvSpPr/>
          <p:nvPr/>
        </p:nvSpPr>
        <p:spPr>
          <a:xfrm>
            <a:off x="4066084" y="4356025"/>
            <a:ext cx="3048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85" name="Google Shape;185;p16"/>
          <p:cNvSpPr/>
          <p:nvPr/>
        </p:nvSpPr>
        <p:spPr>
          <a:xfrm>
            <a:off x="5437684" y="4356025"/>
            <a:ext cx="3048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86" name="Google Shape;186;p16"/>
          <p:cNvSpPr/>
          <p:nvPr/>
        </p:nvSpPr>
        <p:spPr>
          <a:xfrm>
            <a:off x="6733084" y="4356025"/>
            <a:ext cx="3048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87" name="Google Shape;187;p16"/>
          <p:cNvSpPr txBox="1"/>
          <p:nvPr/>
        </p:nvSpPr>
        <p:spPr>
          <a:xfrm>
            <a:off x="7704634" y="4225850"/>
            <a:ext cx="1123950" cy="3270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rgbClr val="414C24"/>
                </a:solidFill>
                <a:latin typeface="Calibri"/>
                <a:ea typeface="Calibri"/>
                <a:cs typeface="Calibri"/>
                <a:sym typeface="Calibri"/>
              </a:rPr>
              <a:t>Root Set</a:t>
            </a:r>
            <a:endParaRPr b="0" i="0" sz="2133" u="none" cap="none" strike="noStrike">
              <a:solidFill>
                <a:srgbClr val="000000"/>
              </a:solidFill>
              <a:latin typeface="Calibri"/>
              <a:ea typeface="Calibri"/>
              <a:cs typeface="Calibri"/>
              <a:sym typeface="Calibri"/>
            </a:endParaRPr>
          </a:p>
        </p:txBody>
      </p:sp>
      <p:sp>
        <p:nvSpPr>
          <p:cNvPr id="188" name="Google Shape;188;p16"/>
          <p:cNvSpPr/>
          <p:nvPr/>
        </p:nvSpPr>
        <p:spPr>
          <a:xfrm>
            <a:off x="827584" y="2189088"/>
            <a:ext cx="6858000" cy="1963737"/>
          </a:xfrm>
          <a:prstGeom prst="rect">
            <a:avLst/>
          </a:prstGeom>
          <a:solidFill>
            <a:srgbClr val="F2F2F2"/>
          </a:solidFill>
          <a:ln cap="flat" cmpd="sng" w="12700">
            <a:solidFill>
              <a:srgbClr val="5654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89" name="Google Shape;189;p16"/>
          <p:cNvSpPr/>
          <p:nvPr/>
        </p:nvSpPr>
        <p:spPr>
          <a:xfrm>
            <a:off x="1360984" y="3678163"/>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90" name="Google Shape;190;p16"/>
          <p:cNvSpPr/>
          <p:nvPr/>
        </p:nvSpPr>
        <p:spPr>
          <a:xfrm>
            <a:off x="1411784" y="3768650"/>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91" name="Google Shape;191;p16"/>
          <p:cNvSpPr/>
          <p:nvPr/>
        </p:nvSpPr>
        <p:spPr>
          <a:xfrm>
            <a:off x="1526084" y="3870250"/>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192" name="Google Shape;192;p16"/>
          <p:cNvCxnSpPr>
            <a:stCxn id="182" idx="0"/>
            <a:endCxn id="189" idx="4"/>
          </p:cNvCxnSpPr>
          <p:nvPr/>
        </p:nvCxnSpPr>
        <p:spPr>
          <a:xfrm rot="10800000">
            <a:off x="1551484" y="4017925"/>
            <a:ext cx="0" cy="338100"/>
          </a:xfrm>
          <a:prstGeom prst="straightConnector1">
            <a:avLst/>
          </a:prstGeom>
          <a:noFill/>
          <a:ln cap="sq" cmpd="sng" w="12700">
            <a:solidFill>
              <a:srgbClr val="565400"/>
            </a:solidFill>
            <a:prstDash val="solid"/>
            <a:round/>
            <a:headEnd len="sm" w="sm" type="none"/>
            <a:tailEnd len="sm" w="sm" type="triangle"/>
          </a:ln>
        </p:spPr>
      </p:cxnSp>
      <p:sp>
        <p:nvSpPr>
          <p:cNvPr id="193" name="Google Shape;193;p16"/>
          <p:cNvSpPr/>
          <p:nvPr/>
        </p:nvSpPr>
        <p:spPr>
          <a:xfrm>
            <a:off x="2732584" y="3678163"/>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94" name="Google Shape;194;p16"/>
          <p:cNvSpPr/>
          <p:nvPr/>
        </p:nvSpPr>
        <p:spPr>
          <a:xfrm>
            <a:off x="2783384" y="3768650"/>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95" name="Google Shape;195;p16"/>
          <p:cNvSpPr/>
          <p:nvPr/>
        </p:nvSpPr>
        <p:spPr>
          <a:xfrm>
            <a:off x="2897684" y="3870250"/>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196" name="Google Shape;196;p16"/>
          <p:cNvCxnSpPr>
            <a:stCxn id="183" idx="0"/>
            <a:endCxn id="193" idx="4"/>
          </p:cNvCxnSpPr>
          <p:nvPr/>
        </p:nvCxnSpPr>
        <p:spPr>
          <a:xfrm rot="10800000">
            <a:off x="2923084" y="4017925"/>
            <a:ext cx="0" cy="338100"/>
          </a:xfrm>
          <a:prstGeom prst="straightConnector1">
            <a:avLst/>
          </a:prstGeom>
          <a:noFill/>
          <a:ln cap="sq" cmpd="sng" w="12700">
            <a:solidFill>
              <a:srgbClr val="565400"/>
            </a:solidFill>
            <a:prstDash val="solid"/>
            <a:round/>
            <a:headEnd len="sm" w="sm" type="none"/>
            <a:tailEnd len="sm" w="sm" type="triangle"/>
          </a:ln>
        </p:spPr>
      </p:cxnSp>
      <p:sp>
        <p:nvSpPr>
          <p:cNvPr id="197" name="Google Shape;197;p16"/>
          <p:cNvSpPr/>
          <p:nvPr/>
        </p:nvSpPr>
        <p:spPr>
          <a:xfrm>
            <a:off x="4027984" y="3678163"/>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98" name="Google Shape;198;p16"/>
          <p:cNvSpPr/>
          <p:nvPr/>
        </p:nvSpPr>
        <p:spPr>
          <a:xfrm>
            <a:off x="4129584" y="3790875"/>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199" name="Google Shape;199;p16"/>
          <p:cNvCxnSpPr>
            <a:stCxn id="184" idx="0"/>
            <a:endCxn id="197" idx="4"/>
          </p:cNvCxnSpPr>
          <p:nvPr/>
        </p:nvCxnSpPr>
        <p:spPr>
          <a:xfrm rot="10800000">
            <a:off x="4218484" y="4017925"/>
            <a:ext cx="0" cy="338100"/>
          </a:xfrm>
          <a:prstGeom prst="straightConnector1">
            <a:avLst/>
          </a:prstGeom>
          <a:noFill/>
          <a:ln cap="sq" cmpd="sng" w="12700">
            <a:solidFill>
              <a:srgbClr val="565400"/>
            </a:solidFill>
            <a:prstDash val="solid"/>
            <a:round/>
            <a:headEnd len="sm" w="sm" type="none"/>
            <a:tailEnd len="sm" w="sm" type="triangle"/>
          </a:ln>
        </p:spPr>
      </p:cxnSp>
      <p:sp>
        <p:nvSpPr>
          <p:cNvPr id="200" name="Google Shape;200;p16"/>
          <p:cNvSpPr/>
          <p:nvPr/>
        </p:nvSpPr>
        <p:spPr>
          <a:xfrm>
            <a:off x="5399584" y="3678163"/>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01" name="Google Shape;201;p16"/>
          <p:cNvSpPr/>
          <p:nvPr/>
        </p:nvSpPr>
        <p:spPr>
          <a:xfrm>
            <a:off x="5450384" y="3768650"/>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02" name="Google Shape;202;p16"/>
          <p:cNvSpPr/>
          <p:nvPr/>
        </p:nvSpPr>
        <p:spPr>
          <a:xfrm>
            <a:off x="5564684" y="3870250"/>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203" name="Google Shape;203;p16"/>
          <p:cNvCxnSpPr>
            <a:stCxn id="185" idx="0"/>
            <a:endCxn id="200" idx="4"/>
          </p:cNvCxnSpPr>
          <p:nvPr/>
        </p:nvCxnSpPr>
        <p:spPr>
          <a:xfrm rot="10800000">
            <a:off x="5590084" y="4017925"/>
            <a:ext cx="0" cy="338100"/>
          </a:xfrm>
          <a:prstGeom prst="straightConnector1">
            <a:avLst/>
          </a:prstGeom>
          <a:noFill/>
          <a:ln cap="sq" cmpd="sng" w="12700">
            <a:solidFill>
              <a:srgbClr val="565400"/>
            </a:solidFill>
            <a:prstDash val="solid"/>
            <a:round/>
            <a:headEnd len="sm" w="sm" type="none"/>
            <a:tailEnd len="sm" w="sm" type="triangle"/>
          </a:ln>
        </p:spPr>
      </p:cxnSp>
      <p:sp>
        <p:nvSpPr>
          <p:cNvPr id="204" name="Google Shape;204;p16"/>
          <p:cNvSpPr/>
          <p:nvPr/>
        </p:nvSpPr>
        <p:spPr>
          <a:xfrm>
            <a:off x="6694984" y="3678163"/>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05" name="Google Shape;205;p16"/>
          <p:cNvSpPr/>
          <p:nvPr/>
        </p:nvSpPr>
        <p:spPr>
          <a:xfrm>
            <a:off x="6745784" y="3768650"/>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06" name="Google Shape;206;p16"/>
          <p:cNvSpPr/>
          <p:nvPr/>
        </p:nvSpPr>
        <p:spPr>
          <a:xfrm>
            <a:off x="6860084" y="3870250"/>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207" name="Google Shape;207;p16"/>
          <p:cNvCxnSpPr>
            <a:stCxn id="186" idx="0"/>
            <a:endCxn id="204" idx="4"/>
          </p:cNvCxnSpPr>
          <p:nvPr/>
        </p:nvCxnSpPr>
        <p:spPr>
          <a:xfrm rot="10800000">
            <a:off x="6885484" y="4017925"/>
            <a:ext cx="0" cy="338100"/>
          </a:xfrm>
          <a:prstGeom prst="straightConnector1">
            <a:avLst/>
          </a:prstGeom>
          <a:noFill/>
          <a:ln cap="sq" cmpd="sng" w="12700">
            <a:solidFill>
              <a:srgbClr val="565400"/>
            </a:solidFill>
            <a:prstDash val="solid"/>
            <a:round/>
            <a:headEnd len="sm" w="sm" type="none"/>
            <a:tailEnd len="sm" w="sm" type="triangle"/>
          </a:ln>
        </p:spPr>
      </p:cxnSp>
      <p:sp>
        <p:nvSpPr>
          <p:cNvPr id="208" name="Google Shape;208;p16"/>
          <p:cNvSpPr txBox="1"/>
          <p:nvPr/>
        </p:nvSpPr>
        <p:spPr>
          <a:xfrm>
            <a:off x="7698284" y="3068563"/>
            <a:ext cx="1123950" cy="3270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rgbClr val="414C24"/>
                </a:solidFill>
                <a:latin typeface="Calibri"/>
                <a:ea typeface="Calibri"/>
                <a:cs typeface="Calibri"/>
                <a:sym typeface="Calibri"/>
              </a:rPr>
              <a:t>Heap</a:t>
            </a:r>
            <a:endParaRPr b="0" i="0" sz="2133" u="none" cap="none" strike="noStrike">
              <a:solidFill>
                <a:srgbClr val="000000"/>
              </a:solidFill>
              <a:latin typeface="Calibri"/>
              <a:ea typeface="Calibri"/>
              <a:cs typeface="Calibri"/>
              <a:sym typeface="Calibri"/>
            </a:endParaRPr>
          </a:p>
        </p:txBody>
      </p:sp>
      <p:sp>
        <p:nvSpPr>
          <p:cNvPr id="209" name="Google Shape;209;p16"/>
          <p:cNvSpPr/>
          <p:nvPr/>
        </p:nvSpPr>
        <p:spPr>
          <a:xfrm>
            <a:off x="979984" y="3068563"/>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10" name="Google Shape;210;p16"/>
          <p:cNvSpPr/>
          <p:nvPr/>
        </p:nvSpPr>
        <p:spPr>
          <a:xfrm>
            <a:off x="1068884" y="3159050"/>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11" name="Google Shape;211;p16"/>
          <p:cNvSpPr/>
          <p:nvPr/>
        </p:nvSpPr>
        <p:spPr>
          <a:xfrm>
            <a:off x="1818184" y="3001888"/>
            <a:ext cx="381000" cy="338137"/>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12" name="Google Shape;212;p16"/>
          <p:cNvSpPr/>
          <p:nvPr/>
        </p:nvSpPr>
        <p:spPr>
          <a:xfrm>
            <a:off x="1945184" y="3092375"/>
            <a:ext cx="152400" cy="66675"/>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213" name="Google Shape;213;p16"/>
          <p:cNvCxnSpPr>
            <a:stCxn id="190" idx="0"/>
            <a:endCxn id="209" idx="5"/>
          </p:cNvCxnSpPr>
          <p:nvPr/>
        </p:nvCxnSpPr>
        <p:spPr>
          <a:xfrm rot="10800000">
            <a:off x="1305284" y="3358550"/>
            <a:ext cx="182700" cy="410100"/>
          </a:xfrm>
          <a:prstGeom prst="straightConnector1">
            <a:avLst/>
          </a:prstGeom>
          <a:noFill/>
          <a:ln cap="sq" cmpd="sng" w="12700">
            <a:solidFill>
              <a:srgbClr val="565400"/>
            </a:solidFill>
            <a:prstDash val="solid"/>
            <a:round/>
            <a:headEnd len="sm" w="sm" type="none"/>
            <a:tailEnd len="sm" w="sm" type="triangle"/>
          </a:ln>
        </p:spPr>
      </p:cxnSp>
      <p:cxnSp>
        <p:nvCxnSpPr>
          <p:cNvPr id="214" name="Google Shape;214;p16"/>
          <p:cNvCxnSpPr>
            <a:stCxn id="191" idx="0"/>
            <a:endCxn id="211" idx="4"/>
          </p:cNvCxnSpPr>
          <p:nvPr/>
        </p:nvCxnSpPr>
        <p:spPr>
          <a:xfrm flipH="1" rot="10800000">
            <a:off x="1602284" y="3340150"/>
            <a:ext cx="406500" cy="530100"/>
          </a:xfrm>
          <a:prstGeom prst="straightConnector1">
            <a:avLst/>
          </a:prstGeom>
          <a:noFill/>
          <a:ln cap="sq" cmpd="sng" w="12700">
            <a:solidFill>
              <a:srgbClr val="565400"/>
            </a:solidFill>
            <a:prstDash val="solid"/>
            <a:round/>
            <a:headEnd len="sm" w="sm" type="none"/>
            <a:tailEnd len="sm" w="sm" type="triangle"/>
          </a:ln>
        </p:spPr>
      </p:cxnSp>
      <p:sp>
        <p:nvSpPr>
          <p:cNvPr id="215" name="Google Shape;215;p16"/>
          <p:cNvSpPr/>
          <p:nvPr/>
        </p:nvSpPr>
        <p:spPr>
          <a:xfrm>
            <a:off x="2427784" y="3001888"/>
            <a:ext cx="381000" cy="338137"/>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16" name="Google Shape;216;p16"/>
          <p:cNvSpPr/>
          <p:nvPr/>
        </p:nvSpPr>
        <p:spPr>
          <a:xfrm>
            <a:off x="3037384" y="3001888"/>
            <a:ext cx="381000" cy="338137"/>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17" name="Google Shape;217;p16"/>
          <p:cNvSpPr/>
          <p:nvPr/>
        </p:nvSpPr>
        <p:spPr>
          <a:xfrm>
            <a:off x="3088184" y="3092375"/>
            <a:ext cx="152400" cy="66675"/>
          </a:xfrm>
          <a:prstGeom prst="rect">
            <a:avLst/>
          </a:prstGeom>
          <a:solidFill>
            <a:srgbClr val="CCC692"/>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18" name="Google Shape;218;p16"/>
          <p:cNvSpPr/>
          <p:nvPr/>
        </p:nvSpPr>
        <p:spPr>
          <a:xfrm>
            <a:off x="3202484" y="3193975"/>
            <a:ext cx="152400" cy="66675"/>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219" name="Google Shape;219;p16"/>
          <p:cNvCxnSpPr>
            <a:stCxn id="194" idx="0"/>
            <a:endCxn id="215" idx="4"/>
          </p:cNvCxnSpPr>
          <p:nvPr/>
        </p:nvCxnSpPr>
        <p:spPr>
          <a:xfrm rot="10800000">
            <a:off x="2618384" y="3339950"/>
            <a:ext cx="241200" cy="428700"/>
          </a:xfrm>
          <a:prstGeom prst="straightConnector1">
            <a:avLst/>
          </a:prstGeom>
          <a:noFill/>
          <a:ln cap="sq" cmpd="sng" w="12700">
            <a:solidFill>
              <a:srgbClr val="565400"/>
            </a:solidFill>
            <a:prstDash val="solid"/>
            <a:round/>
            <a:headEnd len="sm" w="sm" type="none"/>
            <a:tailEnd len="sm" w="sm" type="triangle"/>
          </a:ln>
        </p:spPr>
      </p:cxnSp>
      <p:cxnSp>
        <p:nvCxnSpPr>
          <p:cNvPr id="220" name="Google Shape;220;p16"/>
          <p:cNvCxnSpPr>
            <a:stCxn id="195" idx="0"/>
            <a:endCxn id="216" idx="4"/>
          </p:cNvCxnSpPr>
          <p:nvPr/>
        </p:nvCxnSpPr>
        <p:spPr>
          <a:xfrm flipH="1" rot="10800000">
            <a:off x="2973884" y="3340150"/>
            <a:ext cx="254100" cy="530100"/>
          </a:xfrm>
          <a:prstGeom prst="straightConnector1">
            <a:avLst/>
          </a:prstGeom>
          <a:noFill/>
          <a:ln cap="sq" cmpd="sng" w="12700">
            <a:solidFill>
              <a:srgbClr val="565400"/>
            </a:solidFill>
            <a:prstDash val="solid"/>
            <a:round/>
            <a:headEnd len="sm" w="sm" type="none"/>
            <a:tailEnd len="sm" w="sm" type="triangle"/>
          </a:ln>
        </p:spPr>
      </p:cxnSp>
      <p:sp>
        <p:nvSpPr>
          <p:cNvPr id="221" name="Google Shape;221;p16"/>
          <p:cNvSpPr/>
          <p:nvPr/>
        </p:nvSpPr>
        <p:spPr>
          <a:xfrm>
            <a:off x="3723184" y="3136825"/>
            <a:ext cx="381000" cy="338138"/>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22" name="Google Shape;222;p16"/>
          <p:cNvSpPr/>
          <p:nvPr/>
        </p:nvSpPr>
        <p:spPr>
          <a:xfrm>
            <a:off x="3773984" y="3227313"/>
            <a:ext cx="152400" cy="68262"/>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23" name="Google Shape;223;p16"/>
          <p:cNvSpPr/>
          <p:nvPr/>
        </p:nvSpPr>
        <p:spPr>
          <a:xfrm>
            <a:off x="3875584" y="3328913"/>
            <a:ext cx="152400" cy="68262"/>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224" name="Google Shape;224;p16"/>
          <p:cNvCxnSpPr>
            <a:stCxn id="198" idx="0"/>
            <a:endCxn id="221" idx="4"/>
          </p:cNvCxnSpPr>
          <p:nvPr/>
        </p:nvCxnSpPr>
        <p:spPr>
          <a:xfrm rot="10800000">
            <a:off x="3913584" y="3474975"/>
            <a:ext cx="292200" cy="315900"/>
          </a:xfrm>
          <a:prstGeom prst="straightConnector1">
            <a:avLst/>
          </a:prstGeom>
          <a:noFill/>
          <a:ln cap="sq" cmpd="sng" w="12700">
            <a:solidFill>
              <a:srgbClr val="565400"/>
            </a:solidFill>
            <a:prstDash val="solid"/>
            <a:round/>
            <a:headEnd len="sm" w="sm" type="none"/>
            <a:tailEnd len="sm" w="sm" type="triangle"/>
          </a:ln>
        </p:spPr>
      </p:cxnSp>
      <p:sp>
        <p:nvSpPr>
          <p:cNvPr id="225" name="Google Shape;225;p16"/>
          <p:cNvSpPr/>
          <p:nvPr/>
        </p:nvSpPr>
        <p:spPr>
          <a:xfrm>
            <a:off x="5018584" y="3068563"/>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26" name="Google Shape;226;p16"/>
          <p:cNvSpPr/>
          <p:nvPr/>
        </p:nvSpPr>
        <p:spPr>
          <a:xfrm>
            <a:off x="5107484" y="3170163"/>
            <a:ext cx="152400" cy="68262"/>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27" name="Google Shape;227;p16"/>
          <p:cNvSpPr/>
          <p:nvPr/>
        </p:nvSpPr>
        <p:spPr>
          <a:xfrm>
            <a:off x="5704384" y="2865363"/>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28" name="Google Shape;228;p16"/>
          <p:cNvSpPr/>
          <p:nvPr/>
        </p:nvSpPr>
        <p:spPr>
          <a:xfrm>
            <a:off x="5869484" y="3057450"/>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229" name="Google Shape;229;p16"/>
          <p:cNvCxnSpPr>
            <a:stCxn id="201" idx="0"/>
            <a:endCxn id="225" idx="5"/>
          </p:cNvCxnSpPr>
          <p:nvPr/>
        </p:nvCxnSpPr>
        <p:spPr>
          <a:xfrm rot="10800000">
            <a:off x="5343884" y="3358550"/>
            <a:ext cx="182700" cy="410100"/>
          </a:xfrm>
          <a:prstGeom prst="straightConnector1">
            <a:avLst/>
          </a:prstGeom>
          <a:noFill/>
          <a:ln cap="sq" cmpd="sng" w="12700">
            <a:solidFill>
              <a:srgbClr val="565400"/>
            </a:solidFill>
            <a:prstDash val="solid"/>
            <a:round/>
            <a:headEnd len="sm" w="sm" type="none"/>
            <a:tailEnd len="sm" w="sm" type="triangle"/>
          </a:ln>
        </p:spPr>
      </p:cxnSp>
      <p:cxnSp>
        <p:nvCxnSpPr>
          <p:cNvPr id="230" name="Google Shape;230;p16"/>
          <p:cNvCxnSpPr>
            <a:stCxn id="202" idx="0"/>
            <a:endCxn id="227" idx="4"/>
          </p:cNvCxnSpPr>
          <p:nvPr/>
        </p:nvCxnSpPr>
        <p:spPr>
          <a:xfrm flipH="1" rot="10800000">
            <a:off x="5640884" y="3205150"/>
            <a:ext cx="254100" cy="665100"/>
          </a:xfrm>
          <a:prstGeom prst="straightConnector1">
            <a:avLst/>
          </a:prstGeom>
          <a:noFill/>
          <a:ln cap="sq" cmpd="sng" w="12700">
            <a:solidFill>
              <a:srgbClr val="565400"/>
            </a:solidFill>
            <a:prstDash val="solid"/>
            <a:round/>
            <a:headEnd len="sm" w="sm" type="none"/>
            <a:tailEnd len="sm" w="sm" type="triangle"/>
          </a:ln>
        </p:spPr>
      </p:cxnSp>
      <p:sp>
        <p:nvSpPr>
          <p:cNvPr id="231" name="Google Shape;231;p16"/>
          <p:cNvSpPr/>
          <p:nvPr/>
        </p:nvSpPr>
        <p:spPr>
          <a:xfrm>
            <a:off x="6237784" y="3205088"/>
            <a:ext cx="381000" cy="338137"/>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32" name="Google Shape;232;p16"/>
          <p:cNvSpPr/>
          <p:nvPr/>
        </p:nvSpPr>
        <p:spPr>
          <a:xfrm>
            <a:off x="6339384" y="3328913"/>
            <a:ext cx="152400" cy="68262"/>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33" name="Google Shape;233;p16"/>
          <p:cNvSpPr/>
          <p:nvPr/>
        </p:nvSpPr>
        <p:spPr>
          <a:xfrm>
            <a:off x="7075984" y="2865363"/>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34" name="Google Shape;234;p16"/>
          <p:cNvSpPr/>
          <p:nvPr/>
        </p:nvSpPr>
        <p:spPr>
          <a:xfrm>
            <a:off x="7190284" y="2978075"/>
            <a:ext cx="152400" cy="68263"/>
          </a:xfrm>
          <a:prstGeom prst="rect">
            <a:avLst/>
          </a:prstGeom>
          <a:solidFill>
            <a:srgbClr val="CCC692"/>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cxnSp>
        <p:nvCxnSpPr>
          <p:cNvPr id="235" name="Google Shape;235;p16"/>
          <p:cNvCxnSpPr>
            <a:stCxn id="205" idx="0"/>
            <a:endCxn id="231" idx="5"/>
          </p:cNvCxnSpPr>
          <p:nvPr/>
        </p:nvCxnSpPr>
        <p:spPr>
          <a:xfrm rot="10800000">
            <a:off x="6563084" y="3493850"/>
            <a:ext cx="258900" cy="274800"/>
          </a:xfrm>
          <a:prstGeom prst="straightConnector1">
            <a:avLst/>
          </a:prstGeom>
          <a:noFill/>
          <a:ln cap="sq" cmpd="sng" w="12700">
            <a:solidFill>
              <a:srgbClr val="565400"/>
            </a:solidFill>
            <a:prstDash val="solid"/>
            <a:round/>
            <a:headEnd len="sm" w="sm" type="none"/>
            <a:tailEnd len="sm" w="sm" type="triangle"/>
          </a:ln>
        </p:spPr>
      </p:cxnSp>
      <p:cxnSp>
        <p:nvCxnSpPr>
          <p:cNvPr id="236" name="Google Shape;236;p16"/>
          <p:cNvCxnSpPr>
            <a:stCxn id="206" idx="0"/>
            <a:endCxn id="233" idx="4"/>
          </p:cNvCxnSpPr>
          <p:nvPr/>
        </p:nvCxnSpPr>
        <p:spPr>
          <a:xfrm flipH="1" rot="10800000">
            <a:off x="6936284" y="3205150"/>
            <a:ext cx="330300" cy="665100"/>
          </a:xfrm>
          <a:prstGeom prst="straightConnector1">
            <a:avLst/>
          </a:prstGeom>
          <a:noFill/>
          <a:ln cap="sq" cmpd="sng" w="12700">
            <a:solidFill>
              <a:srgbClr val="565400"/>
            </a:solidFill>
            <a:prstDash val="solid"/>
            <a:round/>
            <a:headEnd len="sm" w="sm" type="none"/>
            <a:tailEnd len="sm" w="sm" type="triangle"/>
          </a:ln>
        </p:spPr>
      </p:cxnSp>
      <p:sp>
        <p:nvSpPr>
          <p:cNvPr id="237" name="Google Shape;237;p16"/>
          <p:cNvSpPr/>
          <p:nvPr/>
        </p:nvSpPr>
        <p:spPr>
          <a:xfrm>
            <a:off x="1208584" y="2368475"/>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238" name="Google Shape;238;p16"/>
          <p:cNvCxnSpPr>
            <a:stCxn id="210" idx="0"/>
            <a:endCxn id="237" idx="3"/>
          </p:cNvCxnSpPr>
          <p:nvPr/>
        </p:nvCxnSpPr>
        <p:spPr>
          <a:xfrm flipH="1" rot="10800000">
            <a:off x="1145084" y="2658350"/>
            <a:ext cx="119400" cy="500700"/>
          </a:xfrm>
          <a:prstGeom prst="straightConnector1">
            <a:avLst/>
          </a:prstGeom>
          <a:noFill/>
          <a:ln cap="sq" cmpd="sng" w="12700">
            <a:solidFill>
              <a:srgbClr val="565400"/>
            </a:solidFill>
            <a:prstDash val="solid"/>
            <a:round/>
            <a:headEnd len="sm" w="sm" type="none"/>
            <a:tailEnd len="sm" w="sm" type="triangle"/>
          </a:ln>
        </p:spPr>
      </p:cxnSp>
      <p:sp>
        <p:nvSpPr>
          <p:cNvPr id="239" name="Google Shape;239;p16"/>
          <p:cNvSpPr/>
          <p:nvPr/>
        </p:nvSpPr>
        <p:spPr>
          <a:xfrm>
            <a:off x="2351584" y="2301800"/>
            <a:ext cx="381000" cy="338138"/>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40" name="Google Shape;240;p16"/>
          <p:cNvSpPr/>
          <p:nvPr/>
        </p:nvSpPr>
        <p:spPr>
          <a:xfrm>
            <a:off x="4408984" y="2774875"/>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41" name="Google Shape;241;p16"/>
          <p:cNvSpPr/>
          <p:nvPr/>
        </p:nvSpPr>
        <p:spPr>
          <a:xfrm>
            <a:off x="3875584" y="2368475"/>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42" name="Google Shape;242;p16"/>
          <p:cNvSpPr/>
          <p:nvPr/>
        </p:nvSpPr>
        <p:spPr>
          <a:xfrm>
            <a:off x="4027984" y="2505000"/>
            <a:ext cx="152400" cy="66675"/>
          </a:xfrm>
          <a:prstGeom prst="rect">
            <a:avLst/>
          </a:prstGeom>
          <a:solidFill>
            <a:srgbClr val="CCC692"/>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43" name="Google Shape;243;p16"/>
          <p:cNvSpPr/>
          <p:nvPr/>
        </p:nvSpPr>
        <p:spPr>
          <a:xfrm>
            <a:off x="5755184" y="2933625"/>
            <a:ext cx="152400" cy="68263"/>
          </a:xfrm>
          <a:prstGeom prst="rect">
            <a:avLst/>
          </a:prstGeom>
          <a:solidFill>
            <a:srgbClr val="C0C0C0"/>
          </a:solidFill>
          <a:ln cap="sq" cmpd="sng" w="12700">
            <a:solidFill>
              <a:srgbClr val="565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44" name="Google Shape;244;p16"/>
          <p:cNvSpPr/>
          <p:nvPr/>
        </p:nvSpPr>
        <p:spPr>
          <a:xfrm>
            <a:off x="5247184" y="2368475"/>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45" name="Google Shape;245;p16"/>
          <p:cNvSpPr/>
          <p:nvPr/>
        </p:nvSpPr>
        <p:spPr>
          <a:xfrm>
            <a:off x="6542584" y="2368475"/>
            <a:ext cx="381000" cy="339725"/>
          </a:xfrm>
          <a:prstGeom prst="ellipse">
            <a:avLst/>
          </a:prstGeom>
          <a:gradFill>
            <a:gsLst>
              <a:gs pos="0">
                <a:srgbClr val="81D2FF"/>
              </a:gs>
              <a:gs pos="50000">
                <a:srgbClr val="B3E1FF"/>
              </a:gs>
              <a:gs pos="100000">
                <a:srgbClr val="DAEFFF"/>
              </a:gs>
            </a:gsLst>
            <a:lin ang="13500000" scaled="0"/>
          </a:gradFill>
          <a:ln cap="sq" cmpd="sng" w="12700">
            <a:solidFill>
              <a:srgbClr val="56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246" name="Google Shape;246;p16"/>
          <p:cNvCxnSpPr>
            <a:stCxn id="232" idx="0"/>
            <a:endCxn id="245" idx="4"/>
          </p:cNvCxnSpPr>
          <p:nvPr/>
        </p:nvCxnSpPr>
        <p:spPr>
          <a:xfrm flipH="1" rot="10800000">
            <a:off x="6415584" y="2708213"/>
            <a:ext cx="317400" cy="620700"/>
          </a:xfrm>
          <a:prstGeom prst="straightConnector1">
            <a:avLst/>
          </a:prstGeom>
          <a:noFill/>
          <a:ln cap="sq" cmpd="sng" w="12700">
            <a:solidFill>
              <a:srgbClr val="565400"/>
            </a:solidFill>
            <a:prstDash val="solid"/>
            <a:round/>
            <a:headEnd len="sm" w="sm" type="none"/>
            <a:tailEnd len="sm" w="sm" type="triangle"/>
          </a:ln>
        </p:spPr>
      </p:cxnSp>
      <p:cxnSp>
        <p:nvCxnSpPr>
          <p:cNvPr id="247" name="Google Shape;247;p16"/>
          <p:cNvCxnSpPr>
            <a:stCxn id="243" idx="0"/>
            <a:endCxn id="244" idx="5"/>
          </p:cNvCxnSpPr>
          <p:nvPr/>
        </p:nvCxnSpPr>
        <p:spPr>
          <a:xfrm rot="10800000">
            <a:off x="5572484" y="2658525"/>
            <a:ext cx="258900" cy="275100"/>
          </a:xfrm>
          <a:prstGeom prst="straightConnector1">
            <a:avLst/>
          </a:prstGeom>
          <a:noFill/>
          <a:ln cap="sq" cmpd="sng" w="12700">
            <a:solidFill>
              <a:srgbClr val="565400"/>
            </a:solidFill>
            <a:prstDash val="solid"/>
            <a:round/>
            <a:headEnd len="sm" w="sm" type="none"/>
            <a:tailEnd len="sm" w="sm" type="triangle"/>
          </a:ln>
        </p:spPr>
      </p:cxnSp>
      <p:cxnSp>
        <p:nvCxnSpPr>
          <p:cNvPr id="248" name="Google Shape;248;p16"/>
          <p:cNvCxnSpPr>
            <a:stCxn id="228" idx="0"/>
            <a:endCxn id="245" idx="3"/>
          </p:cNvCxnSpPr>
          <p:nvPr/>
        </p:nvCxnSpPr>
        <p:spPr>
          <a:xfrm flipH="1" rot="10800000">
            <a:off x="5945684" y="2658450"/>
            <a:ext cx="652800" cy="399000"/>
          </a:xfrm>
          <a:prstGeom prst="straightConnector1">
            <a:avLst/>
          </a:prstGeom>
          <a:noFill/>
          <a:ln cap="sq" cmpd="sng" w="12700">
            <a:solidFill>
              <a:srgbClr val="565400"/>
            </a:solidFill>
            <a:prstDash val="solid"/>
            <a:round/>
            <a:headEnd len="sm" w="sm" type="none"/>
            <a:tailEnd len="sm" w="sm" type="triangle"/>
          </a:ln>
        </p:spPr>
      </p:cxnSp>
      <p:cxnSp>
        <p:nvCxnSpPr>
          <p:cNvPr id="249" name="Google Shape;249;p16"/>
          <p:cNvCxnSpPr>
            <a:stCxn id="226" idx="1"/>
            <a:endCxn id="240" idx="6"/>
          </p:cNvCxnSpPr>
          <p:nvPr/>
        </p:nvCxnSpPr>
        <p:spPr>
          <a:xfrm rot="10800000">
            <a:off x="4790084" y="2944794"/>
            <a:ext cx="317400" cy="259500"/>
          </a:xfrm>
          <a:prstGeom prst="straightConnector1">
            <a:avLst/>
          </a:prstGeom>
          <a:noFill/>
          <a:ln cap="sq" cmpd="sng" w="12700">
            <a:solidFill>
              <a:srgbClr val="565400"/>
            </a:solidFill>
            <a:prstDash val="solid"/>
            <a:round/>
            <a:headEnd len="sm" w="sm" type="none"/>
            <a:tailEnd len="sm" w="sm" type="triangle"/>
          </a:ln>
        </p:spPr>
      </p:cxnSp>
      <p:cxnSp>
        <p:nvCxnSpPr>
          <p:cNvPr id="250" name="Google Shape;250;p16"/>
          <p:cNvCxnSpPr>
            <a:stCxn id="223" idx="3"/>
            <a:endCxn id="240" idx="2"/>
          </p:cNvCxnSpPr>
          <p:nvPr/>
        </p:nvCxnSpPr>
        <p:spPr>
          <a:xfrm flipH="1" rot="10800000">
            <a:off x="4027984" y="2944844"/>
            <a:ext cx="381000" cy="418200"/>
          </a:xfrm>
          <a:prstGeom prst="straightConnector1">
            <a:avLst/>
          </a:prstGeom>
          <a:noFill/>
          <a:ln cap="sq" cmpd="sng" w="12700">
            <a:solidFill>
              <a:srgbClr val="565400"/>
            </a:solidFill>
            <a:prstDash val="solid"/>
            <a:round/>
            <a:headEnd len="sm" w="sm" type="none"/>
            <a:tailEnd len="sm" w="sm" type="triangle"/>
          </a:ln>
        </p:spPr>
      </p:cxnSp>
      <p:cxnSp>
        <p:nvCxnSpPr>
          <p:cNvPr id="251" name="Google Shape;251;p16"/>
          <p:cNvCxnSpPr>
            <a:stCxn id="222" idx="0"/>
            <a:endCxn id="241" idx="4"/>
          </p:cNvCxnSpPr>
          <p:nvPr/>
        </p:nvCxnSpPr>
        <p:spPr>
          <a:xfrm flipH="1" rot="10800000">
            <a:off x="3850184" y="2708313"/>
            <a:ext cx="216000" cy="519000"/>
          </a:xfrm>
          <a:prstGeom prst="straightConnector1">
            <a:avLst/>
          </a:prstGeom>
          <a:noFill/>
          <a:ln cap="sq" cmpd="sng" w="12700">
            <a:solidFill>
              <a:srgbClr val="565400"/>
            </a:solidFill>
            <a:prstDash val="solid"/>
            <a:round/>
            <a:headEnd len="sm" w="sm" type="none"/>
            <a:tailEnd len="sm" w="sm" type="triangle"/>
          </a:ln>
        </p:spPr>
      </p:cxnSp>
      <p:cxnSp>
        <p:nvCxnSpPr>
          <p:cNvPr id="252" name="Google Shape;252;p16"/>
          <p:cNvCxnSpPr>
            <a:stCxn id="218" idx="0"/>
            <a:endCxn id="241" idx="3"/>
          </p:cNvCxnSpPr>
          <p:nvPr/>
        </p:nvCxnSpPr>
        <p:spPr>
          <a:xfrm flipH="1" rot="10800000">
            <a:off x="3278684" y="2658475"/>
            <a:ext cx="652800" cy="535500"/>
          </a:xfrm>
          <a:prstGeom prst="straightConnector1">
            <a:avLst/>
          </a:prstGeom>
          <a:noFill/>
          <a:ln cap="sq" cmpd="sng" w="12700">
            <a:solidFill>
              <a:srgbClr val="565400"/>
            </a:solidFill>
            <a:prstDash val="solid"/>
            <a:round/>
            <a:headEnd len="sm" w="sm" type="none"/>
            <a:tailEnd len="sm" w="sm" type="triangle"/>
          </a:ln>
        </p:spPr>
      </p:cxnSp>
      <p:cxnSp>
        <p:nvCxnSpPr>
          <p:cNvPr id="253" name="Google Shape;253;p16"/>
          <p:cNvCxnSpPr>
            <a:stCxn id="212" idx="0"/>
            <a:endCxn id="239" idx="3"/>
          </p:cNvCxnSpPr>
          <p:nvPr/>
        </p:nvCxnSpPr>
        <p:spPr>
          <a:xfrm flipH="1" rot="10800000">
            <a:off x="2021384" y="2590475"/>
            <a:ext cx="386100" cy="501900"/>
          </a:xfrm>
          <a:prstGeom prst="straightConnector1">
            <a:avLst/>
          </a:prstGeom>
          <a:noFill/>
          <a:ln cap="sq" cmpd="sng" w="12700">
            <a:solidFill>
              <a:srgbClr val="565400"/>
            </a:solidFill>
            <a:prstDash val="solid"/>
            <a:round/>
            <a:headEnd len="sm" w="sm" type="none"/>
            <a:tailEnd len="sm" w="sm" type="triangle"/>
          </a:ln>
        </p:spPr>
      </p:cxn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6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701" name="Google Shape;1701;p16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Simple Example - CyclicBarrier:</a:t>
            </a:r>
            <a:endParaRPr b="1"/>
          </a:p>
        </p:txBody>
      </p:sp>
      <p:sp>
        <p:nvSpPr>
          <p:cNvPr id="1702" name="Google Shape;1702;p160"/>
          <p:cNvSpPr/>
          <p:nvPr/>
        </p:nvSpPr>
        <p:spPr>
          <a:xfrm>
            <a:off x="457200" y="2131710"/>
            <a:ext cx="8229600" cy="3602691"/>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class Task implements Runnable{</a:t>
            </a:r>
            <a:br>
              <a:rPr lang="en-US" sz="1400">
                <a:solidFill>
                  <a:schemeClr val="dk1"/>
                </a:solidFill>
                <a:latin typeface="Arial"/>
                <a:ea typeface="Arial"/>
                <a:cs typeface="Arial"/>
                <a:sym typeface="Arial"/>
              </a:rPr>
            </a:br>
            <a:br>
              <a:rPr lang="en-US" sz="1400">
                <a:solidFill>
                  <a:schemeClr val="dk1"/>
                </a:solidFill>
                <a:latin typeface="Arial"/>
                <a:ea typeface="Arial"/>
                <a:cs typeface="Arial"/>
                <a:sym typeface="Arial"/>
              </a:rPr>
            </a:br>
            <a:r>
              <a:rPr b="1" lang="en-US" sz="1400">
                <a:solidFill>
                  <a:srgbClr val="FF0000"/>
                </a:solidFill>
                <a:latin typeface="Arial"/>
                <a:ea typeface="Arial"/>
                <a:cs typeface="Arial"/>
                <a:sym typeface="Arial"/>
              </a:rPr>
              <a:t>           private CyclicBarrier barrier;</a:t>
            </a:r>
            <a:br>
              <a:rPr lang="en-US" sz="1400">
                <a:solidFill>
                  <a:schemeClr val="dk1"/>
                </a:solidFill>
                <a:latin typeface="Arial"/>
                <a:ea typeface="Arial"/>
                <a:cs typeface="Arial"/>
                <a:sym typeface="Arial"/>
              </a:rPr>
            </a:b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public Task(CyclicBarrier barrier)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this.barrier = barrier;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br>
              <a:rPr lang="en-US" sz="1400">
                <a:solidFill>
                  <a:schemeClr val="dk1"/>
                </a:solidFill>
                <a:latin typeface="Arial"/>
                <a:ea typeface="Arial"/>
                <a:cs typeface="Arial"/>
                <a:sym typeface="Arial"/>
              </a:rPr>
            </a:b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@Override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public void run(){</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try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System.out.println(Thread.currentThread().getName() + " is waiting on barrier");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FF0000"/>
                </a:solidFill>
                <a:latin typeface="Arial"/>
                <a:ea typeface="Arial"/>
                <a:cs typeface="Arial"/>
                <a:sym typeface="Arial"/>
              </a:rPr>
              <a:t>barrier.await();</a:t>
            </a:r>
            <a:br>
              <a:rPr b="1" lang="en-US" sz="1400">
                <a:solidFill>
                  <a:srgbClr val="FF0000"/>
                </a:solidFill>
                <a:latin typeface="Arial"/>
                <a:ea typeface="Arial"/>
                <a:cs typeface="Arial"/>
                <a:sym typeface="Arial"/>
              </a:rPr>
            </a:br>
            <a:r>
              <a:rPr b="1" lang="en-US" sz="1400">
                <a:solidFill>
                  <a:srgbClr val="FF0000"/>
                </a:solidFill>
                <a:latin typeface="Arial"/>
                <a:ea typeface="Arial"/>
                <a:cs typeface="Arial"/>
                <a:sym typeface="Arial"/>
              </a:rPr>
              <a:t>	         </a:t>
            </a:r>
            <a:r>
              <a:rPr lang="en-US" sz="1400">
                <a:solidFill>
                  <a:schemeClr val="dk1"/>
                </a:solidFill>
                <a:latin typeface="Arial"/>
                <a:ea typeface="Arial"/>
                <a:cs typeface="Arial"/>
                <a:sym typeface="Arial"/>
              </a:rPr>
              <a:t>System.out.println(Thread.currentThread().getName() + " has crossed the barrier");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catch (InterruptedException ex)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p:txBody>
      </p:sp>
      <p:cxnSp>
        <p:nvCxnSpPr>
          <p:cNvPr id="1703" name="Google Shape;1703;p160"/>
          <p:cNvCxnSpPr/>
          <p:nvPr/>
        </p:nvCxnSpPr>
        <p:spPr>
          <a:xfrm>
            <a:off x="457200" y="2147734"/>
            <a:ext cx="8229600" cy="0"/>
          </a:xfrm>
          <a:prstGeom prst="straightConnector1">
            <a:avLst/>
          </a:prstGeom>
          <a:noFill/>
          <a:ln cap="flat" cmpd="sng" w="9525">
            <a:solidFill>
              <a:srgbClr val="FF3300"/>
            </a:solidFill>
            <a:prstDash val="solid"/>
            <a:round/>
            <a:headEnd len="sm" w="sm" type="none"/>
            <a:tailEnd len="sm" w="sm" type="none"/>
          </a:ln>
        </p:spPr>
      </p:cxnSp>
      <p:cxnSp>
        <p:nvCxnSpPr>
          <p:cNvPr id="1704" name="Google Shape;1704;p160"/>
          <p:cNvCxnSpPr/>
          <p:nvPr/>
        </p:nvCxnSpPr>
        <p:spPr>
          <a:xfrm>
            <a:off x="457200" y="5734401"/>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16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710" name="Google Shape;1710;p16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Simple Example - CyclicBarrier:</a:t>
            </a:r>
            <a:endParaRPr b="1"/>
          </a:p>
        </p:txBody>
      </p:sp>
      <p:sp>
        <p:nvSpPr>
          <p:cNvPr id="1711" name="Google Shape;1711;p161"/>
          <p:cNvSpPr/>
          <p:nvPr/>
        </p:nvSpPr>
        <p:spPr>
          <a:xfrm>
            <a:off x="457200" y="2038554"/>
            <a:ext cx="8229600" cy="3593452"/>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static void main(String args[]) {</a:t>
            </a:r>
            <a:br>
              <a:rPr lang="en-US" sz="1400">
                <a:solidFill>
                  <a:schemeClr val="dk1"/>
                </a:solidFill>
                <a:latin typeface="Arial"/>
                <a:ea typeface="Arial"/>
                <a:cs typeface="Arial"/>
                <a:sym typeface="Arial"/>
              </a:rPr>
            </a:b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FF0000"/>
                </a:solidFill>
                <a:latin typeface="Arial"/>
                <a:ea typeface="Arial"/>
                <a:cs typeface="Arial"/>
                <a:sym typeface="Arial"/>
              </a:rPr>
              <a:t>final CyclicBarrier cb = new CyclicBarrier(3, new Runnable(){</a:t>
            </a:r>
            <a:br>
              <a:rPr b="1" lang="en-US" sz="1400">
                <a:solidFill>
                  <a:srgbClr val="FF0000"/>
                </a:solidFill>
                <a:latin typeface="Arial"/>
                <a:ea typeface="Arial"/>
                <a:cs typeface="Arial"/>
                <a:sym typeface="Arial"/>
              </a:rPr>
            </a:br>
            <a:r>
              <a:rPr b="1" lang="en-US" sz="1400">
                <a:solidFill>
                  <a:srgbClr val="FF0000"/>
                </a:solidFill>
                <a:latin typeface="Arial"/>
                <a:ea typeface="Arial"/>
                <a:cs typeface="Arial"/>
                <a:sym typeface="Arial"/>
              </a:rPr>
              <a:t> 	</a:t>
            </a:r>
            <a:r>
              <a:rPr lang="en-US" sz="1400">
                <a:solidFill>
                  <a:schemeClr val="dk1"/>
                </a:solidFill>
                <a:latin typeface="Arial"/>
                <a:ea typeface="Arial"/>
                <a:cs typeface="Arial"/>
                <a:sym typeface="Arial"/>
              </a:rPr>
              <a:t>@Override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public void run(){</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//This task will be executed once all thread reaches barrier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System.out.println("All parties are arrived at barrier, lets play");</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br>
              <a:rPr lang="en-US" sz="1400">
                <a:solidFill>
                  <a:schemeClr val="dk1"/>
                </a:solidFill>
                <a:latin typeface="Arial"/>
                <a:ea typeface="Arial"/>
                <a:cs typeface="Arial"/>
                <a:sym typeface="Arial"/>
              </a:rPr>
            </a:b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Thread t1 = new Thread(new Task(cb), "Thread 1");</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Thread t2 = new Thread(new Task(cb), "Thread 2");</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Thread t3 = new Thread(new Task(cb), "Thread 3");</a:t>
            </a:r>
            <a:br>
              <a:rPr lang="en-US" sz="1400">
                <a:solidFill>
                  <a:schemeClr val="dk1"/>
                </a:solidFill>
                <a:latin typeface="Arial"/>
                <a:ea typeface="Arial"/>
                <a:cs typeface="Arial"/>
                <a:sym typeface="Arial"/>
              </a:rPr>
            </a:b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t1.start();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t2.start();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t3.start();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a:t>
            </a:r>
            <a:endParaRPr/>
          </a:p>
        </p:txBody>
      </p:sp>
      <p:sp>
        <p:nvSpPr>
          <p:cNvPr id="1712" name="Google Shape;1712;p161"/>
          <p:cNvSpPr/>
          <p:nvPr/>
        </p:nvSpPr>
        <p:spPr>
          <a:xfrm>
            <a:off x="4922196" y="4697708"/>
            <a:ext cx="3764604" cy="186859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Output:</a:t>
            </a:r>
            <a:endParaRPr/>
          </a:p>
          <a:p>
            <a:pPr indent="0" lvl="0" marL="0" marR="0" rtl="0" algn="l">
              <a:lnSpc>
                <a:spcPct val="80000"/>
              </a:lnSpc>
              <a:spcBef>
                <a:spcPts val="0"/>
              </a:spcBef>
              <a:spcAft>
                <a:spcPts val="0"/>
              </a:spcAft>
              <a:buNone/>
            </a:pPr>
            <a:br>
              <a:rPr b="1"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Thread 1 is waiting on barrier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Thread 3 is waiting on barrier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Thread 2 is waiting on barrier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All parties are arrived at barrier, lets play</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Thread 3 has crossed the barrier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Thread 1 has crossed the barrier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Thread 2 has crossed the barrier</a:t>
            </a:r>
            <a:br>
              <a:rPr lang="en-U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cxnSp>
        <p:nvCxnSpPr>
          <p:cNvPr id="1713" name="Google Shape;1713;p161"/>
          <p:cNvCxnSpPr/>
          <p:nvPr/>
        </p:nvCxnSpPr>
        <p:spPr>
          <a:xfrm>
            <a:off x="457200" y="2038554"/>
            <a:ext cx="8229600" cy="0"/>
          </a:xfrm>
          <a:prstGeom prst="straightConnector1">
            <a:avLst/>
          </a:prstGeom>
          <a:noFill/>
          <a:ln cap="flat" cmpd="sng" w="9525">
            <a:solidFill>
              <a:srgbClr val="FF3300"/>
            </a:solidFill>
            <a:prstDash val="solid"/>
            <a:round/>
            <a:headEnd len="sm" w="sm" type="none"/>
            <a:tailEnd len="sm" w="sm" type="none"/>
          </a:ln>
        </p:spPr>
      </p:cxnSp>
      <p:cxnSp>
        <p:nvCxnSpPr>
          <p:cNvPr id="1714" name="Google Shape;1714;p161"/>
          <p:cNvCxnSpPr/>
          <p:nvPr/>
        </p:nvCxnSpPr>
        <p:spPr>
          <a:xfrm>
            <a:off x="457200" y="5632005"/>
            <a:ext cx="4464996"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6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720" name="Google Shape;1720;p16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Locks</a:t>
            </a:r>
            <a:endParaRPr/>
          </a:p>
          <a:p>
            <a:pPr indent="-342900" lvl="1" marL="800100" rtl="0" algn="l">
              <a:spcBef>
                <a:spcPts val="200"/>
              </a:spcBef>
              <a:spcAft>
                <a:spcPts val="0"/>
              </a:spcAft>
              <a:buClr>
                <a:schemeClr val="dk1"/>
              </a:buClr>
              <a:buSzPts val="1800"/>
              <a:buChar char="‒"/>
            </a:pPr>
            <a:r>
              <a:rPr i="1" lang="en-US"/>
              <a:t>CountDownLatch</a:t>
            </a:r>
            <a:endParaRPr i="1"/>
          </a:p>
          <a:p>
            <a:pPr indent="-342900" lvl="2" marL="1257300" rtl="0" algn="l">
              <a:spcBef>
                <a:spcPts val="100"/>
              </a:spcBef>
              <a:spcAft>
                <a:spcPts val="0"/>
              </a:spcAft>
              <a:buClr>
                <a:schemeClr val="dk1"/>
              </a:buClr>
              <a:buSzPts val="1800"/>
              <a:buChar char="•"/>
            </a:pPr>
            <a:r>
              <a:rPr lang="en-US"/>
              <a:t>Blocks  threads –  when counter reached zero (0) – releases all threads </a:t>
            </a:r>
            <a:endParaRPr/>
          </a:p>
          <a:p>
            <a:pPr indent="-342900" lvl="2" marL="1257300" rtl="0" algn="l">
              <a:spcBef>
                <a:spcPts val="100"/>
              </a:spcBef>
              <a:spcAft>
                <a:spcPts val="0"/>
              </a:spcAft>
              <a:buClr>
                <a:schemeClr val="dk1"/>
              </a:buClr>
              <a:buSzPts val="1800"/>
              <a:buChar char="•"/>
            </a:pPr>
            <a:r>
              <a:rPr i="1" lang="en-US"/>
              <a:t>CountDownLatch</a:t>
            </a:r>
            <a:r>
              <a:rPr lang="en-US"/>
              <a:t> is created with a given counter</a:t>
            </a:r>
            <a:endParaRPr/>
          </a:p>
          <a:p>
            <a:pPr indent="-342900" lvl="2" marL="1257300" rtl="0" algn="l">
              <a:spcBef>
                <a:spcPts val="100"/>
              </a:spcBef>
              <a:spcAft>
                <a:spcPts val="0"/>
              </a:spcAft>
              <a:buClr>
                <a:schemeClr val="dk1"/>
              </a:buClr>
              <a:buSzPts val="1800"/>
              <a:buChar char="•"/>
            </a:pPr>
            <a:r>
              <a:rPr lang="en-US"/>
              <a:t>Threads  uses </a:t>
            </a:r>
            <a:r>
              <a:rPr i="1" lang="en-US"/>
              <a:t>await</a:t>
            </a:r>
            <a:r>
              <a:rPr lang="en-US"/>
              <a:t>() method to block</a:t>
            </a:r>
            <a:endParaRPr/>
          </a:p>
          <a:p>
            <a:pPr indent="-342900" lvl="2" marL="1257300" rtl="0" algn="l">
              <a:spcBef>
                <a:spcPts val="100"/>
              </a:spcBef>
              <a:spcAft>
                <a:spcPts val="0"/>
              </a:spcAft>
              <a:buClr>
                <a:schemeClr val="dk1"/>
              </a:buClr>
              <a:buSzPts val="1800"/>
              <a:buChar char="•"/>
            </a:pPr>
            <a:r>
              <a:rPr i="1" lang="en-US"/>
              <a:t>countDown</a:t>
            </a:r>
            <a:r>
              <a:rPr lang="en-US"/>
              <a:t>() method decrements the counter – and if the counter reaches zero (0) – all waiting threads are released</a:t>
            </a:r>
            <a:endParaRPr/>
          </a:p>
          <a:p>
            <a:pPr indent="-342900" lvl="2" marL="1257300" rtl="0" algn="l">
              <a:spcBef>
                <a:spcPts val="100"/>
              </a:spcBef>
              <a:spcAft>
                <a:spcPts val="0"/>
              </a:spcAft>
              <a:buClr>
                <a:schemeClr val="dk1"/>
              </a:buClr>
              <a:buSzPts val="1800"/>
              <a:buChar char="•"/>
            </a:pPr>
            <a:r>
              <a:rPr lang="en-US"/>
              <a:t>Unlike </a:t>
            </a:r>
            <a:r>
              <a:rPr i="1" lang="en-US"/>
              <a:t>CyclicBarrier</a:t>
            </a:r>
            <a:r>
              <a:rPr lang="en-US"/>
              <a:t>, cannot be reset and reused</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6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726" name="Google Shape;1726;p16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Simple Example - CountDownLatch:</a:t>
            </a:r>
            <a:endParaRPr b="1"/>
          </a:p>
        </p:txBody>
      </p:sp>
      <p:sp>
        <p:nvSpPr>
          <p:cNvPr id="1727" name="Google Shape;1727;p163"/>
          <p:cNvSpPr/>
          <p:nvPr/>
        </p:nvSpPr>
        <p:spPr>
          <a:xfrm>
            <a:off x="228600" y="2276872"/>
            <a:ext cx="8686800" cy="3816424"/>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public class Task implements Runnable{</a:t>
            </a:r>
            <a:br>
              <a:rPr lang="en-US" sz="1400">
                <a:solidFill>
                  <a:schemeClr val="dk1"/>
                </a:solidFill>
                <a:latin typeface="Arial"/>
                <a:ea typeface="Arial"/>
                <a:cs typeface="Arial"/>
                <a:sym typeface="Arial"/>
              </a:rPr>
            </a:br>
            <a:br>
              <a:rPr lang="en-US" sz="1400">
                <a:solidFill>
                  <a:schemeClr val="dk1"/>
                </a:solidFill>
                <a:latin typeface="Arial"/>
                <a:ea typeface="Arial"/>
                <a:cs typeface="Arial"/>
                <a:sym typeface="Arial"/>
              </a:rPr>
            </a:br>
            <a:r>
              <a:rPr b="1" lang="en-US" sz="1400">
                <a:solidFill>
                  <a:srgbClr val="FF0000"/>
                </a:solidFill>
                <a:latin typeface="Arial"/>
                <a:ea typeface="Arial"/>
                <a:cs typeface="Arial"/>
                <a:sym typeface="Arial"/>
              </a:rPr>
              <a:t>           private CountDownLatch cdl;</a:t>
            </a:r>
            <a:br>
              <a:rPr lang="en-US" sz="1400">
                <a:solidFill>
                  <a:schemeClr val="dk1"/>
                </a:solidFill>
                <a:latin typeface="Arial"/>
                <a:ea typeface="Arial"/>
                <a:cs typeface="Arial"/>
                <a:sym typeface="Arial"/>
              </a:rPr>
            </a:b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public Task(CountDownLatch cdl)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this.cdl = cdl;</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br>
              <a:rPr lang="en-US" sz="1400">
                <a:solidFill>
                  <a:schemeClr val="dk1"/>
                </a:solidFill>
                <a:latin typeface="Arial"/>
                <a:ea typeface="Arial"/>
                <a:cs typeface="Arial"/>
                <a:sym typeface="Arial"/>
              </a:rPr>
            </a:b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@Override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public void run(){</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try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System.out.println(Thread.currentThread().getName() + " is waiting on  count down latch");</a:t>
            </a:r>
            <a:endParaRPr/>
          </a:p>
          <a:p>
            <a:pPr indent="0" lvl="0" marL="0" marR="0" rtl="0" algn="l">
              <a:lnSpc>
                <a:spcPct val="80000"/>
              </a:lnSpc>
              <a:spcBef>
                <a:spcPts val="0"/>
              </a:spcBef>
              <a:spcAft>
                <a:spcPts val="0"/>
              </a:spcAft>
              <a:buNone/>
            </a:pPr>
            <a:r>
              <a:rPr b="1" lang="en-US" sz="1400">
                <a:solidFill>
                  <a:schemeClr val="dk1"/>
                </a:solidFill>
                <a:latin typeface="Arial"/>
                <a:ea typeface="Arial"/>
                <a:cs typeface="Arial"/>
                <a:sym typeface="Arial"/>
              </a:rPr>
              <a:t>	</a:t>
            </a:r>
            <a:r>
              <a:rPr b="1" lang="en-US" sz="1400">
                <a:solidFill>
                  <a:srgbClr val="FF0000"/>
                </a:solidFill>
                <a:latin typeface="Arial"/>
                <a:ea typeface="Arial"/>
                <a:cs typeface="Arial"/>
                <a:sym typeface="Arial"/>
              </a:rPr>
              <a:t>         </a:t>
            </a:r>
            <a:r>
              <a:rPr b="1" lang="en-US" sz="1400">
                <a:solidFill>
                  <a:schemeClr val="dk1"/>
                </a:solidFill>
                <a:latin typeface="Arial"/>
                <a:ea typeface="Arial"/>
                <a:cs typeface="Arial"/>
                <a:sym typeface="Arial"/>
              </a:rPr>
              <a:t>//here – part of the thread job – is to update the counter when finished</a:t>
            </a:r>
            <a:endParaRPr b="1" sz="1400">
              <a:solidFill>
                <a:srgbClr val="FF0000"/>
              </a:solidFill>
              <a:latin typeface="Arial"/>
              <a:ea typeface="Arial"/>
              <a:cs typeface="Arial"/>
              <a:sym typeface="Arial"/>
            </a:endParaRPr>
          </a:p>
          <a:p>
            <a:pPr indent="0" lvl="0" marL="0" marR="0" rtl="0" algn="l">
              <a:lnSpc>
                <a:spcPct val="80000"/>
              </a:lnSpc>
              <a:spcBef>
                <a:spcPts val="0"/>
              </a:spcBef>
              <a:spcAft>
                <a:spcPts val="0"/>
              </a:spcAft>
              <a:buNone/>
            </a:pPr>
            <a:r>
              <a:rPr b="1" lang="en-US" sz="1400">
                <a:solidFill>
                  <a:srgbClr val="FF0000"/>
                </a:solidFill>
                <a:latin typeface="Arial"/>
                <a:ea typeface="Arial"/>
                <a:cs typeface="Arial"/>
                <a:sym typeface="Arial"/>
              </a:rPr>
              <a:t>	         cdl.countDown();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r>
              <a:rPr b="1" lang="en-US" sz="1400">
                <a:solidFill>
                  <a:srgbClr val="FF0000"/>
                </a:solidFill>
                <a:latin typeface="Arial"/>
                <a:ea typeface="Arial"/>
                <a:cs typeface="Arial"/>
                <a:sym typeface="Arial"/>
              </a:rPr>
              <a:t>cdl.await();</a:t>
            </a:r>
            <a:br>
              <a:rPr b="1" lang="en-US" sz="1400">
                <a:solidFill>
                  <a:srgbClr val="FF0000"/>
                </a:solidFill>
                <a:latin typeface="Arial"/>
                <a:ea typeface="Arial"/>
                <a:cs typeface="Arial"/>
                <a:sym typeface="Arial"/>
              </a:rPr>
            </a:br>
            <a:r>
              <a:rPr b="1" lang="en-US" sz="1400">
                <a:solidFill>
                  <a:srgbClr val="FF0000"/>
                </a:solidFill>
                <a:latin typeface="Arial"/>
                <a:ea typeface="Arial"/>
                <a:cs typeface="Arial"/>
                <a:sym typeface="Arial"/>
              </a:rPr>
              <a:t>	         </a:t>
            </a:r>
            <a:r>
              <a:rPr lang="en-US" sz="1400">
                <a:solidFill>
                  <a:schemeClr val="dk1"/>
                </a:solidFill>
                <a:latin typeface="Arial"/>
                <a:ea typeface="Arial"/>
                <a:cs typeface="Arial"/>
                <a:sym typeface="Arial"/>
              </a:rPr>
              <a:t>System.out.println(Thread.currentThread().getName() + " has crossed the count down latch");</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catch (InterruptedException ex)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t>
            </a:r>
            <a:endParaRPr/>
          </a:p>
        </p:txBody>
      </p:sp>
      <p:cxnSp>
        <p:nvCxnSpPr>
          <p:cNvPr id="1728" name="Google Shape;1728;p163"/>
          <p:cNvCxnSpPr/>
          <p:nvPr/>
        </p:nvCxnSpPr>
        <p:spPr>
          <a:xfrm>
            <a:off x="228600" y="2276872"/>
            <a:ext cx="8686800" cy="0"/>
          </a:xfrm>
          <a:prstGeom prst="straightConnector1">
            <a:avLst/>
          </a:prstGeom>
          <a:noFill/>
          <a:ln cap="flat" cmpd="sng" w="9525">
            <a:solidFill>
              <a:srgbClr val="FF3300"/>
            </a:solidFill>
            <a:prstDash val="solid"/>
            <a:round/>
            <a:headEnd len="sm" w="sm" type="none"/>
            <a:tailEnd len="sm" w="sm" type="none"/>
          </a:ln>
        </p:spPr>
      </p:cxnSp>
      <p:cxnSp>
        <p:nvCxnSpPr>
          <p:cNvPr id="1729" name="Google Shape;1729;p163"/>
          <p:cNvCxnSpPr/>
          <p:nvPr/>
        </p:nvCxnSpPr>
        <p:spPr>
          <a:xfrm>
            <a:off x="228600" y="6093296"/>
            <a:ext cx="86868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6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735" name="Google Shape;1735;p16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Locks</a:t>
            </a:r>
            <a:endParaRPr/>
          </a:p>
          <a:p>
            <a:pPr indent="-342900" lvl="1" marL="800100" rtl="0" algn="l">
              <a:spcBef>
                <a:spcPts val="200"/>
              </a:spcBef>
              <a:spcAft>
                <a:spcPts val="0"/>
              </a:spcAft>
              <a:buClr>
                <a:schemeClr val="dk1"/>
              </a:buClr>
              <a:buSzPts val="1800"/>
              <a:buChar char="‒"/>
            </a:pPr>
            <a:r>
              <a:rPr lang="en-US"/>
              <a:t>Semaphore</a:t>
            </a:r>
            <a:endParaRPr/>
          </a:p>
          <a:p>
            <a:pPr indent="-342900" lvl="2" marL="1257300" rtl="0" algn="l">
              <a:spcBef>
                <a:spcPts val="100"/>
              </a:spcBef>
              <a:spcAft>
                <a:spcPts val="0"/>
              </a:spcAft>
              <a:buClr>
                <a:schemeClr val="dk1"/>
              </a:buClr>
              <a:buSzPts val="1800"/>
              <a:buChar char="•"/>
            </a:pPr>
            <a:r>
              <a:rPr lang="en-US"/>
              <a:t>Controls threads access to limited resources</a:t>
            </a:r>
            <a:endParaRPr/>
          </a:p>
          <a:p>
            <a:pPr indent="-342900" lvl="2" marL="1257300" rtl="0" algn="l">
              <a:spcBef>
                <a:spcPts val="100"/>
              </a:spcBef>
              <a:spcAft>
                <a:spcPts val="0"/>
              </a:spcAft>
              <a:buClr>
                <a:schemeClr val="dk1"/>
              </a:buClr>
              <a:buSzPts val="1800"/>
              <a:buChar char="•"/>
            </a:pPr>
            <a:r>
              <a:rPr lang="en-US"/>
              <a:t>Semaphore is created with a given ‘fair’ flag</a:t>
            </a:r>
            <a:endParaRPr/>
          </a:p>
          <a:p>
            <a:pPr indent="-342900" lvl="3" marL="1714500" rtl="0" algn="l">
              <a:spcBef>
                <a:spcPts val="0"/>
              </a:spcBef>
              <a:spcAft>
                <a:spcPts val="0"/>
              </a:spcAft>
              <a:buClr>
                <a:schemeClr val="dk1"/>
              </a:buClr>
              <a:buSzPts val="1800"/>
              <a:buChar char="‒"/>
            </a:pPr>
            <a:r>
              <a:rPr lang="en-US"/>
              <a:t>Fairness is trying to manage first-in-first-out policy on blocked threads</a:t>
            </a:r>
            <a:endParaRPr/>
          </a:p>
          <a:p>
            <a:pPr indent="-342900" lvl="2" marL="1257300" rtl="0" algn="l">
              <a:spcBef>
                <a:spcPts val="100"/>
              </a:spcBef>
              <a:spcAft>
                <a:spcPts val="0"/>
              </a:spcAft>
              <a:buClr>
                <a:schemeClr val="dk1"/>
              </a:buClr>
              <a:buSzPts val="1800"/>
              <a:buChar char="•"/>
            </a:pPr>
            <a:r>
              <a:rPr lang="en-US"/>
              <a:t>Threads  uses </a:t>
            </a:r>
            <a:r>
              <a:rPr i="1" lang="en-US"/>
              <a:t>tryAcquire(maxWait</a:t>
            </a:r>
            <a:r>
              <a:rPr lang="en-US"/>
              <a:t>, </a:t>
            </a:r>
            <a:r>
              <a:rPr i="1" lang="en-US"/>
              <a:t>TimeUnit</a:t>
            </a:r>
            <a:r>
              <a:rPr lang="en-US"/>
              <a:t>) to lock	</a:t>
            </a:r>
            <a:endParaRPr/>
          </a:p>
          <a:p>
            <a:pPr indent="-342900" lvl="2" marL="1257300" rtl="0" algn="l">
              <a:spcBef>
                <a:spcPts val="100"/>
              </a:spcBef>
              <a:spcAft>
                <a:spcPts val="0"/>
              </a:spcAft>
              <a:buClr>
                <a:schemeClr val="dk1"/>
              </a:buClr>
              <a:buSzPts val="1800"/>
              <a:buChar char="•"/>
            </a:pPr>
            <a:r>
              <a:rPr i="1" lang="en-US"/>
              <a:t>release</a:t>
            </a:r>
            <a:r>
              <a:rPr lang="en-US"/>
              <a:t>() / </a:t>
            </a:r>
            <a:r>
              <a:rPr i="1" lang="en-US"/>
              <a:t>release(numOfThreadsToPermit</a:t>
            </a:r>
            <a:r>
              <a:rPr lang="en-US"/>
              <a:t>) – releases the lock</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6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741" name="Google Shape;1741;p165"/>
          <p:cNvSpPr txBox="1"/>
          <p:nvPr>
            <p:ph idx="1" type="body"/>
          </p:nvPr>
        </p:nvSpPr>
        <p:spPr>
          <a:xfrm>
            <a:off x="395536" y="1196752"/>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Simple Example – Semaphore &amp; resource pool:</a:t>
            </a:r>
            <a:endParaRPr b="1"/>
          </a:p>
        </p:txBody>
      </p:sp>
      <p:sp>
        <p:nvSpPr>
          <p:cNvPr id="1742" name="Google Shape;1742;p165"/>
          <p:cNvSpPr/>
          <p:nvPr/>
        </p:nvSpPr>
        <p:spPr>
          <a:xfrm>
            <a:off x="250651" y="1700808"/>
            <a:ext cx="8642697" cy="4536504"/>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public class ResourcePool&lt;T&gt; {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private final Semaphore sem =</a:t>
            </a:r>
            <a:r>
              <a:rPr b="1" lang="en-US" sz="1200">
                <a:solidFill>
                  <a:schemeClr val="dk1"/>
                </a:solidFill>
                <a:latin typeface="Arial"/>
                <a:ea typeface="Arial"/>
                <a:cs typeface="Arial"/>
                <a:sym typeface="Arial"/>
              </a:rPr>
              <a:t> </a:t>
            </a:r>
            <a:r>
              <a:rPr b="1" lang="en-US" sz="1200">
                <a:solidFill>
                  <a:srgbClr val="FF0000"/>
                </a:solidFill>
                <a:latin typeface="Arial"/>
                <a:ea typeface="Arial"/>
                <a:cs typeface="Arial"/>
                <a:sym typeface="Arial"/>
              </a:rPr>
              <a:t>new Semaphore(MAX_RESOURCES, true);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private final Queue&lt;T&gt; resources = new ConcurrentLinkedQueue&lt;T&gt;();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public T getResource(long maxWaitMillis) throws InterruptedException, ResourceCreationException {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 First, get permission to take or create a resource </a:t>
            </a:r>
            <a:endParaRPr/>
          </a:p>
          <a:p>
            <a:pPr indent="0" lvl="0" marL="0" marR="0" rtl="0" algn="l">
              <a:lnSpc>
                <a:spcPct val="80000"/>
              </a:lnSpc>
              <a:spcBef>
                <a:spcPts val="0"/>
              </a:spcBef>
              <a:spcAft>
                <a:spcPts val="0"/>
              </a:spcAft>
              <a:buNone/>
            </a:pPr>
            <a:r>
              <a:rPr b="1" lang="en-US" sz="1200">
                <a:solidFill>
                  <a:schemeClr val="dk1"/>
                </a:solidFill>
                <a:latin typeface="Arial"/>
                <a:ea typeface="Arial"/>
                <a:cs typeface="Arial"/>
                <a:sym typeface="Arial"/>
              </a:rPr>
              <a:t>                              </a:t>
            </a:r>
            <a:r>
              <a:rPr lang="en-US" sz="1200">
                <a:solidFill>
                  <a:schemeClr val="dk1"/>
                </a:solidFill>
                <a:latin typeface="Arial"/>
                <a:ea typeface="Arial"/>
                <a:cs typeface="Arial"/>
                <a:sym typeface="Arial"/>
              </a:rPr>
              <a:t> </a:t>
            </a:r>
            <a:r>
              <a:rPr b="1" lang="en-US" sz="1200">
                <a:solidFill>
                  <a:srgbClr val="FF0000"/>
                </a:solidFill>
                <a:latin typeface="Arial"/>
                <a:ea typeface="Arial"/>
                <a:cs typeface="Arial"/>
                <a:sym typeface="Arial"/>
              </a:rPr>
              <a:t> sem.tryAcquire(maxWaitMillis, TimeUnit.MILLISECONDS); </a:t>
            </a:r>
            <a:endParaRPr/>
          </a:p>
          <a:p>
            <a:pPr indent="0" lvl="0" marL="0" marR="0" rtl="0" algn="l">
              <a:lnSpc>
                <a:spcPct val="8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 Then, actually take one if available...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T res = resources.poll();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if (res != null) return res; </a:t>
            </a:r>
            <a:endParaRPr/>
          </a:p>
          <a:p>
            <a:pPr indent="0" lvl="0" marL="0" marR="0" rtl="0" algn="l">
              <a:lnSpc>
                <a:spcPct val="8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 ...or create one if none available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try {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return createResource();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 catch (Exception e) {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 release if we failed to create a resource</a:t>
            </a:r>
            <a:r>
              <a:rPr b="1" lang="en-US" sz="1200">
                <a:solidFill>
                  <a:schemeClr val="dk1"/>
                </a:solidFill>
                <a:latin typeface="Arial"/>
                <a:ea typeface="Arial"/>
                <a:cs typeface="Arial"/>
                <a:sym typeface="Arial"/>
              </a:rPr>
              <a:t>!</a:t>
            </a:r>
            <a:endParaRPr/>
          </a:p>
          <a:p>
            <a:pPr indent="0" lvl="0" marL="0" marR="0" rtl="0" algn="l">
              <a:lnSpc>
                <a:spcPct val="80000"/>
              </a:lnSpc>
              <a:spcBef>
                <a:spcPts val="0"/>
              </a:spcBef>
              <a:spcAft>
                <a:spcPts val="0"/>
              </a:spcAft>
              <a:buNone/>
            </a:pPr>
            <a:r>
              <a:rPr b="1" lang="en-US" sz="1200">
                <a:solidFill>
                  <a:schemeClr val="dk1"/>
                </a:solidFill>
                <a:latin typeface="Arial"/>
                <a:ea typeface="Arial"/>
                <a:cs typeface="Arial"/>
                <a:sym typeface="Arial"/>
              </a:rPr>
              <a:t>		</a:t>
            </a:r>
            <a:r>
              <a:rPr b="1" lang="en-US" sz="1200">
                <a:solidFill>
                  <a:srgbClr val="FF0000"/>
                </a:solidFill>
                <a:latin typeface="Arial"/>
                <a:ea typeface="Arial"/>
                <a:cs typeface="Arial"/>
                <a:sym typeface="Arial"/>
              </a:rPr>
              <a:t>sem.release();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throw new ResourceCreationException(e);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  </a:t>
            </a:r>
            <a:endParaRPr/>
          </a:p>
          <a:p>
            <a:pPr indent="0" lvl="0" marL="0" marR="0" rtl="0" algn="l">
              <a:lnSpc>
                <a:spcPct val="8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public void returnResource(T res) {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resources.add(res); </a:t>
            </a:r>
            <a:endParaRPr/>
          </a:p>
          <a:p>
            <a:pPr indent="0" lvl="0" marL="0" marR="0" rtl="0" algn="l">
              <a:lnSpc>
                <a:spcPct val="80000"/>
              </a:lnSpc>
              <a:spcBef>
                <a:spcPts val="0"/>
              </a:spcBef>
              <a:spcAft>
                <a:spcPts val="0"/>
              </a:spcAft>
              <a:buNone/>
            </a:pPr>
            <a:r>
              <a:rPr b="1" lang="en-US" sz="1200">
                <a:solidFill>
                  <a:schemeClr val="dk1"/>
                </a:solidFill>
                <a:latin typeface="Arial"/>
                <a:ea typeface="Arial"/>
                <a:cs typeface="Arial"/>
                <a:sym typeface="Arial"/>
              </a:rPr>
              <a:t>         	          </a:t>
            </a:r>
            <a:r>
              <a:rPr b="1" lang="en-US" sz="1200">
                <a:solidFill>
                  <a:srgbClr val="FF0000"/>
                </a:solidFill>
                <a:latin typeface="Arial"/>
                <a:ea typeface="Arial"/>
                <a:cs typeface="Arial"/>
                <a:sym typeface="Arial"/>
              </a:rPr>
              <a:t>sem.release();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 </a:t>
            </a:r>
            <a:endParaRPr/>
          </a:p>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a:t>
            </a:r>
            <a:endParaRPr/>
          </a:p>
        </p:txBody>
      </p:sp>
      <p:cxnSp>
        <p:nvCxnSpPr>
          <p:cNvPr id="1743" name="Google Shape;1743;p165"/>
          <p:cNvCxnSpPr/>
          <p:nvPr/>
        </p:nvCxnSpPr>
        <p:spPr>
          <a:xfrm>
            <a:off x="250651" y="1700808"/>
            <a:ext cx="8642697" cy="0"/>
          </a:xfrm>
          <a:prstGeom prst="straightConnector1">
            <a:avLst/>
          </a:prstGeom>
          <a:noFill/>
          <a:ln cap="flat" cmpd="sng" w="9525">
            <a:solidFill>
              <a:srgbClr val="FF3300"/>
            </a:solidFill>
            <a:prstDash val="solid"/>
            <a:round/>
            <a:headEnd len="sm" w="sm" type="none"/>
            <a:tailEnd len="sm" w="sm" type="none"/>
          </a:ln>
        </p:spPr>
      </p:cxnSp>
      <p:cxnSp>
        <p:nvCxnSpPr>
          <p:cNvPr id="1744" name="Google Shape;1744;p165"/>
          <p:cNvCxnSpPr/>
          <p:nvPr/>
        </p:nvCxnSpPr>
        <p:spPr>
          <a:xfrm>
            <a:off x="250651" y="6206461"/>
            <a:ext cx="8642697" cy="26839"/>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6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750" name="Google Shape;1750;p166"/>
          <p:cNvSpPr txBox="1"/>
          <p:nvPr>
            <p:ph idx="1" type="body"/>
          </p:nvPr>
        </p:nvSpPr>
        <p:spPr>
          <a:xfrm>
            <a:off x="323528" y="1268760"/>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Reentrant with Conditions Example:</a:t>
            </a:r>
            <a:endParaRPr b="1"/>
          </a:p>
        </p:txBody>
      </p:sp>
      <p:sp>
        <p:nvSpPr>
          <p:cNvPr id="1751" name="Google Shape;1751;p166"/>
          <p:cNvSpPr/>
          <p:nvPr/>
        </p:nvSpPr>
        <p:spPr>
          <a:xfrm>
            <a:off x="395536" y="1772816"/>
            <a:ext cx="8229600" cy="4104456"/>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1200">
                <a:solidFill>
                  <a:schemeClr val="dk1"/>
                </a:solidFill>
                <a:latin typeface="Arial"/>
                <a:ea typeface="Arial"/>
                <a:cs typeface="Arial"/>
                <a:sym typeface="Arial"/>
              </a:rPr>
              <a:t>       public class BoundedBuffer {</a:t>
            </a:r>
            <a:endParaRPr/>
          </a:p>
          <a:p>
            <a:pPr indent="0" lvl="1" marL="457200" marR="0" rtl="0" algn="l">
              <a:lnSpc>
                <a:spcPct val="80000"/>
              </a:lnSpc>
              <a:spcBef>
                <a:spcPts val="0"/>
              </a:spcBef>
              <a:spcAft>
                <a:spcPts val="0"/>
              </a:spcAft>
              <a:buNone/>
            </a:pPr>
            <a:r>
              <a:rPr b="1" i="0" lang="en-US" sz="1200" u="none" cap="none" strike="noStrike">
                <a:solidFill>
                  <a:schemeClr val="dk1"/>
                </a:solidFill>
                <a:latin typeface="Arial"/>
                <a:ea typeface="Arial"/>
                <a:cs typeface="Arial"/>
                <a:sym typeface="Arial"/>
              </a:rPr>
              <a:t>final Lock lock = new ReentrantLock();</a:t>
            </a:r>
            <a:r>
              <a:rPr b="0" i="0" lang="en-US" sz="1200" u="none" cap="none" strike="noStrike">
                <a:solidFill>
                  <a:schemeClr val="dk1"/>
                </a:solidFill>
                <a:latin typeface="Arial"/>
                <a:ea typeface="Arial"/>
                <a:cs typeface="Arial"/>
                <a:sym typeface="Arial"/>
              </a:rPr>
              <a:t> </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final Condition </a:t>
            </a:r>
            <a:r>
              <a:rPr b="1" i="0" lang="en-US" sz="1200" u="none" cap="none" strike="noStrike">
                <a:solidFill>
                  <a:srgbClr val="FF0000"/>
                </a:solidFill>
                <a:latin typeface="Arial"/>
                <a:ea typeface="Arial"/>
                <a:cs typeface="Arial"/>
                <a:sym typeface="Arial"/>
              </a:rPr>
              <a:t>notFull</a:t>
            </a:r>
            <a:r>
              <a:rPr b="0" i="0" lang="en-US" sz="1200" u="none" cap="none" strike="noStrike">
                <a:solidFill>
                  <a:schemeClr val="dk1"/>
                </a:solidFill>
                <a:latin typeface="Arial"/>
                <a:ea typeface="Arial"/>
                <a:cs typeface="Arial"/>
                <a:sym typeface="Arial"/>
              </a:rPr>
              <a:t> = </a:t>
            </a:r>
            <a:r>
              <a:rPr b="1" i="0" lang="en-US" sz="1200" u="none" cap="none" strike="noStrike">
                <a:solidFill>
                  <a:schemeClr val="dk1"/>
                </a:solidFill>
                <a:latin typeface="Arial"/>
                <a:ea typeface="Arial"/>
                <a:cs typeface="Arial"/>
                <a:sym typeface="Arial"/>
              </a:rPr>
              <a:t>lock.newCondition();         </a:t>
            </a:r>
            <a:r>
              <a:rPr b="0" i="0" lang="en-US" sz="1200" u="none" cap="none" strike="noStrike">
                <a:solidFill>
                  <a:schemeClr val="dk1"/>
                </a:solidFill>
                <a:latin typeface="Arial"/>
                <a:ea typeface="Arial"/>
                <a:cs typeface="Arial"/>
                <a:sym typeface="Arial"/>
              </a:rPr>
              <a:t> //if not full - execute</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final Condition </a:t>
            </a:r>
            <a:r>
              <a:rPr b="1" i="0" lang="en-US" sz="1200" u="none" cap="none" strike="noStrike">
                <a:solidFill>
                  <a:srgbClr val="0070C0"/>
                </a:solidFill>
                <a:latin typeface="Arial"/>
                <a:ea typeface="Arial"/>
                <a:cs typeface="Arial"/>
                <a:sym typeface="Arial"/>
              </a:rPr>
              <a:t>notEmpty</a:t>
            </a:r>
            <a:r>
              <a:rPr b="0" i="0" lang="en-US" sz="1200" u="none" cap="none" strike="noStrike">
                <a:solidFill>
                  <a:schemeClr val="dk1"/>
                </a:solidFill>
                <a:latin typeface="Arial"/>
                <a:ea typeface="Arial"/>
                <a:cs typeface="Arial"/>
                <a:sym typeface="Arial"/>
              </a:rPr>
              <a:t> = </a:t>
            </a:r>
            <a:r>
              <a:rPr b="1" i="0" lang="en-US" sz="1200" u="none" cap="none" strike="noStrike">
                <a:solidFill>
                  <a:schemeClr val="dk1"/>
                </a:solidFill>
                <a:latin typeface="Arial"/>
                <a:ea typeface="Arial"/>
                <a:cs typeface="Arial"/>
                <a:sym typeface="Arial"/>
              </a:rPr>
              <a:t>lock.newCondition();   </a:t>
            </a:r>
            <a:r>
              <a:rPr b="0" i="0" lang="en-US" sz="1200" u="none" cap="none" strike="noStrike">
                <a:solidFill>
                  <a:schemeClr val="dk1"/>
                </a:solidFill>
                <a:latin typeface="Arial"/>
                <a:ea typeface="Arial"/>
                <a:cs typeface="Arial"/>
                <a:sym typeface="Arial"/>
              </a:rPr>
              <a:t> //if not  empty - execute</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final ArrayList items = new ArrayList(100);</a:t>
            </a:r>
            <a:endParaRPr/>
          </a:p>
          <a:p>
            <a:pPr indent="0" lvl="1" marL="457200" marR="0" rtl="0" algn="l">
              <a:lnSpc>
                <a:spcPct val="8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 public void put(Object x) throws InterruptedException { </a:t>
            </a:r>
            <a:endParaRPr/>
          </a:p>
          <a:p>
            <a:pPr indent="0" lvl="1" marL="457200" marR="0" rtl="0" algn="l">
              <a:lnSpc>
                <a:spcPct val="80000"/>
              </a:lnSpc>
              <a:spcBef>
                <a:spcPts val="0"/>
              </a:spcBef>
              <a:spcAft>
                <a:spcPts val="0"/>
              </a:spcAft>
              <a:buNone/>
            </a:pPr>
            <a:r>
              <a:rPr b="1" i="0" lang="en-US" sz="1200" u="none" cap="none" strike="noStrike">
                <a:solidFill>
                  <a:schemeClr val="dk1"/>
                </a:solidFill>
                <a:latin typeface="Arial"/>
                <a:ea typeface="Arial"/>
                <a:cs typeface="Arial"/>
                <a:sym typeface="Arial"/>
              </a:rPr>
              <a:t>       lock.lock();</a:t>
            </a:r>
            <a:endParaRPr/>
          </a:p>
          <a:p>
            <a:pPr indent="0" lvl="1" marL="457200" marR="0" rtl="0" algn="l">
              <a:lnSpc>
                <a:spcPct val="80000"/>
              </a:lnSpc>
              <a:spcBef>
                <a:spcPts val="0"/>
              </a:spcBef>
              <a:spcAft>
                <a:spcPts val="0"/>
              </a:spcAft>
              <a:buNone/>
            </a:pPr>
            <a:r>
              <a:rPr b="1" i="0" lang="en-US" sz="1200" u="none" cap="none" strike="noStrike">
                <a:solidFill>
                  <a:schemeClr val="dk1"/>
                </a:solidFill>
                <a:latin typeface="Arial"/>
                <a:ea typeface="Arial"/>
                <a:cs typeface="Arial"/>
                <a:sym typeface="Arial"/>
              </a:rPr>
              <a:t>       try {</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 	         while (items.size==100)</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		 </a:t>
            </a:r>
            <a:r>
              <a:rPr b="1" i="0" lang="en-US" sz="1200" u="none" cap="none" strike="noStrike">
                <a:solidFill>
                  <a:srgbClr val="FF0000"/>
                </a:solidFill>
                <a:latin typeface="Arial"/>
                <a:ea typeface="Arial"/>
                <a:cs typeface="Arial"/>
                <a:sym typeface="Arial"/>
              </a:rPr>
              <a:t>notFull.await();</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	items.add(x);</a:t>
            </a:r>
            <a:endParaRPr/>
          </a:p>
          <a:p>
            <a:pPr indent="0" lvl="1" marL="457200" marR="0" rtl="0" algn="l">
              <a:lnSpc>
                <a:spcPct val="80000"/>
              </a:lnSpc>
              <a:spcBef>
                <a:spcPts val="0"/>
              </a:spcBef>
              <a:spcAft>
                <a:spcPts val="0"/>
              </a:spcAft>
              <a:buNone/>
            </a:pPr>
            <a:r>
              <a:rPr b="1" i="0" lang="en-US" sz="1200" u="none" cap="none" strike="noStrike">
                <a:solidFill>
                  <a:schemeClr val="dk1"/>
                </a:solidFill>
                <a:latin typeface="Arial"/>
                <a:ea typeface="Arial"/>
                <a:cs typeface="Arial"/>
                <a:sym typeface="Arial"/>
              </a:rPr>
              <a:t>	</a:t>
            </a:r>
            <a:r>
              <a:rPr b="1" i="0" lang="en-US" sz="1200" u="none" cap="none" strike="noStrike">
                <a:solidFill>
                  <a:srgbClr val="0070C0"/>
                </a:solidFill>
                <a:latin typeface="Arial"/>
                <a:ea typeface="Arial"/>
                <a:cs typeface="Arial"/>
                <a:sym typeface="Arial"/>
              </a:rPr>
              <a:t>notEmpty.signal();</a:t>
            </a:r>
            <a:r>
              <a:rPr b="0" i="0" lang="en-US" sz="1200" u="none" cap="none" strike="noStrike">
                <a:solidFill>
                  <a:srgbClr val="0070C0"/>
                </a:solidFill>
                <a:latin typeface="Arial"/>
                <a:ea typeface="Arial"/>
                <a:cs typeface="Arial"/>
                <a:sym typeface="Arial"/>
              </a:rPr>
              <a:t> </a:t>
            </a:r>
            <a:endParaRPr/>
          </a:p>
          <a:p>
            <a:pPr indent="0" lvl="1" marL="457200" marR="0" rtl="0" algn="l">
              <a:lnSpc>
                <a:spcPct val="80000"/>
              </a:lnSpc>
              <a:spcBef>
                <a:spcPts val="0"/>
              </a:spcBef>
              <a:spcAft>
                <a:spcPts val="0"/>
              </a:spcAft>
              <a:buNone/>
            </a:pPr>
            <a:r>
              <a:rPr b="1" i="0" lang="en-US" sz="1200" u="none" cap="none" strike="noStrike">
                <a:solidFill>
                  <a:schemeClr val="dk1"/>
                </a:solidFill>
                <a:latin typeface="Arial"/>
                <a:ea typeface="Arial"/>
                <a:cs typeface="Arial"/>
                <a:sym typeface="Arial"/>
              </a:rPr>
              <a:t>       } finally { lock.unlock(); }</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 } </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  public Object pop() throws InterruptedException {</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       </a:t>
            </a:r>
            <a:r>
              <a:rPr b="1" i="0" lang="en-US" sz="1200" u="none" cap="none" strike="noStrike">
                <a:solidFill>
                  <a:schemeClr val="dk1"/>
                </a:solidFill>
                <a:latin typeface="Arial"/>
                <a:ea typeface="Arial"/>
                <a:cs typeface="Arial"/>
                <a:sym typeface="Arial"/>
              </a:rPr>
              <a:t>lock.lock();</a:t>
            </a:r>
            <a:endParaRPr/>
          </a:p>
          <a:p>
            <a:pPr indent="0" lvl="1" marL="457200" marR="0" rtl="0" algn="l">
              <a:lnSpc>
                <a:spcPct val="80000"/>
              </a:lnSpc>
              <a:spcBef>
                <a:spcPts val="0"/>
              </a:spcBef>
              <a:spcAft>
                <a:spcPts val="0"/>
              </a:spcAft>
              <a:buNone/>
            </a:pPr>
            <a:r>
              <a:rPr b="1" i="0" lang="en-US" sz="1200" u="none" cap="none" strike="noStrike">
                <a:solidFill>
                  <a:schemeClr val="dk1"/>
                </a:solidFill>
                <a:latin typeface="Arial"/>
                <a:ea typeface="Arial"/>
                <a:cs typeface="Arial"/>
                <a:sym typeface="Arial"/>
              </a:rPr>
              <a:t>       try {</a:t>
            </a:r>
            <a:r>
              <a:rPr b="0" i="0" lang="en-US" sz="1200" u="none" cap="none" strike="noStrike">
                <a:solidFill>
                  <a:schemeClr val="dk1"/>
                </a:solidFill>
                <a:latin typeface="Arial"/>
                <a:ea typeface="Arial"/>
                <a:cs typeface="Arial"/>
                <a:sym typeface="Arial"/>
              </a:rPr>
              <a:t> </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                   while (item.size()== 0) </a:t>
            </a:r>
            <a:endParaRPr/>
          </a:p>
          <a:p>
            <a:pPr indent="0" lvl="1" marL="457200" marR="0" rtl="0" algn="l">
              <a:lnSpc>
                <a:spcPct val="80000"/>
              </a:lnSpc>
              <a:spcBef>
                <a:spcPts val="0"/>
              </a:spcBef>
              <a:spcAft>
                <a:spcPts val="0"/>
              </a:spcAft>
              <a:buNone/>
            </a:pPr>
            <a:r>
              <a:rPr b="1" i="0" lang="en-US" sz="1200" u="none" cap="none" strike="noStrike">
                <a:solidFill>
                  <a:srgbClr val="0070C0"/>
                </a:solidFill>
                <a:latin typeface="Arial"/>
                <a:ea typeface="Arial"/>
                <a:cs typeface="Arial"/>
                <a:sym typeface="Arial"/>
              </a:rPr>
              <a:t>                                 notEmpty.await();</a:t>
            </a:r>
            <a:endParaRPr/>
          </a:p>
          <a:p>
            <a:pPr indent="0" lvl="1" marL="457200" marR="0" rtl="0" algn="l">
              <a:lnSpc>
                <a:spcPct val="80000"/>
              </a:lnSpc>
              <a:spcBef>
                <a:spcPts val="0"/>
              </a:spcBef>
              <a:spcAft>
                <a:spcPts val="0"/>
              </a:spcAft>
              <a:buNone/>
            </a:pPr>
            <a:r>
              <a:rPr b="1" i="0" lang="en-US" sz="1200" u="none" cap="none" strike="noStrike">
                <a:solidFill>
                  <a:schemeClr val="dk1"/>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 Object x = items.remove(items.size()-1);</a:t>
            </a:r>
            <a:endParaRPr/>
          </a:p>
          <a:p>
            <a:pPr indent="0" lvl="1" marL="457200" marR="0" rtl="0" algn="l">
              <a:lnSpc>
                <a:spcPct val="80000"/>
              </a:lnSpc>
              <a:spcBef>
                <a:spcPts val="0"/>
              </a:spcBef>
              <a:spcAft>
                <a:spcPts val="0"/>
              </a:spcAft>
              <a:buNone/>
            </a:pPr>
            <a:r>
              <a:rPr b="1" i="0" lang="en-US" sz="1200" u="none" cap="none" strike="noStrike">
                <a:solidFill>
                  <a:schemeClr val="dk1"/>
                </a:solidFill>
                <a:latin typeface="Arial"/>
                <a:ea typeface="Arial"/>
                <a:cs typeface="Arial"/>
                <a:sym typeface="Arial"/>
              </a:rPr>
              <a:t>                   </a:t>
            </a:r>
            <a:r>
              <a:rPr b="1" i="0" lang="en-US" sz="1200" u="none" cap="none" strike="noStrike">
                <a:solidFill>
                  <a:srgbClr val="FF0000"/>
                </a:solidFill>
                <a:latin typeface="Arial"/>
                <a:ea typeface="Arial"/>
                <a:cs typeface="Arial"/>
                <a:sym typeface="Arial"/>
              </a:rPr>
              <a:t>notFull.signal();</a:t>
            </a:r>
            <a:endParaRPr/>
          </a:p>
          <a:p>
            <a:pPr indent="0" lvl="1" marL="457200" marR="0" rtl="0" algn="l">
              <a:lnSpc>
                <a:spcPct val="80000"/>
              </a:lnSpc>
              <a:spcBef>
                <a:spcPts val="0"/>
              </a:spcBef>
              <a:spcAft>
                <a:spcPts val="0"/>
              </a:spcAft>
              <a:buNone/>
            </a:pPr>
            <a:r>
              <a:rPr b="1" i="0" lang="en-US" sz="1200" u="none" cap="none" strike="noStrike">
                <a:solidFill>
                  <a:schemeClr val="dk1"/>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 return x; </a:t>
            </a:r>
            <a:r>
              <a:rPr b="1" i="0" lang="en-US" sz="1200" u="none" cap="none" strike="noStrike">
                <a:solidFill>
                  <a:schemeClr val="dk1"/>
                </a:solidFill>
                <a:latin typeface="Arial"/>
                <a:ea typeface="Arial"/>
                <a:cs typeface="Arial"/>
                <a:sym typeface="Arial"/>
              </a:rPr>
              <a:t>}</a:t>
            </a:r>
            <a:endParaRPr/>
          </a:p>
          <a:p>
            <a:pPr indent="0" lvl="1" marL="457200" marR="0" rtl="0" algn="l">
              <a:lnSpc>
                <a:spcPct val="80000"/>
              </a:lnSpc>
              <a:spcBef>
                <a:spcPts val="0"/>
              </a:spcBef>
              <a:spcAft>
                <a:spcPts val="0"/>
              </a:spcAft>
              <a:buNone/>
            </a:pPr>
            <a:r>
              <a:rPr b="1" i="0" lang="en-US" sz="1200" u="none" cap="none" strike="noStrike">
                <a:solidFill>
                  <a:schemeClr val="dk1"/>
                </a:solidFill>
                <a:latin typeface="Arial"/>
                <a:ea typeface="Arial"/>
                <a:cs typeface="Arial"/>
                <a:sym typeface="Arial"/>
              </a:rPr>
              <a:t>       finally { lock.unlock(); }</a:t>
            </a:r>
            <a:r>
              <a:rPr b="0" i="0" lang="en-US" sz="1200" u="none" cap="none" strike="noStrike">
                <a:solidFill>
                  <a:schemeClr val="dk1"/>
                </a:solidFill>
                <a:latin typeface="Arial"/>
                <a:ea typeface="Arial"/>
                <a:cs typeface="Arial"/>
                <a:sym typeface="Arial"/>
              </a:rPr>
              <a:t> </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   }</a:t>
            </a:r>
            <a:endParaRPr/>
          </a:p>
          <a:p>
            <a:pPr indent="0" lvl="1" marL="457200" marR="0" rtl="0" algn="l">
              <a:lnSpc>
                <a:spcPct val="80000"/>
              </a:lnSpc>
              <a:spcBef>
                <a:spcPts val="0"/>
              </a:spcBef>
              <a:spcAft>
                <a:spcPts val="0"/>
              </a:spcAft>
              <a:buNone/>
            </a:pPr>
            <a:r>
              <a:rPr b="0" i="0" lang="en-US" sz="1200" u="none" cap="none" strike="noStrike">
                <a:solidFill>
                  <a:schemeClr val="dk1"/>
                </a:solidFill>
                <a:latin typeface="Arial"/>
                <a:ea typeface="Arial"/>
                <a:cs typeface="Arial"/>
                <a:sym typeface="Arial"/>
              </a:rPr>
              <a:t>}</a:t>
            </a:r>
            <a:endParaRPr/>
          </a:p>
        </p:txBody>
      </p:sp>
      <p:cxnSp>
        <p:nvCxnSpPr>
          <p:cNvPr id="1752" name="Google Shape;1752;p166"/>
          <p:cNvCxnSpPr/>
          <p:nvPr/>
        </p:nvCxnSpPr>
        <p:spPr>
          <a:xfrm>
            <a:off x="395536" y="1772816"/>
            <a:ext cx="8229600" cy="0"/>
          </a:xfrm>
          <a:prstGeom prst="straightConnector1">
            <a:avLst/>
          </a:prstGeom>
          <a:noFill/>
          <a:ln cap="flat" cmpd="sng" w="9525">
            <a:solidFill>
              <a:srgbClr val="FF3300"/>
            </a:solidFill>
            <a:prstDash val="solid"/>
            <a:round/>
            <a:headEnd len="sm" w="sm" type="none"/>
            <a:tailEnd len="sm" w="sm" type="none"/>
          </a:ln>
        </p:spPr>
      </p:cxnSp>
      <p:cxnSp>
        <p:nvCxnSpPr>
          <p:cNvPr id="1753" name="Google Shape;1753;p166"/>
          <p:cNvCxnSpPr/>
          <p:nvPr/>
        </p:nvCxnSpPr>
        <p:spPr>
          <a:xfrm>
            <a:off x="395536" y="5882293"/>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6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Locking</a:t>
            </a:r>
            <a:endParaRPr/>
          </a:p>
        </p:txBody>
      </p:sp>
      <p:sp>
        <p:nvSpPr>
          <p:cNvPr id="1759" name="Google Shape;1759;p16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Java 8 - Optimistic reading  </a:t>
            </a:r>
            <a:endParaRPr/>
          </a:p>
          <a:p>
            <a:pPr indent="-342900" lvl="1" marL="800100" rtl="0" algn="l">
              <a:spcBef>
                <a:spcPts val="200"/>
              </a:spcBef>
              <a:spcAft>
                <a:spcPts val="0"/>
              </a:spcAft>
              <a:buClr>
                <a:schemeClr val="dk1"/>
              </a:buClr>
              <a:buSzPts val="1800"/>
              <a:buChar char="‒"/>
            </a:pPr>
            <a:r>
              <a:rPr lang="en-US"/>
              <a:t>When a reader obtains a non-exclusive lock on a resource it receives a stamp</a:t>
            </a:r>
            <a:endParaRPr/>
          </a:p>
          <a:p>
            <a:pPr indent="-342900" lvl="1" marL="800100" rtl="0" algn="l">
              <a:spcBef>
                <a:spcPts val="200"/>
              </a:spcBef>
              <a:spcAft>
                <a:spcPts val="0"/>
              </a:spcAft>
              <a:buClr>
                <a:schemeClr val="dk1"/>
              </a:buClr>
              <a:buSzPts val="1800"/>
              <a:buChar char="‒"/>
            </a:pPr>
            <a:r>
              <a:rPr lang="en-US"/>
              <a:t>On any writer update to the resource – the stamp gets updated</a:t>
            </a:r>
            <a:endParaRPr/>
          </a:p>
          <a:p>
            <a:pPr indent="-342900" lvl="1" marL="800100" rtl="0" algn="l">
              <a:spcBef>
                <a:spcPts val="200"/>
              </a:spcBef>
              <a:spcAft>
                <a:spcPts val="0"/>
              </a:spcAft>
              <a:buClr>
                <a:schemeClr val="dk1"/>
              </a:buClr>
              <a:buSzPts val="1800"/>
              <a:buChar char="‒"/>
            </a:pPr>
            <a:r>
              <a:rPr lang="en-US"/>
              <a:t>Readers may use their stamps in order to validate the resource</a:t>
            </a:r>
            <a:endParaRPr/>
          </a:p>
          <a:p>
            <a:pPr indent="-342900" lvl="2" marL="1257300" rtl="0" algn="l">
              <a:spcBef>
                <a:spcPts val="100"/>
              </a:spcBef>
              <a:spcAft>
                <a:spcPts val="0"/>
              </a:spcAft>
              <a:buClr>
                <a:schemeClr val="dk1"/>
              </a:buClr>
              <a:buSzPts val="1800"/>
              <a:buChar char="•"/>
            </a:pPr>
            <a:r>
              <a:rPr lang="en-US"/>
              <a:t>If the stamp is the same as the one in the source – no writers obtained any lock</a:t>
            </a:r>
            <a:endParaRPr/>
          </a:p>
          <a:p>
            <a:pPr indent="-342900" lvl="2" marL="1257300" rtl="0" algn="l">
              <a:spcBef>
                <a:spcPts val="100"/>
              </a:spcBef>
              <a:spcAft>
                <a:spcPts val="0"/>
              </a:spcAft>
              <a:buClr>
                <a:schemeClr val="dk1"/>
              </a:buClr>
              <a:buSzPts val="1800"/>
              <a:buChar char="•"/>
            </a:pPr>
            <a:r>
              <a:rPr lang="en-US"/>
              <a:t>Writers always update the resource stamp on completion </a:t>
            </a:r>
            <a:endParaRPr/>
          </a:p>
          <a:p>
            <a:pPr indent="-342900" lvl="2" marL="1257300" rtl="0" algn="l">
              <a:spcBef>
                <a:spcPts val="100"/>
              </a:spcBef>
              <a:spcAft>
                <a:spcPts val="0"/>
              </a:spcAft>
              <a:buClr>
                <a:schemeClr val="dk1"/>
              </a:buClr>
              <a:buSzPts val="1800"/>
              <a:buChar char="•"/>
            </a:pPr>
            <a:r>
              <a:rPr lang="en-US"/>
              <a:t>Stamps are much like ‘version’ in Hibernate/JPA </a:t>
            </a:r>
            <a:endParaRPr/>
          </a:p>
          <a:p>
            <a:pPr indent="0" lvl="0" marL="0" rtl="0" algn="l">
              <a:spcBef>
                <a:spcPts val="400"/>
              </a:spcBef>
              <a:spcAft>
                <a:spcPts val="0"/>
              </a:spcAft>
              <a:buClr>
                <a:schemeClr val="dk1"/>
              </a:buClr>
              <a:buSzPts val="2000"/>
              <a:buNone/>
            </a:pPr>
            <a:r>
              <a:rPr b="1" i="1" lang="en-US"/>
              <a:t>StampedLock</a:t>
            </a:r>
            <a:r>
              <a:rPr b="1" lang="en-US"/>
              <a:t> class</a:t>
            </a:r>
            <a:endParaRPr/>
          </a:p>
          <a:p>
            <a:pPr indent="-342900" lvl="1" marL="800100" rtl="0" algn="l">
              <a:spcBef>
                <a:spcPts val="200"/>
              </a:spcBef>
              <a:spcAft>
                <a:spcPts val="0"/>
              </a:spcAft>
              <a:buClr>
                <a:schemeClr val="dk1"/>
              </a:buClr>
              <a:buSzPts val="1800"/>
              <a:buChar char="‒"/>
            </a:pPr>
            <a:r>
              <a:rPr i="1" lang="en-US"/>
              <a:t>tryOptimisticRead</a:t>
            </a:r>
            <a:r>
              <a:rPr lang="en-US"/>
              <a:t>() </a:t>
            </a:r>
            <a:endParaRPr/>
          </a:p>
          <a:p>
            <a:pPr indent="-342900" lvl="2" marL="1257300" rtl="0" algn="l">
              <a:spcBef>
                <a:spcPts val="100"/>
              </a:spcBef>
              <a:spcAft>
                <a:spcPts val="0"/>
              </a:spcAft>
              <a:buClr>
                <a:schemeClr val="dk1"/>
              </a:buClr>
              <a:buSzPts val="1800"/>
              <a:buChar char="•"/>
            </a:pPr>
            <a:r>
              <a:rPr lang="en-US"/>
              <a:t>used by readers in order to manage optimistic read locks on a resource</a:t>
            </a:r>
            <a:endParaRPr/>
          </a:p>
          <a:p>
            <a:pPr indent="-342900" lvl="2" marL="1257300" rtl="0" algn="l">
              <a:spcBef>
                <a:spcPts val="100"/>
              </a:spcBef>
              <a:spcAft>
                <a:spcPts val="0"/>
              </a:spcAft>
              <a:buClr>
                <a:schemeClr val="dk1"/>
              </a:buClr>
              <a:buSzPts val="1800"/>
              <a:buChar char="•"/>
            </a:pPr>
            <a:r>
              <a:rPr lang="en-US"/>
              <a:t>results with a non-zero stamp or zero if exclusively locked</a:t>
            </a:r>
            <a:endParaRPr/>
          </a:p>
          <a:p>
            <a:pPr indent="-342900" lvl="1" marL="800100" rtl="0" algn="l">
              <a:spcBef>
                <a:spcPts val="200"/>
              </a:spcBef>
              <a:spcAft>
                <a:spcPts val="0"/>
              </a:spcAft>
              <a:buClr>
                <a:schemeClr val="dk1"/>
              </a:buClr>
              <a:buSzPts val="1800"/>
              <a:buChar char="‒"/>
            </a:pPr>
            <a:r>
              <a:rPr i="1" lang="en-US"/>
              <a:t>validate(stamp</a:t>
            </a:r>
            <a:r>
              <a:rPr lang="en-US"/>
              <a:t>) </a:t>
            </a:r>
            <a:endParaRPr/>
          </a:p>
          <a:p>
            <a:pPr indent="-342900" lvl="2" marL="1257300" rtl="0" algn="l">
              <a:spcBef>
                <a:spcPts val="100"/>
              </a:spcBef>
              <a:spcAft>
                <a:spcPts val="0"/>
              </a:spcAft>
              <a:buClr>
                <a:schemeClr val="dk1"/>
              </a:buClr>
              <a:buSzPts val="1800"/>
              <a:buChar char="•"/>
            </a:pPr>
            <a:r>
              <a:rPr lang="en-US"/>
              <a:t>Returns true if resource has the same stamp (means no other writer flushed data)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6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765" name="Google Shape;1765;p16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We got:</a:t>
            </a:r>
            <a:endParaRPr/>
          </a:p>
          <a:p>
            <a:pPr indent="-342900" lvl="1" marL="800100" rtl="0" algn="l">
              <a:spcBef>
                <a:spcPts val="200"/>
              </a:spcBef>
              <a:spcAft>
                <a:spcPts val="0"/>
              </a:spcAft>
              <a:buClr>
                <a:schemeClr val="dk1"/>
              </a:buClr>
              <a:buSzPts val="1800"/>
              <a:buChar char="‒"/>
            </a:pPr>
            <a:r>
              <a:rPr lang="en-US"/>
              <a:t>Old collections which are synchronized </a:t>
            </a:r>
            <a:endParaRPr/>
          </a:p>
          <a:p>
            <a:pPr indent="-342900" lvl="1" marL="800100" rtl="0" algn="l">
              <a:spcBef>
                <a:spcPts val="200"/>
              </a:spcBef>
              <a:spcAft>
                <a:spcPts val="0"/>
              </a:spcAft>
              <a:buClr>
                <a:schemeClr val="dk1"/>
              </a:buClr>
              <a:buSzPts val="1800"/>
              <a:buChar char="‒"/>
            </a:pPr>
            <a:r>
              <a:rPr i="1" lang="en-US"/>
              <a:t>Collections.synchronizedXXX</a:t>
            </a:r>
            <a:r>
              <a:rPr lang="en-US"/>
              <a:t>(…)</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So what’s the point?</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6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771" name="Google Shape;1771;p16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Basic synchronization offers poor locking logic</a:t>
            </a:r>
            <a:endParaRPr/>
          </a:p>
          <a:p>
            <a:pPr indent="-342900" lvl="1" marL="800100" rtl="0" algn="l">
              <a:spcBef>
                <a:spcPts val="200"/>
              </a:spcBef>
              <a:spcAft>
                <a:spcPts val="0"/>
              </a:spcAft>
              <a:buClr>
                <a:schemeClr val="dk1"/>
              </a:buClr>
              <a:buSzPts val="1800"/>
              <a:buChar char="‒"/>
            </a:pPr>
            <a:r>
              <a:rPr lang="en-US"/>
              <a:t>No reading/writing considerations in Lists &amp; Sets….</a:t>
            </a:r>
            <a:endParaRPr/>
          </a:p>
          <a:p>
            <a:pPr indent="-342900" lvl="1" marL="800100" rtl="0" algn="l">
              <a:spcBef>
                <a:spcPts val="200"/>
              </a:spcBef>
              <a:spcAft>
                <a:spcPts val="0"/>
              </a:spcAft>
              <a:buClr>
                <a:schemeClr val="dk1"/>
              </a:buClr>
              <a:buSzPts val="1800"/>
              <a:buChar char="‒"/>
            </a:pPr>
            <a:r>
              <a:rPr lang="en-US"/>
              <a:t>Maps locks – no matter which key is used….</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Instead of using ‘synchronized’ we can:</a:t>
            </a:r>
            <a:endParaRPr/>
          </a:p>
          <a:p>
            <a:pPr indent="-342900" lvl="1" marL="800100" rtl="0" algn="l">
              <a:spcBef>
                <a:spcPts val="200"/>
              </a:spcBef>
              <a:spcAft>
                <a:spcPts val="0"/>
              </a:spcAft>
              <a:buClr>
                <a:schemeClr val="dk1"/>
              </a:buClr>
              <a:buSzPts val="1800"/>
              <a:buChar char="‒"/>
            </a:pPr>
            <a:r>
              <a:rPr lang="en-US"/>
              <a:t>Use </a:t>
            </a:r>
            <a:r>
              <a:rPr i="1" lang="en-US"/>
              <a:t>ReadWriteLock</a:t>
            </a:r>
            <a:r>
              <a:rPr lang="en-US"/>
              <a:t> for Lists &amp; Sets</a:t>
            </a:r>
            <a:endParaRPr/>
          </a:p>
          <a:p>
            <a:pPr indent="-342900" lvl="1" marL="800100" rtl="0" algn="l">
              <a:spcBef>
                <a:spcPts val="200"/>
              </a:spcBef>
              <a:spcAft>
                <a:spcPts val="0"/>
              </a:spcAft>
              <a:buClr>
                <a:schemeClr val="dk1"/>
              </a:buClr>
              <a:buSzPts val="1800"/>
              <a:buChar char="‒"/>
            </a:pPr>
            <a:r>
              <a:rPr lang="en-US"/>
              <a:t>Manage Lock instances according to keys for Maps</a:t>
            </a:r>
            <a:endParaRPr/>
          </a:p>
          <a:p>
            <a:pPr indent="-342900" lvl="1" marL="800100" rtl="0" algn="l">
              <a:spcBef>
                <a:spcPts val="200"/>
              </a:spcBef>
              <a:spcAft>
                <a:spcPts val="0"/>
              </a:spcAft>
              <a:buClr>
                <a:schemeClr val="dk1"/>
              </a:buClr>
              <a:buSzPts val="1800"/>
              <a:buChar char="‒"/>
            </a:pPr>
            <a:r>
              <a:rPr lang="en-US"/>
              <a:t>Or simply use the concurrent collections Java provides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Hotspot</a:t>
            </a:r>
            <a:endParaRPr/>
          </a:p>
        </p:txBody>
      </p:sp>
      <p:sp>
        <p:nvSpPr>
          <p:cNvPr id="259" name="Google Shape;259;p1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dk1"/>
              </a:buClr>
              <a:buSzPts val="2000"/>
              <a:buChar char="•"/>
            </a:pPr>
            <a:r>
              <a:rPr lang="en-US"/>
              <a:t>Improves caching of objects &amp; methods </a:t>
            </a:r>
            <a:endParaRPr/>
          </a:p>
          <a:p>
            <a:pPr indent="-342900" lvl="0" marL="342900" rtl="0" algn="l">
              <a:lnSpc>
                <a:spcPct val="150000"/>
              </a:lnSpc>
              <a:spcBef>
                <a:spcPts val="400"/>
              </a:spcBef>
              <a:spcAft>
                <a:spcPts val="0"/>
              </a:spcAft>
              <a:buClr>
                <a:schemeClr val="dk1"/>
              </a:buClr>
              <a:buSzPts val="2000"/>
              <a:buChar char="•"/>
            </a:pPr>
            <a:r>
              <a:rPr lang="en-US"/>
              <a:t>Fast and fully accurate garbage collection </a:t>
            </a:r>
            <a:endParaRPr/>
          </a:p>
          <a:p>
            <a:pPr indent="-342900" lvl="0" marL="342900" rtl="0" algn="l">
              <a:lnSpc>
                <a:spcPct val="150000"/>
              </a:lnSpc>
              <a:spcBef>
                <a:spcPts val="400"/>
              </a:spcBef>
              <a:spcAft>
                <a:spcPts val="0"/>
              </a:spcAft>
              <a:buClr>
                <a:schemeClr val="dk1"/>
              </a:buClr>
              <a:buSzPts val="2000"/>
              <a:buChar char="•"/>
            </a:pPr>
            <a:r>
              <a:rPr lang="en-US"/>
              <a:t>Offers more GC algorithms</a:t>
            </a:r>
            <a:endParaRPr/>
          </a:p>
          <a:p>
            <a:pPr indent="-342900" lvl="0" marL="342900" rtl="0" algn="l">
              <a:lnSpc>
                <a:spcPct val="150000"/>
              </a:lnSpc>
              <a:spcBef>
                <a:spcPts val="400"/>
              </a:spcBef>
              <a:spcAft>
                <a:spcPts val="0"/>
              </a:spcAft>
              <a:buClr>
                <a:schemeClr val="dk1"/>
              </a:buClr>
              <a:buSzPts val="2000"/>
              <a:buChar char="•"/>
            </a:pPr>
            <a:r>
              <a:rPr lang="en-US"/>
              <a:t>Code refactoring</a:t>
            </a:r>
            <a:endParaRPr/>
          </a:p>
          <a:p>
            <a:pPr indent="-342900" lvl="1" marL="800100" rtl="0" algn="l">
              <a:lnSpc>
                <a:spcPct val="150000"/>
              </a:lnSpc>
              <a:spcBef>
                <a:spcPts val="200"/>
              </a:spcBef>
              <a:spcAft>
                <a:spcPts val="0"/>
              </a:spcAft>
              <a:buClr>
                <a:schemeClr val="dk1"/>
              </a:buClr>
              <a:buSzPts val="1800"/>
              <a:buChar char="‒"/>
            </a:pPr>
            <a:r>
              <a:rPr lang="en-US"/>
              <a:t>Method in-lining </a:t>
            </a:r>
            <a:endParaRPr/>
          </a:p>
          <a:p>
            <a:pPr indent="-342900" lvl="1" marL="800100" rtl="0" algn="l">
              <a:lnSpc>
                <a:spcPct val="150000"/>
              </a:lnSpc>
              <a:spcBef>
                <a:spcPts val="200"/>
              </a:spcBef>
              <a:spcAft>
                <a:spcPts val="0"/>
              </a:spcAft>
              <a:buClr>
                <a:schemeClr val="dk1"/>
              </a:buClr>
              <a:buSzPts val="1800"/>
              <a:buChar char="‒"/>
            </a:pPr>
            <a:r>
              <a:rPr lang="en-US"/>
              <a:t>Loop unrolling (increasing loop body to reduce iterations)</a:t>
            </a:r>
            <a:endParaRPr/>
          </a:p>
          <a:p>
            <a:pPr indent="-342900" lvl="1" marL="800100" rtl="0" algn="l">
              <a:lnSpc>
                <a:spcPct val="150000"/>
              </a:lnSpc>
              <a:spcBef>
                <a:spcPts val="200"/>
              </a:spcBef>
              <a:spcAft>
                <a:spcPts val="0"/>
              </a:spcAft>
              <a:buClr>
                <a:schemeClr val="dk1"/>
              </a:buClr>
              <a:buSzPts val="1800"/>
              <a:buChar char="‒"/>
            </a:pPr>
            <a:r>
              <a:rPr lang="en-US"/>
              <a:t>Flow rearranging (fitting compiler instructions order to the machine)</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7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777" name="Google Shape;1777;p17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Working with concurrent collections</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i="1" lang="en-US"/>
              <a:t>ConcurrentModificationException</a:t>
            </a:r>
            <a:r>
              <a:rPr lang="en-US"/>
              <a:t> are never thrown </a:t>
            </a:r>
            <a:endParaRPr/>
          </a:p>
          <a:p>
            <a:pPr indent="-342900" lvl="2" marL="1257300" rtl="0" algn="l">
              <a:spcBef>
                <a:spcPts val="100"/>
              </a:spcBef>
              <a:spcAft>
                <a:spcPts val="0"/>
              </a:spcAft>
              <a:buClr>
                <a:schemeClr val="dk1"/>
              </a:buClr>
              <a:buSzPts val="1800"/>
              <a:buChar char="•"/>
            </a:pPr>
            <a:r>
              <a:rPr lang="en-US"/>
              <a:t>So, how does it work exactly ??</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Operations are done in a ‘dirty’ manner</a:t>
            </a:r>
            <a:endParaRPr/>
          </a:p>
          <a:p>
            <a:pPr indent="-342900" lvl="2" marL="1257300" rtl="0" algn="l">
              <a:spcBef>
                <a:spcPts val="100"/>
              </a:spcBef>
              <a:spcAft>
                <a:spcPts val="0"/>
              </a:spcAft>
              <a:buClr>
                <a:schemeClr val="dk1"/>
              </a:buClr>
              <a:buSzPts val="1800"/>
              <a:buChar char="•"/>
            </a:pPr>
            <a:r>
              <a:rPr lang="en-US"/>
              <a:t>When using clear()  while other threads produces values</a:t>
            </a:r>
            <a:endParaRPr/>
          </a:p>
          <a:p>
            <a:pPr indent="0" lvl="2" marL="914400" rtl="0" algn="l">
              <a:spcBef>
                <a:spcPts val="100"/>
              </a:spcBef>
              <a:spcAft>
                <a:spcPts val="0"/>
              </a:spcAft>
              <a:buClr>
                <a:schemeClr val="dk1"/>
              </a:buClr>
              <a:buSzPts val="1800"/>
              <a:buNone/>
            </a:pPr>
            <a:r>
              <a:rPr lang="en-US"/>
              <a:t>	 – you might not remove all objects</a:t>
            </a:r>
            <a:endParaRPr/>
          </a:p>
          <a:p>
            <a:pPr indent="-342900" lvl="2" marL="1257300" rtl="0" algn="l">
              <a:spcBef>
                <a:spcPts val="100"/>
              </a:spcBef>
              <a:spcAft>
                <a:spcPts val="0"/>
              </a:spcAft>
              <a:buClr>
                <a:schemeClr val="dk1"/>
              </a:buClr>
              <a:buSzPts val="1800"/>
              <a:buChar char="•"/>
            </a:pPr>
            <a:r>
              <a:rPr lang="en-US"/>
              <a:t>When using </a:t>
            </a:r>
            <a:r>
              <a:rPr i="1" lang="en-US"/>
              <a:t>putAll</a:t>
            </a:r>
            <a:r>
              <a:rPr lang="en-US"/>
              <a:t>()/</a:t>
            </a:r>
            <a:r>
              <a:rPr i="1" lang="en-US"/>
              <a:t>addAll</a:t>
            </a:r>
            <a:r>
              <a:rPr lang="en-US"/>
              <a:t>() while other threads consumes values</a:t>
            </a:r>
            <a:endParaRPr/>
          </a:p>
          <a:p>
            <a:pPr indent="0" lvl="2" marL="914400" rtl="0" algn="l">
              <a:spcBef>
                <a:spcPts val="100"/>
              </a:spcBef>
              <a:spcAft>
                <a:spcPts val="0"/>
              </a:spcAft>
              <a:buClr>
                <a:schemeClr val="dk1"/>
              </a:buClr>
              <a:buSzPts val="1800"/>
              <a:buNone/>
            </a:pPr>
            <a:r>
              <a:rPr lang="en-US"/>
              <a:t>	 – you might end up with some missing objects</a:t>
            </a:r>
            <a:endParaRPr/>
          </a:p>
          <a:p>
            <a:pPr indent="-342900" lvl="2" marL="1257300" rtl="0" algn="l">
              <a:spcBef>
                <a:spcPts val="100"/>
              </a:spcBef>
              <a:spcAft>
                <a:spcPts val="0"/>
              </a:spcAft>
              <a:buClr>
                <a:schemeClr val="dk1"/>
              </a:buClr>
              <a:buSzPts val="1800"/>
              <a:buChar char="•"/>
            </a:pPr>
            <a:r>
              <a:rPr i="1" lang="en-US"/>
              <a:t>size</a:t>
            </a:r>
            <a:r>
              <a:rPr lang="en-US"/>
              <a:t>() might be inaccurate</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7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783" name="Google Shape;1783;p17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Java concurrent collection classification:</a:t>
            </a:r>
            <a:endParaRPr/>
          </a:p>
          <a:p>
            <a:pPr indent="-342900" lvl="1" marL="800100" rtl="0" algn="l">
              <a:spcBef>
                <a:spcPts val="200"/>
              </a:spcBef>
              <a:spcAft>
                <a:spcPts val="0"/>
              </a:spcAft>
              <a:buClr>
                <a:schemeClr val="dk1"/>
              </a:buClr>
              <a:buSzPts val="1800"/>
              <a:buChar char="‒"/>
            </a:pPr>
            <a:r>
              <a:rPr lang="en-US"/>
              <a:t>Queue</a:t>
            </a:r>
            <a:endParaRPr/>
          </a:p>
          <a:p>
            <a:pPr indent="-342900" lvl="2" marL="1257300" rtl="0" algn="l">
              <a:spcBef>
                <a:spcPts val="100"/>
              </a:spcBef>
              <a:spcAft>
                <a:spcPts val="0"/>
              </a:spcAft>
              <a:buClr>
                <a:schemeClr val="dk1"/>
              </a:buClr>
              <a:buSzPts val="1800"/>
              <a:buChar char="•"/>
            </a:pPr>
            <a:r>
              <a:rPr i="1" lang="en-US"/>
              <a:t>put</a:t>
            </a:r>
            <a:r>
              <a:rPr lang="en-US"/>
              <a:t>(), </a:t>
            </a:r>
            <a:r>
              <a:rPr i="1" lang="en-US"/>
              <a:t>offer</a:t>
            </a:r>
            <a:r>
              <a:rPr lang="en-US"/>
              <a:t>() to insert</a:t>
            </a:r>
            <a:endParaRPr/>
          </a:p>
          <a:p>
            <a:pPr indent="-342900" lvl="2" marL="1257300" rtl="0" algn="l">
              <a:spcBef>
                <a:spcPts val="100"/>
              </a:spcBef>
              <a:spcAft>
                <a:spcPts val="0"/>
              </a:spcAft>
              <a:buClr>
                <a:schemeClr val="dk1"/>
              </a:buClr>
              <a:buSzPts val="1800"/>
              <a:buChar char="•"/>
            </a:pPr>
            <a:r>
              <a:rPr i="1" lang="en-US"/>
              <a:t>poll</a:t>
            </a:r>
            <a:r>
              <a:rPr lang="en-US"/>
              <a:t>(), </a:t>
            </a:r>
            <a:r>
              <a:rPr i="1" lang="en-US"/>
              <a:t>remove</a:t>
            </a:r>
            <a:r>
              <a:rPr lang="en-US"/>
              <a:t>() to delete</a:t>
            </a:r>
            <a:endParaRPr/>
          </a:p>
          <a:p>
            <a:pPr indent="-342900" lvl="2" marL="1257300" rtl="0" algn="l">
              <a:spcBef>
                <a:spcPts val="100"/>
              </a:spcBef>
              <a:spcAft>
                <a:spcPts val="0"/>
              </a:spcAft>
              <a:buClr>
                <a:schemeClr val="dk1"/>
              </a:buClr>
              <a:buSzPts val="1800"/>
              <a:buChar char="•"/>
            </a:pPr>
            <a:r>
              <a:rPr i="1" lang="en-US"/>
              <a:t>peek</a:t>
            </a:r>
            <a:r>
              <a:rPr lang="en-US"/>
              <a:t>() – to view  </a:t>
            </a:r>
            <a:endParaRPr/>
          </a:p>
          <a:p>
            <a:pPr indent="-342900" lvl="1" marL="800100" rtl="0" algn="l">
              <a:spcBef>
                <a:spcPts val="200"/>
              </a:spcBef>
              <a:spcAft>
                <a:spcPts val="0"/>
              </a:spcAft>
              <a:buClr>
                <a:schemeClr val="dk1"/>
              </a:buClr>
              <a:buSzPts val="1800"/>
              <a:buChar char="‒"/>
            </a:pPr>
            <a:r>
              <a:rPr lang="en-US"/>
              <a:t>Map</a:t>
            </a:r>
            <a:endParaRPr/>
          </a:p>
          <a:p>
            <a:pPr indent="-342900" lvl="0" marL="342900" rtl="0" algn="l">
              <a:spcBef>
                <a:spcPts val="400"/>
              </a:spcBef>
              <a:spcAft>
                <a:spcPts val="0"/>
              </a:spcAft>
              <a:buClr>
                <a:schemeClr val="dk1"/>
              </a:buClr>
              <a:buSzPts val="2000"/>
              <a:buFont typeface="Arial"/>
              <a:buChar char="•"/>
            </a:pPr>
            <a:r>
              <a:rPr lang="en-US"/>
              <a:t>Super interfaces are:</a:t>
            </a:r>
            <a:endParaRPr/>
          </a:p>
          <a:p>
            <a:pPr indent="-342900" lvl="1" marL="800100" rtl="0" algn="l">
              <a:spcBef>
                <a:spcPts val="200"/>
              </a:spcBef>
              <a:spcAft>
                <a:spcPts val="0"/>
              </a:spcAft>
              <a:buClr>
                <a:schemeClr val="dk1"/>
              </a:buClr>
              <a:buSzPts val="1800"/>
              <a:buChar char="‒"/>
            </a:pPr>
            <a:r>
              <a:rPr i="1" lang="en-US"/>
              <a:t>BlockingQueue</a:t>
            </a:r>
            <a:endParaRPr i="1"/>
          </a:p>
          <a:p>
            <a:pPr indent="-342900" lvl="1" marL="800100" rtl="0" algn="l">
              <a:spcBef>
                <a:spcPts val="200"/>
              </a:spcBef>
              <a:spcAft>
                <a:spcPts val="0"/>
              </a:spcAft>
              <a:buClr>
                <a:schemeClr val="dk1"/>
              </a:buClr>
              <a:buSzPts val="1800"/>
              <a:buChar char="‒"/>
            </a:pPr>
            <a:r>
              <a:rPr i="1" lang="en-US"/>
              <a:t>ConcurrentMap</a:t>
            </a:r>
            <a:endParaRPr i="1"/>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7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grpSp>
        <p:nvGrpSpPr>
          <p:cNvPr id="1789" name="Google Shape;1789;p172"/>
          <p:cNvGrpSpPr/>
          <p:nvPr/>
        </p:nvGrpSpPr>
        <p:grpSpPr>
          <a:xfrm>
            <a:off x="457200" y="1484784"/>
            <a:ext cx="8229599" cy="4896543"/>
            <a:chOff x="257175" y="1295400"/>
            <a:chExt cx="9944100" cy="5029200"/>
          </a:xfrm>
        </p:grpSpPr>
        <p:cxnSp>
          <p:nvCxnSpPr>
            <p:cNvPr id="1790" name="Google Shape;1790;p172"/>
            <p:cNvCxnSpPr/>
            <p:nvPr/>
          </p:nvCxnSpPr>
          <p:spPr>
            <a:xfrm>
              <a:off x="600075" y="3352800"/>
              <a:ext cx="0" cy="1828800"/>
            </a:xfrm>
            <a:prstGeom prst="straightConnector1">
              <a:avLst/>
            </a:prstGeom>
            <a:noFill/>
            <a:ln cap="flat" cmpd="sng" w="9525">
              <a:solidFill>
                <a:schemeClr val="dk1"/>
              </a:solidFill>
              <a:prstDash val="solid"/>
              <a:round/>
              <a:headEnd len="med" w="med" type="none"/>
              <a:tailEnd len="med" w="med" type="none"/>
            </a:ln>
          </p:spPr>
        </p:cxnSp>
        <p:cxnSp>
          <p:nvCxnSpPr>
            <p:cNvPr id="1791" name="Google Shape;1791;p172"/>
            <p:cNvCxnSpPr/>
            <p:nvPr/>
          </p:nvCxnSpPr>
          <p:spPr>
            <a:xfrm>
              <a:off x="5572125" y="3352800"/>
              <a:ext cx="4286250" cy="0"/>
            </a:xfrm>
            <a:prstGeom prst="straightConnector1">
              <a:avLst/>
            </a:prstGeom>
            <a:noFill/>
            <a:ln cap="flat" cmpd="sng" w="9525">
              <a:solidFill>
                <a:schemeClr val="dk1"/>
              </a:solidFill>
              <a:prstDash val="solid"/>
              <a:round/>
              <a:headEnd len="med" w="med" type="none"/>
              <a:tailEnd len="med" w="med" type="none"/>
            </a:ln>
          </p:spPr>
        </p:cxnSp>
        <p:cxnSp>
          <p:nvCxnSpPr>
            <p:cNvPr id="1792" name="Google Shape;1792;p172"/>
            <p:cNvCxnSpPr/>
            <p:nvPr/>
          </p:nvCxnSpPr>
          <p:spPr>
            <a:xfrm>
              <a:off x="1200150" y="1600200"/>
              <a:ext cx="0" cy="1143000"/>
            </a:xfrm>
            <a:prstGeom prst="straightConnector1">
              <a:avLst/>
            </a:prstGeom>
            <a:noFill/>
            <a:ln cap="flat" cmpd="sng" w="9525">
              <a:solidFill>
                <a:schemeClr val="dk1"/>
              </a:solidFill>
              <a:prstDash val="solid"/>
              <a:round/>
              <a:headEnd len="med" w="med" type="none"/>
              <a:tailEnd len="med" w="med" type="none"/>
            </a:ln>
          </p:spPr>
        </p:cxnSp>
        <p:sp>
          <p:nvSpPr>
            <p:cNvPr id="1793" name="Google Shape;1793;p172"/>
            <p:cNvSpPr/>
            <p:nvPr/>
          </p:nvSpPr>
          <p:spPr>
            <a:xfrm>
              <a:off x="600075" y="1905000"/>
              <a:ext cx="1200150" cy="381000"/>
            </a:xfrm>
            <a:prstGeom prst="flowChartAlternateProcess">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Queue</a:t>
              </a:r>
              <a:endParaRPr/>
            </a:p>
          </p:txBody>
        </p:sp>
        <p:cxnSp>
          <p:nvCxnSpPr>
            <p:cNvPr id="1794" name="Google Shape;1794;p172"/>
            <p:cNvCxnSpPr/>
            <p:nvPr/>
          </p:nvCxnSpPr>
          <p:spPr>
            <a:xfrm>
              <a:off x="7629525" y="33528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795" name="Google Shape;1795;p172"/>
            <p:cNvCxnSpPr/>
            <p:nvPr/>
          </p:nvCxnSpPr>
          <p:spPr>
            <a:xfrm>
              <a:off x="7629525" y="3048000"/>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796" name="Google Shape;1796;p172"/>
            <p:cNvCxnSpPr/>
            <p:nvPr/>
          </p:nvCxnSpPr>
          <p:spPr>
            <a:xfrm>
              <a:off x="5572125" y="3352800"/>
              <a:ext cx="0" cy="457200"/>
            </a:xfrm>
            <a:prstGeom prst="straightConnector1">
              <a:avLst/>
            </a:prstGeom>
            <a:noFill/>
            <a:ln cap="flat" cmpd="sng" w="9525">
              <a:solidFill>
                <a:schemeClr val="dk1"/>
              </a:solidFill>
              <a:prstDash val="solid"/>
              <a:round/>
              <a:headEnd len="med" w="med" type="none"/>
              <a:tailEnd len="med" w="med" type="none"/>
            </a:ln>
          </p:spPr>
        </p:cxnSp>
        <p:cxnSp>
          <p:nvCxnSpPr>
            <p:cNvPr id="1797" name="Google Shape;1797;p172"/>
            <p:cNvCxnSpPr/>
            <p:nvPr/>
          </p:nvCxnSpPr>
          <p:spPr>
            <a:xfrm>
              <a:off x="9858375" y="3352800"/>
              <a:ext cx="0" cy="2286000"/>
            </a:xfrm>
            <a:prstGeom prst="straightConnector1">
              <a:avLst/>
            </a:prstGeom>
            <a:noFill/>
            <a:ln cap="flat" cmpd="sng" w="9525">
              <a:solidFill>
                <a:schemeClr val="dk1"/>
              </a:solidFill>
              <a:prstDash val="solid"/>
              <a:round/>
              <a:headEnd len="med" w="med" type="none"/>
              <a:tailEnd len="med" w="med" type="none"/>
            </a:ln>
          </p:spPr>
        </p:cxnSp>
        <p:cxnSp>
          <p:nvCxnSpPr>
            <p:cNvPr id="1798" name="Google Shape;1798;p172"/>
            <p:cNvCxnSpPr/>
            <p:nvPr/>
          </p:nvCxnSpPr>
          <p:spPr>
            <a:xfrm>
              <a:off x="5572125" y="25146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799" name="Google Shape;1799;p172"/>
            <p:cNvCxnSpPr/>
            <p:nvPr/>
          </p:nvCxnSpPr>
          <p:spPr>
            <a:xfrm>
              <a:off x="3514725" y="25146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800" name="Google Shape;1800;p172"/>
            <p:cNvCxnSpPr/>
            <p:nvPr/>
          </p:nvCxnSpPr>
          <p:spPr>
            <a:xfrm>
              <a:off x="1200150" y="2514600"/>
              <a:ext cx="6429375" cy="0"/>
            </a:xfrm>
            <a:prstGeom prst="straightConnector1">
              <a:avLst/>
            </a:prstGeom>
            <a:noFill/>
            <a:ln cap="flat" cmpd="sng" w="9525">
              <a:solidFill>
                <a:schemeClr val="dk1"/>
              </a:solidFill>
              <a:prstDash val="solid"/>
              <a:round/>
              <a:headEnd len="med" w="med" type="none"/>
              <a:tailEnd len="med" w="med" type="none"/>
            </a:ln>
          </p:spPr>
        </p:cxnSp>
        <p:sp>
          <p:nvSpPr>
            <p:cNvPr id="1801" name="Google Shape;1801;p172"/>
            <p:cNvSpPr/>
            <p:nvPr/>
          </p:nvSpPr>
          <p:spPr>
            <a:xfrm>
              <a:off x="8401050" y="3657600"/>
              <a:ext cx="1800225" cy="381000"/>
            </a:xfrm>
            <a:prstGeom prst="flowChartAlternateProcess">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BlockingDeque</a:t>
              </a:r>
              <a:endParaRPr sz="1400">
                <a:solidFill>
                  <a:schemeClr val="dk1"/>
                </a:solidFill>
                <a:latin typeface="Arial"/>
                <a:ea typeface="Arial"/>
                <a:cs typeface="Arial"/>
                <a:sym typeface="Arial"/>
              </a:endParaRPr>
            </a:p>
          </p:txBody>
        </p:sp>
        <p:sp>
          <p:nvSpPr>
            <p:cNvPr id="1802" name="Google Shape;1802;p172"/>
            <p:cNvSpPr/>
            <p:nvPr/>
          </p:nvSpPr>
          <p:spPr>
            <a:xfrm>
              <a:off x="2743200" y="2743200"/>
              <a:ext cx="1457325"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PriorityQueue</a:t>
              </a:r>
              <a:endParaRPr sz="1400">
                <a:solidFill>
                  <a:srgbClr val="F2F2F2"/>
                </a:solidFill>
                <a:latin typeface="Arial"/>
                <a:ea typeface="Arial"/>
                <a:cs typeface="Arial"/>
                <a:sym typeface="Arial"/>
              </a:endParaRPr>
            </a:p>
          </p:txBody>
        </p:sp>
        <p:sp>
          <p:nvSpPr>
            <p:cNvPr id="1803" name="Google Shape;1803;p172"/>
            <p:cNvSpPr/>
            <p:nvPr/>
          </p:nvSpPr>
          <p:spPr>
            <a:xfrm>
              <a:off x="4371975" y="2743200"/>
              <a:ext cx="2486025"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ConcurrentLinkedQueue</a:t>
              </a:r>
              <a:endParaRPr sz="1400">
                <a:solidFill>
                  <a:srgbClr val="F2F2F2"/>
                </a:solidFill>
                <a:latin typeface="Arial"/>
                <a:ea typeface="Arial"/>
                <a:cs typeface="Arial"/>
                <a:sym typeface="Arial"/>
              </a:endParaRPr>
            </a:p>
          </p:txBody>
        </p:sp>
        <p:sp>
          <p:nvSpPr>
            <p:cNvPr id="1804" name="Google Shape;1804;p172"/>
            <p:cNvSpPr/>
            <p:nvPr/>
          </p:nvSpPr>
          <p:spPr>
            <a:xfrm>
              <a:off x="4371975" y="3657600"/>
              <a:ext cx="2486025"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ConcurrentLinkedDeque</a:t>
              </a:r>
              <a:endParaRPr sz="1400">
                <a:solidFill>
                  <a:srgbClr val="F2F2F2"/>
                </a:solidFill>
                <a:latin typeface="Arial"/>
                <a:ea typeface="Arial"/>
                <a:cs typeface="Arial"/>
                <a:sym typeface="Arial"/>
              </a:endParaRPr>
            </a:p>
          </p:txBody>
        </p:sp>
        <p:cxnSp>
          <p:nvCxnSpPr>
            <p:cNvPr id="1805" name="Google Shape;1805;p172"/>
            <p:cNvCxnSpPr/>
            <p:nvPr/>
          </p:nvCxnSpPr>
          <p:spPr>
            <a:xfrm>
              <a:off x="7629525" y="2514600"/>
              <a:ext cx="0" cy="381000"/>
            </a:xfrm>
            <a:prstGeom prst="straightConnector1">
              <a:avLst/>
            </a:prstGeom>
            <a:noFill/>
            <a:ln cap="flat" cmpd="sng" w="9525">
              <a:solidFill>
                <a:schemeClr val="dk1"/>
              </a:solidFill>
              <a:prstDash val="solid"/>
              <a:round/>
              <a:headEnd len="med" w="med" type="none"/>
              <a:tailEnd len="med" w="med" type="none"/>
            </a:ln>
          </p:spPr>
        </p:cxnSp>
        <p:sp>
          <p:nvSpPr>
            <p:cNvPr id="1806" name="Google Shape;1806;p172"/>
            <p:cNvSpPr/>
            <p:nvPr/>
          </p:nvSpPr>
          <p:spPr>
            <a:xfrm>
              <a:off x="7029450" y="3657600"/>
              <a:ext cx="1200150"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LinkedList</a:t>
              </a:r>
              <a:endParaRPr sz="1400">
                <a:solidFill>
                  <a:srgbClr val="F2F2F2"/>
                </a:solidFill>
                <a:latin typeface="Arial"/>
                <a:ea typeface="Arial"/>
                <a:cs typeface="Arial"/>
                <a:sym typeface="Arial"/>
              </a:endParaRPr>
            </a:p>
          </p:txBody>
        </p:sp>
        <p:sp>
          <p:nvSpPr>
            <p:cNvPr id="1807" name="Google Shape;1807;p172"/>
            <p:cNvSpPr/>
            <p:nvPr/>
          </p:nvSpPr>
          <p:spPr>
            <a:xfrm>
              <a:off x="600075" y="1295400"/>
              <a:ext cx="1200150" cy="381000"/>
            </a:xfrm>
            <a:prstGeom prst="flowChartAlternateProcess">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Collection</a:t>
              </a:r>
              <a:endParaRPr/>
            </a:p>
          </p:txBody>
        </p:sp>
        <p:sp>
          <p:nvSpPr>
            <p:cNvPr id="1808" name="Google Shape;1808;p172"/>
            <p:cNvSpPr/>
            <p:nvPr/>
          </p:nvSpPr>
          <p:spPr>
            <a:xfrm>
              <a:off x="7029450" y="2743200"/>
              <a:ext cx="1200150" cy="381000"/>
            </a:xfrm>
            <a:prstGeom prst="flowChartAlternateProcess">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Deque</a:t>
              </a:r>
              <a:endParaRPr sz="1400">
                <a:solidFill>
                  <a:schemeClr val="dk1"/>
                </a:solidFill>
                <a:latin typeface="Arial"/>
                <a:ea typeface="Arial"/>
                <a:cs typeface="Arial"/>
                <a:sym typeface="Arial"/>
              </a:endParaRPr>
            </a:p>
          </p:txBody>
        </p:sp>
        <p:sp>
          <p:nvSpPr>
            <p:cNvPr id="1809" name="Google Shape;1809;p172"/>
            <p:cNvSpPr/>
            <p:nvPr/>
          </p:nvSpPr>
          <p:spPr>
            <a:xfrm>
              <a:off x="257175" y="5943600"/>
              <a:ext cx="2228850"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LinkedTransferQueue</a:t>
              </a:r>
              <a:endParaRPr sz="1400">
                <a:solidFill>
                  <a:srgbClr val="F2F2F2"/>
                </a:solidFill>
                <a:latin typeface="Arial"/>
                <a:ea typeface="Arial"/>
                <a:cs typeface="Arial"/>
                <a:sym typeface="Arial"/>
              </a:endParaRPr>
            </a:p>
          </p:txBody>
        </p:sp>
        <p:sp>
          <p:nvSpPr>
            <p:cNvPr id="1810" name="Google Shape;1810;p172"/>
            <p:cNvSpPr/>
            <p:nvPr/>
          </p:nvSpPr>
          <p:spPr>
            <a:xfrm>
              <a:off x="257175" y="5181600"/>
              <a:ext cx="1800225" cy="381000"/>
            </a:xfrm>
            <a:prstGeom prst="flowChartAlternateProcess">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TransferQueue</a:t>
              </a:r>
              <a:endParaRPr sz="1400">
                <a:solidFill>
                  <a:schemeClr val="dk1"/>
                </a:solidFill>
                <a:latin typeface="Arial"/>
                <a:ea typeface="Arial"/>
                <a:cs typeface="Arial"/>
                <a:sym typeface="Arial"/>
              </a:endParaRPr>
            </a:p>
          </p:txBody>
        </p:sp>
        <p:cxnSp>
          <p:nvCxnSpPr>
            <p:cNvPr id="1811" name="Google Shape;1811;p172"/>
            <p:cNvCxnSpPr/>
            <p:nvPr/>
          </p:nvCxnSpPr>
          <p:spPr>
            <a:xfrm>
              <a:off x="1200150" y="55626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812" name="Google Shape;1812;p172"/>
            <p:cNvCxnSpPr/>
            <p:nvPr/>
          </p:nvCxnSpPr>
          <p:spPr>
            <a:xfrm>
              <a:off x="3086100" y="4267200"/>
              <a:ext cx="5572125" cy="0"/>
            </a:xfrm>
            <a:prstGeom prst="straightConnector1">
              <a:avLst/>
            </a:prstGeom>
            <a:noFill/>
            <a:ln cap="flat" cmpd="sng" w="9525">
              <a:solidFill>
                <a:schemeClr val="dk1"/>
              </a:solidFill>
              <a:prstDash val="solid"/>
              <a:round/>
              <a:headEnd len="med" w="med" type="none"/>
              <a:tailEnd len="med" w="med" type="none"/>
            </a:ln>
          </p:spPr>
        </p:cxnSp>
        <p:cxnSp>
          <p:nvCxnSpPr>
            <p:cNvPr id="1813" name="Google Shape;1813;p172"/>
            <p:cNvCxnSpPr/>
            <p:nvPr/>
          </p:nvCxnSpPr>
          <p:spPr>
            <a:xfrm>
              <a:off x="6600825" y="42672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814" name="Google Shape;1814;p172"/>
            <p:cNvCxnSpPr/>
            <p:nvPr/>
          </p:nvCxnSpPr>
          <p:spPr>
            <a:xfrm>
              <a:off x="4972050" y="4267200"/>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815" name="Google Shape;1815;p172"/>
            <p:cNvCxnSpPr/>
            <p:nvPr/>
          </p:nvCxnSpPr>
          <p:spPr>
            <a:xfrm>
              <a:off x="8658225" y="42672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816" name="Google Shape;1816;p172"/>
            <p:cNvCxnSpPr/>
            <p:nvPr/>
          </p:nvCxnSpPr>
          <p:spPr>
            <a:xfrm>
              <a:off x="3086100" y="3352800"/>
              <a:ext cx="0" cy="1295400"/>
            </a:xfrm>
            <a:prstGeom prst="straightConnector1">
              <a:avLst/>
            </a:prstGeom>
            <a:noFill/>
            <a:ln cap="flat" cmpd="sng" w="9525">
              <a:solidFill>
                <a:schemeClr val="dk1"/>
              </a:solidFill>
              <a:prstDash val="solid"/>
              <a:round/>
              <a:headEnd len="med" w="med" type="none"/>
              <a:tailEnd len="med" w="med" type="none"/>
            </a:ln>
          </p:spPr>
        </p:cxnSp>
        <p:cxnSp>
          <p:nvCxnSpPr>
            <p:cNvPr id="1817" name="Google Shape;1817;p172"/>
            <p:cNvCxnSpPr/>
            <p:nvPr/>
          </p:nvCxnSpPr>
          <p:spPr>
            <a:xfrm>
              <a:off x="1543050" y="304800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1818" name="Google Shape;1818;p172"/>
            <p:cNvCxnSpPr/>
            <p:nvPr/>
          </p:nvCxnSpPr>
          <p:spPr>
            <a:xfrm>
              <a:off x="600075" y="3352800"/>
              <a:ext cx="2486025" cy="0"/>
            </a:xfrm>
            <a:prstGeom prst="straightConnector1">
              <a:avLst/>
            </a:prstGeom>
            <a:noFill/>
            <a:ln cap="flat" cmpd="sng" w="9525">
              <a:solidFill>
                <a:schemeClr val="dk1"/>
              </a:solidFill>
              <a:prstDash val="solid"/>
              <a:round/>
              <a:headEnd len="med" w="med" type="none"/>
              <a:tailEnd len="med" w="med" type="none"/>
            </a:ln>
          </p:spPr>
        </p:cxnSp>
        <p:sp>
          <p:nvSpPr>
            <p:cNvPr id="1819" name="Google Shape;1819;p172"/>
            <p:cNvSpPr/>
            <p:nvPr/>
          </p:nvSpPr>
          <p:spPr>
            <a:xfrm>
              <a:off x="1114425" y="4572000"/>
              <a:ext cx="2143125"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ArrayBlockingQueue</a:t>
              </a:r>
              <a:endParaRPr sz="1400">
                <a:solidFill>
                  <a:srgbClr val="F2F2F2"/>
                </a:solidFill>
                <a:latin typeface="Arial"/>
                <a:ea typeface="Arial"/>
                <a:cs typeface="Arial"/>
                <a:sym typeface="Arial"/>
              </a:endParaRPr>
            </a:p>
          </p:txBody>
        </p:sp>
        <p:sp>
          <p:nvSpPr>
            <p:cNvPr id="1820" name="Google Shape;1820;p172"/>
            <p:cNvSpPr/>
            <p:nvPr/>
          </p:nvSpPr>
          <p:spPr>
            <a:xfrm>
              <a:off x="5743575" y="4572000"/>
              <a:ext cx="1457325"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DelayQueue</a:t>
              </a:r>
              <a:endParaRPr sz="1400">
                <a:solidFill>
                  <a:srgbClr val="F2F2F2"/>
                </a:solidFill>
                <a:latin typeface="Arial"/>
                <a:ea typeface="Arial"/>
                <a:cs typeface="Arial"/>
                <a:sym typeface="Arial"/>
              </a:endParaRPr>
            </a:p>
          </p:txBody>
        </p:sp>
        <p:sp>
          <p:nvSpPr>
            <p:cNvPr id="1821" name="Google Shape;1821;p172"/>
            <p:cNvSpPr/>
            <p:nvPr/>
          </p:nvSpPr>
          <p:spPr>
            <a:xfrm>
              <a:off x="7372350" y="4572000"/>
              <a:ext cx="2228850"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LinkedBlockingQueue</a:t>
              </a:r>
              <a:endParaRPr sz="1400">
                <a:solidFill>
                  <a:srgbClr val="F2F2F2"/>
                </a:solidFill>
                <a:latin typeface="Arial"/>
                <a:ea typeface="Arial"/>
                <a:cs typeface="Arial"/>
                <a:sym typeface="Arial"/>
              </a:endParaRPr>
            </a:p>
          </p:txBody>
        </p:sp>
        <p:sp>
          <p:nvSpPr>
            <p:cNvPr id="1822" name="Google Shape;1822;p172"/>
            <p:cNvSpPr/>
            <p:nvPr/>
          </p:nvSpPr>
          <p:spPr>
            <a:xfrm>
              <a:off x="3429000" y="4572000"/>
              <a:ext cx="2143125"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SynchronousQueue</a:t>
              </a:r>
              <a:endParaRPr sz="1400">
                <a:solidFill>
                  <a:srgbClr val="F2F2F2"/>
                </a:solidFill>
                <a:latin typeface="Arial"/>
                <a:ea typeface="Arial"/>
                <a:cs typeface="Arial"/>
                <a:sym typeface="Arial"/>
              </a:endParaRPr>
            </a:p>
          </p:txBody>
        </p:sp>
        <p:sp>
          <p:nvSpPr>
            <p:cNvPr id="1823" name="Google Shape;1823;p172"/>
            <p:cNvSpPr/>
            <p:nvPr/>
          </p:nvSpPr>
          <p:spPr>
            <a:xfrm>
              <a:off x="771525" y="3810000"/>
              <a:ext cx="2143125"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PriorityBlockingQueue</a:t>
              </a:r>
              <a:endParaRPr sz="1400">
                <a:solidFill>
                  <a:srgbClr val="F2F2F2"/>
                </a:solidFill>
                <a:latin typeface="Arial"/>
                <a:ea typeface="Arial"/>
                <a:cs typeface="Arial"/>
                <a:sym typeface="Arial"/>
              </a:endParaRPr>
            </a:p>
          </p:txBody>
        </p:sp>
        <p:sp>
          <p:nvSpPr>
            <p:cNvPr id="1824" name="Google Shape;1824;p172"/>
            <p:cNvSpPr/>
            <p:nvPr/>
          </p:nvSpPr>
          <p:spPr>
            <a:xfrm>
              <a:off x="771525" y="2743200"/>
              <a:ext cx="1800225" cy="381000"/>
            </a:xfrm>
            <a:prstGeom prst="flowChartAlternateProcess">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BlockingQueue</a:t>
              </a:r>
              <a:endParaRPr sz="1400">
                <a:solidFill>
                  <a:schemeClr val="dk1"/>
                </a:solidFill>
                <a:latin typeface="Arial"/>
                <a:ea typeface="Arial"/>
                <a:cs typeface="Arial"/>
                <a:sym typeface="Arial"/>
              </a:endParaRPr>
            </a:p>
          </p:txBody>
        </p:sp>
        <p:sp>
          <p:nvSpPr>
            <p:cNvPr id="1825" name="Google Shape;1825;p172"/>
            <p:cNvSpPr/>
            <p:nvPr/>
          </p:nvSpPr>
          <p:spPr>
            <a:xfrm>
              <a:off x="7886700" y="5334000"/>
              <a:ext cx="2228850"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LinkedBlockingDeque</a:t>
              </a:r>
              <a:endParaRPr sz="1400">
                <a:solidFill>
                  <a:srgbClr val="F2F2F2"/>
                </a:solidFill>
                <a:latin typeface="Arial"/>
                <a:ea typeface="Arial"/>
                <a:cs typeface="Arial"/>
                <a:sym typeface="Arial"/>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17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grpSp>
        <p:nvGrpSpPr>
          <p:cNvPr id="1831" name="Google Shape;1831;p173"/>
          <p:cNvGrpSpPr/>
          <p:nvPr/>
        </p:nvGrpSpPr>
        <p:grpSpPr>
          <a:xfrm>
            <a:off x="1187624" y="1916832"/>
            <a:ext cx="5688632" cy="3024336"/>
            <a:chOff x="157843" y="1295400"/>
            <a:chExt cx="4770861" cy="2438767"/>
          </a:xfrm>
        </p:grpSpPr>
        <p:cxnSp>
          <p:nvCxnSpPr>
            <p:cNvPr id="1832" name="Google Shape;1832;p173"/>
            <p:cNvCxnSpPr/>
            <p:nvPr/>
          </p:nvCxnSpPr>
          <p:spPr>
            <a:xfrm>
              <a:off x="1200150" y="1600200"/>
              <a:ext cx="0" cy="1143000"/>
            </a:xfrm>
            <a:prstGeom prst="straightConnector1">
              <a:avLst/>
            </a:prstGeom>
            <a:noFill/>
            <a:ln cap="flat" cmpd="sng" w="9525">
              <a:solidFill>
                <a:schemeClr val="dk1"/>
              </a:solidFill>
              <a:prstDash val="solid"/>
              <a:round/>
              <a:headEnd len="med" w="med" type="none"/>
              <a:tailEnd len="med" w="med" type="none"/>
            </a:ln>
          </p:spPr>
        </p:cxnSp>
        <p:sp>
          <p:nvSpPr>
            <p:cNvPr id="1833" name="Google Shape;1833;p173"/>
            <p:cNvSpPr/>
            <p:nvPr/>
          </p:nvSpPr>
          <p:spPr>
            <a:xfrm>
              <a:off x="454351" y="1905000"/>
              <a:ext cx="1457324" cy="413985"/>
            </a:xfrm>
            <a:prstGeom prst="flowChartAlternateProcess">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ConcurrentMap</a:t>
              </a:r>
              <a:endParaRPr sz="1400">
                <a:solidFill>
                  <a:schemeClr val="dk1"/>
                </a:solidFill>
                <a:latin typeface="Arial"/>
                <a:ea typeface="Arial"/>
                <a:cs typeface="Arial"/>
                <a:sym typeface="Arial"/>
              </a:endParaRPr>
            </a:p>
          </p:txBody>
        </p:sp>
        <p:cxnSp>
          <p:nvCxnSpPr>
            <p:cNvPr id="1834" name="Google Shape;1834;p173"/>
            <p:cNvCxnSpPr/>
            <p:nvPr/>
          </p:nvCxnSpPr>
          <p:spPr>
            <a:xfrm>
              <a:off x="3663498" y="3048000"/>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835" name="Google Shape;1835;p173"/>
            <p:cNvCxnSpPr/>
            <p:nvPr/>
          </p:nvCxnSpPr>
          <p:spPr>
            <a:xfrm>
              <a:off x="3663498" y="25146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836" name="Google Shape;1836;p173"/>
            <p:cNvCxnSpPr/>
            <p:nvPr/>
          </p:nvCxnSpPr>
          <p:spPr>
            <a:xfrm flipH="1" rot="10800000">
              <a:off x="1200150" y="2514234"/>
              <a:ext cx="2463348" cy="365"/>
            </a:xfrm>
            <a:prstGeom prst="straightConnector1">
              <a:avLst/>
            </a:prstGeom>
            <a:noFill/>
            <a:ln cap="flat" cmpd="sng" w="9525">
              <a:solidFill>
                <a:schemeClr val="dk1"/>
              </a:solidFill>
              <a:prstDash val="solid"/>
              <a:round/>
              <a:headEnd len="med" w="med" type="none"/>
              <a:tailEnd len="med" w="med" type="none"/>
            </a:ln>
          </p:spPr>
        </p:cxnSp>
        <p:sp>
          <p:nvSpPr>
            <p:cNvPr id="1837" name="Google Shape;1837;p173"/>
            <p:cNvSpPr/>
            <p:nvPr/>
          </p:nvSpPr>
          <p:spPr>
            <a:xfrm>
              <a:off x="2442680" y="3353167"/>
              <a:ext cx="2486024"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ConcurrentSkipListMap</a:t>
              </a:r>
              <a:endParaRPr sz="1400">
                <a:solidFill>
                  <a:srgbClr val="F2F2F2"/>
                </a:solidFill>
                <a:latin typeface="Arial"/>
                <a:ea typeface="Arial"/>
                <a:cs typeface="Arial"/>
                <a:sym typeface="Arial"/>
              </a:endParaRPr>
            </a:p>
          </p:txBody>
        </p:sp>
        <p:sp>
          <p:nvSpPr>
            <p:cNvPr id="1838" name="Google Shape;1838;p173"/>
            <p:cNvSpPr/>
            <p:nvPr/>
          </p:nvSpPr>
          <p:spPr>
            <a:xfrm>
              <a:off x="600075" y="1295400"/>
              <a:ext cx="1200150" cy="381000"/>
            </a:xfrm>
            <a:prstGeom prst="flowChartAlternateProcess">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Map</a:t>
              </a:r>
              <a:endParaRPr/>
            </a:p>
          </p:txBody>
        </p:sp>
        <p:sp>
          <p:nvSpPr>
            <p:cNvPr id="1839" name="Google Shape;1839;p173"/>
            <p:cNvSpPr/>
            <p:nvPr/>
          </p:nvSpPr>
          <p:spPr>
            <a:xfrm>
              <a:off x="2592939" y="2726891"/>
              <a:ext cx="2238442" cy="357872"/>
            </a:xfrm>
            <a:prstGeom prst="flowChartAlternateProcess">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ConcurrentNavigableMap</a:t>
              </a:r>
              <a:endParaRPr sz="1400">
                <a:solidFill>
                  <a:schemeClr val="dk1"/>
                </a:solidFill>
                <a:latin typeface="Arial"/>
                <a:ea typeface="Arial"/>
                <a:cs typeface="Arial"/>
                <a:sym typeface="Arial"/>
              </a:endParaRPr>
            </a:p>
          </p:txBody>
        </p:sp>
        <p:sp>
          <p:nvSpPr>
            <p:cNvPr id="1840" name="Google Shape;1840;p173"/>
            <p:cNvSpPr/>
            <p:nvPr/>
          </p:nvSpPr>
          <p:spPr>
            <a:xfrm>
              <a:off x="157843" y="2703763"/>
              <a:ext cx="2143125" cy="381000"/>
            </a:xfrm>
            <a:prstGeom prst="flowChartAlternateProcess">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2F2F2"/>
                  </a:solidFill>
                  <a:latin typeface="Arial"/>
                  <a:ea typeface="Arial"/>
                  <a:cs typeface="Arial"/>
                  <a:sym typeface="Arial"/>
                </a:rPr>
                <a:t>ConcurrentHashMap</a:t>
              </a:r>
              <a:endParaRPr sz="1400">
                <a:solidFill>
                  <a:srgbClr val="F2F2F2"/>
                </a:solidFill>
                <a:latin typeface="Arial"/>
                <a:ea typeface="Arial"/>
                <a:cs typeface="Arial"/>
                <a:sym typeface="Arial"/>
              </a:endParaRPr>
            </a:p>
          </p:txBody>
        </p:sp>
      </p:gr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7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846" name="Google Shape;1846;p17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BlockingQueue</a:t>
            </a:r>
            <a:endParaRPr b="1" i="1"/>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Null values are not permitted</a:t>
            </a:r>
            <a:endParaRPr/>
          </a:p>
          <a:p>
            <a:pPr indent="-342900" lvl="1" marL="800100" rtl="0" algn="l">
              <a:spcBef>
                <a:spcPts val="200"/>
              </a:spcBef>
              <a:spcAft>
                <a:spcPts val="0"/>
              </a:spcAft>
              <a:buClr>
                <a:schemeClr val="dk1"/>
              </a:buClr>
              <a:buSzPts val="1800"/>
              <a:buChar char="‒"/>
            </a:pPr>
            <a:r>
              <a:rPr lang="en-US"/>
              <a:t>Manages remaining capacity</a:t>
            </a:r>
            <a:endParaRPr/>
          </a:p>
          <a:p>
            <a:pPr indent="-342900" lvl="2" marL="1257300" rtl="0" algn="l">
              <a:spcBef>
                <a:spcPts val="100"/>
              </a:spcBef>
              <a:spcAft>
                <a:spcPts val="0"/>
              </a:spcAft>
              <a:buClr>
                <a:schemeClr val="dk1"/>
              </a:buClr>
              <a:buSzPts val="1800"/>
              <a:buChar char="•"/>
            </a:pPr>
            <a:r>
              <a:rPr lang="en-US"/>
              <a:t>Might be bounded. If not, always shows </a:t>
            </a:r>
            <a:r>
              <a:rPr i="1" lang="en-US"/>
              <a:t>Integer.MAX_VALUE</a:t>
            </a:r>
            <a:endParaRPr i="1"/>
          </a:p>
          <a:p>
            <a:pPr indent="-342900" lvl="2" marL="1257300" rtl="0" algn="l">
              <a:spcBef>
                <a:spcPts val="100"/>
              </a:spcBef>
              <a:spcAft>
                <a:spcPts val="0"/>
              </a:spcAft>
              <a:buClr>
                <a:schemeClr val="dk1"/>
              </a:buClr>
              <a:buSzPts val="1800"/>
              <a:buChar char="•"/>
            </a:pPr>
            <a:r>
              <a:rPr i="1" lang="en-US"/>
              <a:t>take</a:t>
            </a:r>
            <a:r>
              <a:rPr lang="en-US"/>
              <a:t>() blocks when empty</a:t>
            </a:r>
            <a:endParaRPr/>
          </a:p>
          <a:p>
            <a:pPr indent="-342900" lvl="2" marL="1257300" rtl="0" algn="l">
              <a:spcBef>
                <a:spcPts val="100"/>
              </a:spcBef>
              <a:spcAft>
                <a:spcPts val="0"/>
              </a:spcAft>
              <a:buClr>
                <a:schemeClr val="dk1"/>
              </a:buClr>
              <a:buSzPts val="1800"/>
              <a:buChar char="•"/>
            </a:pPr>
            <a:r>
              <a:rPr i="1" lang="en-US"/>
              <a:t>put</a:t>
            </a:r>
            <a:r>
              <a:rPr lang="en-US"/>
              <a:t>() blocks when remaining capacity = 0</a:t>
            </a:r>
            <a:endParaRPr/>
          </a:p>
          <a:p>
            <a:pPr indent="-342900" lvl="1" marL="800100" rtl="0" algn="l">
              <a:spcBef>
                <a:spcPts val="200"/>
              </a:spcBef>
              <a:spcAft>
                <a:spcPts val="0"/>
              </a:spcAft>
              <a:buClr>
                <a:schemeClr val="dk1"/>
              </a:buClr>
              <a:buSzPts val="1800"/>
              <a:buChar char="‒"/>
            </a:pPr>
            <a:r>
              <a:rPr lang="en-US"/>
              <a:t>Atomic operations are thread-safe</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17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852" name="Google Shape;1852;p17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BlockingQueue</a:t>
            </a:r>
            <a:r>
              <a:rPr b="1" lang="en-US"/>
              <a:t> – cont.</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Non-blocking methods </a:t>
            </a:r>
            <a:endParaRPr/>
          </a:p>
          <a:p>
            <a:pPr indent="-342900" lvl="2" marL="1257300" rtl="0" algn="l">
              <a:spcBef>
                <a:spcPts val="100"/>
              </a:spcBef>
              <a:spcAft>
                <a:spcPts val="0"/>
              </a:spcAft>
              <a:buClr>
                <a:schemeClr val="dk1"/>
              </a:buClr>
              <a:buSzPts val="1800"/>
              <a:buChar char="•"/>
            </a:pPr>
            <a:r>
              <a:rPr i="1" lang="en-US"/>
              <a:t>add</a:t>
            </a:r>
            <a:r>
              <a:rPr lang="en-US"/>
              <a:t>() return true on success and </a:t>
            </a:r>
            <a:r>
              <a:rPr i="1" lang="en-US"/>
              <a:t>IllegalStateEx</a:t>
            </a:r>
            <a:r>
              <a:rPr lang="en-US"/>
              <a:t> if full</a:t>
            </a:r>
            <a:endParaRPr/>
          </a:p>
          <a:p>
            <a:pPr indent="-342900" lvl="2" marL="1257300" rtl="0" algn="l">
              <a:spcBef>
                <a:spcPts val="100"/>
              </a:spcBef>
              <a:spcAft>
                <a:spcPts val="0"/>
              </a:spcAft>
              <a:buClr>
                <a:schemeClr val="dk1"/>
              </a:buClr>
              <a:buSzPts val="1800"/>
              <a:buChar char="•"/>
            </a:pPr>
            <a:r>
              <a:rPr i="1" lang="en-US"/>
              <a:t>offer</a:t>
            </a:r>
            <a:r>
              <a:rPr lang="en-US"/>
              <a:t>() return true on success and false if full</a:t>
            </a:r>
            <a:endParaRPr/>
          </a:p>
          <a:p>
            <a:pPr indent="-342900" lvl="2" marL="1257300" rtl="0" algn="l">
              <a:spcBef>
                <a:spcPts val="100"/>
              </a:spcBef>
              <a:spcAft>
                <a:spcPts val="0"/>
              </a:spcAft>
              <a:buClr>
                <a:schemeClr val="dk1"/>
              </a:buClr>
              <a:buSzPts val="1800"/>
              <a:buChar char="•"/>
            </a:pPr>
            <a:r>
              <a:rPr i="1" lang="en-US"/>
              <a:t>poll</a:t>
            </a:r>
            <a:r>
              <a:rPr lang="en-US"/>
              <a:t>() retrieves element or null if queue is empty</a:t>
            </a:r>
            <a:endParaRPr/>
          </a:p>
          <a:p>
            <a:pPr indent="-342900" lvl="1" marL="800100" rtl="0" algn="l">
              <a:spcBef>
                <a:spcPts val="200"/>
              </a:spcBef>
              <a:spcAft>
                <a:spcPts val="0"/>
              </a:spcAft>
              <a:buClr>
                <a:schemeClr val="dk1"/>
              </a:buClr>
              <a:buSzPts val="1800"/>
              <a:buChar char="‒"/>
            </a:pPr>
            <a:r>
              <a:rPr lang="en-US"/>
              <a:t>Bulk operations ( </a:t>
            </a:r>
            <a:r>
              <a:rPr i="1" lang="en-US"/>
              <a:t>addAll</a:t>
            </a:r>
            <a:r>
              <a:rPr lang="en-US"/>
              <a:t>(), </a:t>
            </a:r>
            <a:r>
              <a:rPr i="1" lang="en-US"/>
              <a:t>containsAll</a:t>
            </a:r>
            <a:r>
              <a:rPr lang="en-US"/>
              <a:t>()… )</a:t>
            </a:r>
            <a:endParaRPr/>
          </a:p>
          <a:p>
            <a:pPr indent="-342900" lvl="2" marL="1257300" rtl="0" algn="l">
              <a:spcBef>
                <a:spcPts val="100"/>
              </a:spcBef>
              <a:spcAft>
                <a:spcPts val="0"/>
              </a:spcAft>
              <a:buClr>
                <a:schemeClr val="dk1"/>
              </a:buClr>
              <a:buSzPts val="1800"/>
              <a:buChar char="•"/>
            </a:pPr>
            <a:r>
              <a:rPr lang="en-US"/>
              <a:t>Might partially execute and fail with exception</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17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858" name="Google Shape;1858;p17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ConcurrentMap</a:t>
            </a:r>
            <a:endParaRPr b="1" i="1"/>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Offers atomic locks </a:t>
            </a:r>
            <a:endParaRPr/>
          </a:p>
          <a:p>
            <a:pPr indent="-342900" lvl="2" marL="1257300" rtl="0" algn="l">
              <a:spcBef>
                <a:spcPts val="100"/>
              </a:spcBef>
              <a:spcAft>
                <a:spcPts val="0"/>
              </a:spcAft>
              <a:buClr>
                <a:schemeClr val="dk1"/>
              </a:buClr>
              <a:buSzPts val="1800"/>
              <a:buChar char="•"/>
            </a:pPr>
            <a:r>
              <a:rPr lang="en-US"/>
              <a:t>Key-based locks for </a:t>
            </a:r>
            <a:r>
              <a:rPr i="1" lang="en-US"/>
              <a:t>put</a:t>
            </a:r>
            <a:r>
              <a:rPr lang="en-US"/>
              <a:t>() &amp; </a:t>
            </a:r>
            <a:r>
              <a:rPr i="1" lang="en-US"/>
              <a:t>get</a:t>
            </a:r>
            <a:r>
              <a:rPr lang="en-US"/>
              <a:t>()</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Additional methods</a:t>
            </a:r>
            <a:endParaRPr/>
          </a:p>
          <a:p>
            <a:pPr indent="-342900" lvl="2" marL="1257300" rtl="0" algn="l">
              <a:spcBef>
                <a:spcPts val="100"/>
              </a:spcBef>
              <a:spcAft>
                <a:spcPts val="0"/>
              </a:spcAft>
              <a:buClr>
                <a:schemeClr val="dk1"/>
              </a:buClr>
              <a:buSzPts val="1800"/>
              <a:buChar char="•"/>
            </a:pPr>
            <a:r>
              <a:rPr i="1" lang="en-US"/>
              <a:t>putIfAbsent(key,val</a:t>
            </a:r>
            <a:r>
              <a:rPr lang="en-US"/>
              <a:t>) – assigns val if key has null value</a:t>
            </a:r>
            <a:endParaRPr/>
          </a:p>
          <a:p>
            <a:pPr indent="-342900" lvl="2" marL="1257300" rtl="0" algn="l">
              <a:spcBef>
                <a:spcPts val="100"/>
              </a:spcBef>
              <a:spcAft>
                <a:spcPts val="0"/>
              </a:spcAft>
              <a:buClr>
                <a:schemeClr val="dk1"/>
              </a:buClr>
              <a:buSzPts val="1800"/>
              <a:buChar char="•"/>
            </a:pPr>
            <a:r>
              <a:rPr i="1" lang="en-US"/>
              <a:t>remove(key,val</a:t>
            </a:r>
            <a:r>
              <a:rPr lang="en-US"/>
              <a:t>) – removes entry if V equals current value</a:t>
            </a:r>
            <a:endParaRPr/>
          </a:p>
          <a:p>
            <a:pPr indent="-342900" lvl="2" marL="1257300" rtl="0" algn="l">
              <a:spcBef>
                <a:spcPts val="100"/>
              </a:spcBef>
              <a:spcAft>
                <a:spcPts val="0"/>
              </a:spcAft>
              <a:buClr>
                <a:schemeClr val="dk1"/>
              </a:buClr>
              <a:buSzPts val="1800"/>
              <a:buChar char="•"/>
            </a:pPr>
            <a:r>
              <a:rPr i="1" lang="en-US"/>
              <a:t>replace(key,val</a:t>
            </a:r>
            <a:r>
              <a:rPr lang="en-US"/>
              <a:t>) – replaces current value with val</a:t>
            </a:r>
            <a:endParaRPr/>
          </a:p>
          <a:p>
            <a:pPr indent="-342900" lvl="2" marL="1257300" rtl="0" algn="l">
              <a:spcBef>
                <a:spcPts val="100"/>
              </a:spcBef>
              <a:spcAft>
                <a:spcPts val="0"/>
              </a:spcAft>
              <a:buClr>
                <a:schemeClr val="dk1"/>
              </a:buClr>
              <a:buSzPts val="1800"/>
              <a:buChar char="•"/>
            </a:pPr>
            <a:r>
              <a:rPr i="1" lang="en-US"/>
              <a:t>replace(key,val,nv</a:t>
            </a:r>
            <a:r>
              <a:rPr lang="en-US"/>
              <a:t>) – assigns nv if current value equals val</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17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864" name="Google Shape;1864;p17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Blocking Queues</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ArrayBlockingQueue</a:t>
            </a:r>
            <a:endParaRPr i="1"/>
          </a:p>
          <a:p>
            <a:pPr indent="-342900" lvl="2" marL="1257300" rtl="0" algn="l">
              <a:spcBef>
                <a:spcPts val="100"/>
              </a:spcBef>
              <a:spcAft>
                <a:spcPts val="0"/>
              </a:spcAft>
              <a:buClr>
                <a:schemeClr val="dk1"/>
              </a:buClr>
              <a:buSzPts val="1800"/>
              <a:buChar char="•"/>
            </a:pPr>
            <a:r>
              <a:rPr lang="en-US"/>
              <a:t>Based on Java Array</a:t>
            </a:r>
            <a:endParaRPr/>
          </a:p>
          <a:p>
            <a:pPr indent="-342900" lvl="2" marL="1257300" rtl="0" algn="l">
              <a:spcBef>
                <a:spcPts val="100"/>
              </a:spcBef>
              <a:spcAft>
                <a:spcPts val="0"/>
              </a:spcAft>
              <a:buClr>
                <a:schemeClr val="dk1"/>
              </a:buClr>
              <a:buSzPts val="1800"/>
              <a:buChar char="•"/>
            </a:pPr>
            <a:r>
              <a:rPr lang="en-US"/>
              <a:t>Once created, cannot be resized</a:t>
            </a:r>
            <a:endParaRPr/>
          </a:p>
          <a:p>
            <a:pPr indent="-342900" lvl="2" marL="1257300" rtl="0" algn="l">
              <a:spcBef>
                <a:spcPts val="100"/>
              </a:spcBef>
              <a:spcAft>
                <a:spcPts val="0"/>
              </a:spcAft>
              <a:buClr>
                <a:schemeClr val="dk1"/>
              </a:buClr>
              <a:buSzPts val="1800"/>
              <a:buChar char="•"/>
            </a:pPr>
            <a:r>
              <a:rPr lang="en-US"/>
              <a:t>Constructor accepts capacity &amp; ‘fair’ flag</a:t>
            </a:r>
            <a:endParaRPr/>
          </a:p>
          <a:p>
            <a:pPr indent="-342900" lvl="2" marL="1257300" rtl="0" algn="l">
              <a:spcBef>
                <a:spcPts val="100"/>
              </a:spcBef>
              <a:spcAft>
                <a:spcPts val="0"/>
              </a:spcAft>
              <a:buClr>
                <a:schemeClr val="dk1"/>
              </a:buClr>
              <a:buSzPts val="1800"/>
              <a:buChar char="•"/>
            </a:pPr>
            <a:r>
              <a:rPr lang="en-US"/>
              <a:t>true = consumer &amp; producer thread goes through FIFO queue</a:t>
            </a:r>
            <a:endParaRPr/>
          </a:p>
          <a:p>
            <a:pPr indent="-342900" lvl="2" marL="1257300" rtl="0" algn="l">
              <a:spcBef>
                <a:spcPts val="100"/>
              </a:spcBef>
              <a:spcAft>
                <a:spcPts val="0"/>
              </a:spcAft>
              <a:buClr>
                <a:schemeClr val="dk1"/>
              </a:buClr>
              <a:buSzPts val="1800"/>
              <a:buChar char="•"/>
            </a:pPr>
            <a:r>
              <a:rPr lang="en-US"/>
              <a:t>false = no thread queue – might lead to threads starvation </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SynchronousQueue</a:t>
            </a:r>
            <a:endParaRPr i="1"/>
          </a:p>
          <a:p>
            <a:pPr indent="-342900" lvl="2" marL="1257300" rtl="0" algn="l">
              <a:spcBef>
                <a:spcPts val="100"/>
              </a:spcBef>
              <a:spcAft>
                <a:spcPts val="0"/>
              </a:spcAft>
              <a:buClr>
                <a:schemeClr val="dk1"/>
              </a:buClr>
              <a:buSzPts val="1800"/>
              <a:buChar char="•"/>
            </a:pPr>
            <a:r>
              <a:rPr lang="en-US"/>
              <a:t>Blocking queue with  fixed zero size</a:t>
            </a:r>
            <a:endParaRPr/>
          </a:p>
          <a:p>
            <a:pPr indent="-342900" lvl="2" marL="1257300" rtl="0" algn="l">
              <a:spcBef>
                <a:spcPts val="100"/>
              </a:spcBef>
              <a:spcAft>
                <a:spcPts val="0"/>
              </a:spcAft>
              <a:buClr>
                <a:schemeClr val="dk1"/>
              </a:buClr>
              <a:buSzPts val="1800"/>
              <a:buChar char="•"/>
            </a:pPr>
            <a:r>
              <a:rPr lang="en-US"/>
              <a:t>Consumer </a:t>
            </a:r>
            <a:r>
              <a:rPr i="1" lang="en-US"/>
              <a:t>poll</a:t>
            </a:r>
            <a:r>
              <a:rPr lang="en-US"/>
              <a:t>() returns when producer </a:t>
            </a:r>
            <a:r>
              <a:rPr i="1" lang="en-US"/>
              <a:t>offer</a:t>
            </a:r>
            <a:r>
              <a:rPr lang="en-US"/>
              <a:t>() in executed</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17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870" name="Google Shape;1870;p17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Blocking Queues</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PriorityBlockingQueue</a:t>
            </a:r>
            <a:endParaRPr i="1"/>
          </a:p>
          <a:p>
            <a:pPr indent="-342900" lvl="2" marL="1257300" rtl="0" algn="l">
              <a:spcBef>
                <a:spcPts val="100"/>
              </a:spcBef>
              <a:spcAft>
                <a:spcPts val="0"/>
              </a:spcAft>
              <a:buClr>
                <a:schemeClr val="dk1"/>
              </a:buClr>
              <a:buSzPts val="1800"/>
              <a:buChar char="•"/>
            </a:pPr>
            <a:r>
              <a:rPr lang="en-US"/>
              <a:t>Sorted blocking queue</a:t>
            </a:r>
            <a:endParaRPr/>
          </a:p>
          <a:p>
            <a:pPr indent="-342900" lvl="2" marL="1257300" rtl="0" algn="l">
              <a:spcBef>
                <a:spcPts val="100"/>
              </a:spcBef>
              <a:spcAft>
                <a:spcPts val="0"/>
              </a:spcAft>
              <a:buClr>
                <a:schemeClr val="dk1"/>
              </a:buClr>
              <a:buSzPts val="1800"/>
              <a:buChar char="•"/>
            </a:pPr>
            <a:r>
              <a:rPr lang="en-US"/>
              <a:t>Uses natural ordering (</a:t>
            </a:r>
            <a:r>
              <a:rPr i="1" lang="en-US"/>
              <a:t>Comparable&lt;T</a:t>
            </a:r>
            <a:r>
              <a:rPr lang="en-US"/>
              <a:t>&gt;) </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LinkedBlockingQueue</a:t>
            </a:r>
            <a:endParaRPr i="1"/>
          </a:p>
          <a:p>
            <a:pPr indent="-342900" lvl="2" marL="1257300" rtl="0" algn="l">
              <a:spcBef>
                <a:spcPts val="100"/>
              </a:spcBef>
              <a:spcAft>
                <a:spcPts val="0"/>
              </a:spcAft>
              <a:buClr>
                <a:schemeClr val="dk1"/>
              </a:buClr>
              <a:buSzPts val="1800"/>
              <a:buChar char="•"/>
            </a:pPr>
            <a:r>
              <a:rPr lang="en-US"/>
              <a:t>Same functionality as </a:t>
            </a:r>
            <a:r>
              <a:rPr i="1" lang="en-US"/>
              <a:t>ArrayBlockingQueue</a:t>
            </a:r>
            <a:r>
              <a:rPr lang="en-US"/>
              <a:t> – but,</a:t>
            </a:r>
            <a:endParaRPr/>
          </a:p>
          <a:p>
            <a:pPr indent="-342900" lvl="2" marL="1257300" rtl="0" algn="l">
              <a:spcBef>
                <a:spcPts val="100"/>
              </a:spcBef>
              <a:spcAft>
                <a:spcPts val="0"/>
              </a:spcAft>
              <a:buClr>
                <a:schemeClr val="dk1"/>
              </a:buClr>
              <a:buSzPts val="1800"/>
              <a:buChar char="•"/>
            </a:pPr>
            <a:r>
              <a:rPr lang="en-US"/>
              <a:t>Backed by linked list (better for adding and removing elements)</a:t>
            </a:r>
            <a:endParaRPr/>
          </a:p>
          <a:p>
            <a:pPr indent="-342900" lvl="2" marL="1257300" rtl="0" algn="l">
              <a:spcBef>
                <a:spcPts val="100"/>
              </a:spcBef>
              <a:spcAft>
                <a:spcPts val="0"/>
              </a:spcAft>
              <a:buClr>
                <a:schemeClr val="dk1"/>
              </a:buClr>
              <a:buSzPts val="1800"/>
              <a:buChar char="•"/>
            </a:pPr>
            <a:r>
              <a:rPr lang="en-US"/>
              <a:t>Capacity can be specified</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17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876" name="Google Shape;1876;p17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Blocking Queues</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DelayQueue</a:t>
            </a:r>
            <a:endParaRPr i="1"/>
          </a:p>
          <a:p>
            <a:pPr indent="-342900" lvl="2" marL="1257300" rtl="0" algn="l">
              <a:spcBef>
                <a:spcPts val="100"/>
              </a:spcBef>
              <a:spcAft>
                <a:spcPts val="0"/>
              </a:spcAft>
              <a:buClr>
                <a:schemeClr val="dk1"/>
              </a:buClr>
              <a:buSzPts val="1800"/>
              <a:buChar char="•"/>
            </a:pPr>
            <a:r>
              <a:rPr lang="en-US"/>
              <a:t>Unbounded blocking queue</a:t>
            </a:r>
            <a:endParaRPr/>
          </a:p>
          <a:p>
            <a:pPr indent="-342900" lvl="2" marL="1257300" rtl="0" algn="l">
              <a:spcBef>
                <a:spcPts val="100"/>
              </a:spcBef>
              <a:spcAft>
                <a:spcPts val="0"/>
              </a:spcAft>
              <a:buClr>
                <a:schemeClr val="dk1"/>
              </a:buClr>
              <a:buSzPts val="1800"/>
              <a:buChar char="•"/>
            </a:pPr>
            <a:r>
              <a:rPr i="1" lang="en-US"/>
              <a:t>offer(e</a:t>
            </a:r>
            <a:r>
              <a:rPr lang="en-US"/>
              <a:t>, </a:t>
            </a:r>
            <a:r>
              <a:rPr i="1" lang="en-US"/>
              <a:t>timeout, timeUnit</a:t>
            </a:r>
            <a:r>
              <a:rPr lang="en-US"/>
              <a:t>) – adds element with expiration time</a:t>
            </a:r>
            <a:endParaRPr/>
          </a:p>
          <a:p>
            <a:pPr indent="-342900" lvl="2" marL="1257300" rtl="0" algn="l">
              <a:spcBef>
                <a:spcPts val="100"/>
              </a:spcBef>
              <a:spcAft>
                <a:spcPts val="0"/>
              </a:spcAft>
              <a:buClr>
                <a:schemeClr val="dk1"/>
              </a:buClr>
              <a:buSzPts val="1800"/>
              <a:buChar char="•"/>
            </a:pPr>
            <a:r>
              <a:rPr i="1" lang="en-US"/>
              <a:t>poll</a:t>
            </a:r>
            <a:r>
              <a:rPr lang="en-US"/>
              <a:t>() – results with null, if no element expired yet</a:t>
            </a:r>
            <a:endParaRPr/>
          </a:p>
          <a:p>
            <a:pPr indent="-342900" lvl="2" marL="1257300" rtl="0" algn="l">
              <a:spcBef>
                <a:spcPts val="100"/>
              </a:spcBef>
              <a:spcAft>
                <a:spcPts val="0"/>
              </a:spcAft>
              <a:buClr>
                <a:schemeClr val="dk1"/>
              </a:buClr>
              <a:buSzPts val="1800"/>
              <a:buChar char="•"/>
            </a:pPr>
            <a:r>
              <a:rPr lang="en-US"/>
              <a:t>Elements are organized according to their expiration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Hotspot</a:t>
            </a:r>
            <a:endParaRPr/>
          </a:p>
        </p:txBody>
      </p:sp>
      <p:sp>
        <p:nvSpPr>
          <p:cNvPr id="265" name="Google Shape;265;p1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Class Data Sharing</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Share class data between different JVM processes of the same build</a:t>
            </a:r>
            <a:endParaRPr/>
          </a:p>
          <a:p>
            <a:pPr indent="-342900" lvl="1" marL="800100" rtl="0" algn="l">
              <a:spcBef>
                <a:spcPts val="200"/>
              </a:spcBef>
              <a:spcAft>
                <a:spcPts val="0"/>
              </a:spcAft>
              <a:buClr>
                <a:schemeClr val="dk1"/>
              </a:buClr>
              <a:buSzPts val="1800"/>
              <a:buChar char="‒"/>
            </a:pPr>
            <a:r>
              <a:rPr lang="en-US"/>
              <a:t>supported from JDK 5</a:t>
            </a:r>
            <a:endParaRPr/>
          </a:p>
          <a:p>
            <a:pPr indent="-342900" lvl="2" marL="1257300" rtl="0" algn="l">
              <a:spcBef>
                <a:spcPts val="100"/>
              </a:spcBef>
              <a:spcAft>
                <a:spcPts val="0"/>
              </a:spcAft>
              <a:buClr>
                <a:schemeClr val="dk1"/>
              </a:buClr>
              <a:buSzPts val="1800"/>
              <a:buChar char="•"/>
            </a:pPr>
            <a:r>
              <a:rPr lang="en-US"/>
              <a:t>Reduce the startup time </a:t>
            </a:r>
            <a:endParaRPr/>
          </a:p>
          <a:p>
            <a:pPr indent="-342900" lvl="2" marL="1257300" rtl="0" algn="l">
              <a:spcBef>
                <a:spcPts val="100"/>
              </a:spcBef>
              <a:spcAft>
                <a:spcPts val="0"/>
              </a:spcAft>
              <a:buClr>
                <a:schemeClr val="dk1"/>
              </a:buClr>
              <a:buSzPts val="1800"/>
              <a:buChar char="•"/>
            </a:pPr>
            <a:r>
              <a:rPr lang="en-US"/>
              <a:t>Reduce memory footprint </a:t>
            </a:r>
            <a:endParaRPr/>
          </a:p>
          <a:p>
            <a:pPr indent="-342900" lvl="1" marL="800100" rtl="0" algn="l">
              <a:spcBef>
                <a:spcPts val="200"/>
              </a:spcBef>
              <a:spcAft>
                <a:spcPts val="0"/>
              </a:spcAft>
              <a:buClr>
                <a:schemeClr val="dk1"/>
              </a:buClr>
              <a:buSzPts val="1800"/>
              <a:buChar char="‒"/>
            </a:pPr>
            <a:r>
              <a:rPr lang="en-US"/>
              <a:t>On loading time some system classes metadata is stored in “shared archive” file</a:t>
            </a:r>
            <a:endParaRPr/>
          </a:p>
          <a:p>
            <a:pPr indent="-342900" lvl="1" marL="800100" rtl="0" algn="l">
              <a:spcBef>
                <a:spcPts val="200"/>
              </a:spcBef>
              <a:spcAft>
                <a:spcPts val="0"/>
              </a:spcAft>
              <a:buClr>
                <a:schemeClr val="dk1"/>
              </a:buClr>
              <a:buSzPts val="1800"/>
              <a:buChar char="‒"/>
            </a:pPr>
            <a:r>
              <a:rPr lang="en-US"/>
              <a:t>Data is loaded into memory at runtime according to the application needs</a:t>
            </a:r>
            <a:endParaRPr/>
          </a:p>
          <a:p>
            <a:pPr indent="-215900" lvl="0" marL="342900" rtl="0" algn="l">
              <a:spcBef>
                <a:spcPts val="400"/>
              </a:spcBef>
              <a:spcAft>
                <a:spcPts val="0"/>
              </a:spcAft>
              <a:buClr>
                <a:schemeClr val="dk1"/>
              </a:buClr>
              <a:buSzPts val="2000"/>
              <a:buFont typeface="Arial"/>
              <a:buNone/>
            </a:pPr>
            <a:r>
              <a:t/>
            </a:r>
            <a:endParaRPr/>
          </a:p>
        </p:txBody>
      </p:sp>
      <p:sp>
        <p:nvSpPr>
          <p:cNvPr id="266" name="Google Shape;266;p18"/>
          <p:cNvSpPr/>
          <p:nvPr/>
        </p:nvSpPr>
        <p:spPr>
          <a:xfrm>
            <a:off x="1331640" y="4437112"/>
            <a:ext cx="7355160" cy="1183034"/>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1" lang="en-US" sz="1600" u="none" cap="none" strike="noStrike">
                <a:solidFill>
                  <a:schemeClr val="dk1"/>
                </a:solidFill>
                <a:latin typeface="Arial"/>
                <a:ea typeface="Arial"/>
                <a:cs typeface="Arial"/>
                <a:sym typeface="Arial"/>
              </a:rPr>
              <a:t>java –Xshare:dump	 </a:t>
            </a:r>
            <a:r>
              <a:rPr b="0" i="0" lang="en-US" sz="1600" u="none" cap="none" strike="noStrike">
                <a:solidFill>
                  <a:schemeClr val="dk1"/>
                </a:solidFill>
                <a:latin typeface="Arial"/>
                <a:ea typeface="Arial"/>
                <a:cs typeface="Arial"/>
                <a:sym typeface="Arial"/>
              </a:rPr>
              <a:t> - regenerate file</a:t>
            </a:r>
            <a:endParaRPr/>
          </a:p>
          <a:p>
            <a:pPr indent="0" lvl="0" marL="0" marR="0" rtl="0" algn="l">
              <a:spcBef>
                <a:spcPts val="0"/>
              </a:spcBef>
              <a:spcAft>
                <a:spcPts val="0"/>
              </a:spcAft>
              <a:buNone/>
            </a:pPr>
            <a:r>
              <a:rPr b="0" i="1" lang="en-US" sz="1600" u="none" cap="none" strike="noStrike">
                <a:solidFill>
                  <a:schemeClr val="dk1"/>
                </a:solidFill>
                <a:latin typeface="Arial"/>
                <a:ea typeface="Arial"/>
                <a:cs typeface="Arial"/>
                <a:sym typeface="Arial"/>
              </a:rPr>
              <a:t>java –Xshare:off</a:t>
            </a:r>
            <a:r>
              <a:rPr b="0" i="0" lang="en-US" sz="1600" u="none" cap="none" strike="noStrike">
                <a:solidFill>
                  <a:schemeClr val="dk1"/>
                </a:solidFill>
                <a:latin typeface="Arial"/>
                <a:ea typeface="Arial"/>
                <a:cs typeface="Arial"/>
                <a:sym typeface="Arial"/>
              </a:rPr>
              <a:t>    	  - disable sharing</a:t>
            </a:r>
            <a:endParaRPr/>
          </a:p>
          <a:p>
            <a:pPr indent="0" lvl="0" marL="0" marR="0" rtl="0" algn="l">
              <a:spcBef>
                <a:spcPts val="0"/>
              </a:spcBef>
              <a:spcAft>
                <a:spcPts val="0"/>
              </a:spcAft>
              <a:buNone/>
            </a:pPr>
            <a:r>
              <a:rPr b="0" i="1" lang="en-US" sz="1600" u="none" cap="none" strike="noStrike">
                <a:solidFill>
                  <a:schemeClr val="dk1"/>
                </a:solidFill>
                <a:latin typeface="Arial"/>
                <a:ea typeface="Arial"/>
                <a:cs typeface="Arial"/>
                <a:sym typeface="Arial"/>
              </a:rPr>
              <a:t>java –Xshare:on</a:t>
            </a:r>
            <a:r>
              <a:rPr b="0" i="0" lang="en-US" sz="1600" u="none" cap="none" strike="noStrike">
                <a:solidFill>
                  <a:schemeClr val="dk1"/>
                </a:solidFill>
                <a:latin typeface="Arial"/>
                <a:ea typeface="Arial"/>
                <a:cs typeface="Arial"/>
                <a:sym typeface="Arial"/>
              </a:rPr>
              <a:t>      	  - enable sharing</a:t>
            </a:r>
            <a:endParaRPr/>
          </a:p>
          <a:p>
            <a:pPr indent="0" lvl="0" marL="0" marR="0" rtl="0" algn="l">
              <a:spcBef>
                <a:spcPts val="0"/>
              </a:spcBef>
              <a:spcAft>
                <a:spcPts val="0"/>
              </a:spcAft>
              <a:buNone/>
            </a:pPr>
            <a:r>
              <a:rPr b="0" i="1" lang="en-US" sz="1600" u="none" cap="none" strike="noStrike">
                <a:solidFill>
                  <a:schemeClr val="dk1"/>
                </a:solidFill>
                <a:latin typeface="Arial"/>
                <a:ea typeface="Arial"/>
                <a:cs typeface="Arial"/>
                <a:sym typeface="Arial"/>
              </a:rPr>
              <a:t>java –Xshare:auto</a:t>
            </a:r>
            <a:r>
              <a:rPr b="0" i="0" lang="en-US" sz="1600" u="none" cap="none" strike="noStrike">
                <a:solidFill>
                  <a:schemeClr val="dk1"/>
                </a:solidFill>
                <a:latin typeface="Arial"/>
                <a:ea typeface="Arial"/>
                <a:cs typeface="Arial"/>
                <a:sym typeface="Arial"/>
              </a:rPr>
              <a:t> 	  - default, enable when possible</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18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882" name="Google Shape;1882;p18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Blocking Queues</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TransferQueue</a:t>
            </a:r>
            <a:r>
              <a:rPr lang="en-US"/>
              <a:t> interface</a:t>
            </a:r>
            <a:endParaRPr/>
          </a:p>
          <a:p>
            <a:pPr indent="-342900" lvl="2" marL="1257300" rtl="0" algn="l">
              <a:spcBef>
                <a:spcPts val="100"/>
              </a:spcBef>
              <a:spcAft>
                <a:spcPts val="0"/>
              </a:spcAft>
              <a:buClr>
                <a:schemeClr val="dk1"/>
              </a:buClr>
              <a:buSzPts val="1800"/>
              <a:buChar char="•"/>
            </a:pPr>
            <a:r>
              <a:rPr lang="en-US"/>
              <a:t>Offered in JSE 7 release</a:t>
            </a:r>
            <a:endParaRPr/>
          </a:p>
          <a:p>
            <a:pPr indent="-342900" lvl="2" marL="1257300" rtl="0" algn="l">
              <a:spcBef>
                <a:spcPts val="100"/>
              </a:spcBef>
              <a:spcAft>
                <a:spcPts val="0"/>
              </a:spcAft>
              <a:buClr>
                <a:schemeClr val="dk1"/>
              </a:buClr>
              <a:buSzPts val="1800"/>
              <a:buChar char="•"/>
            </a:pPr>
            <a:r>
              <a:rPr lang="en-US"/>
              <a:t>Extends </a:t>
            </a:r>
            <a:r>
              <a:rPr i="1" lang="en-US"/>
              <a:t>BlockingQueue</a:t>
            </a:r>
            <a:endParaRPr i="1"/>
          </a:p>
          <a:p>
            <a:pPr indent="-342900" lvl="2" marL="1257300" rtl="0" algn="l">
              <a:spcBef>
                <a:spcPts val="100"/>
              </a:spcBef>
              <a:spcAft>
                <a:spcPts val="0"/>
              </a:spcAft>
              <a:buClr>
                <a:schemeClr val="dk1"/>
              </a:buClr>
              <a:buSzPts val="1800"/>
              <a:buChar char="•"/>
            </a:pPr>
            <a:r>
              <a:rPr lang="en-US"/>
              <a:t>Allows a producer to use the queue in 2 methods</a:t>
            </a:r>
            <a:endParaRPr/>
          </a:p>
          <a:p>
            <a:pPr indent="-342900" lvl="2" marL="1257300" rtl="0" algn="l">
              <a:spcBef>
                <a:spcPts val="100"/>
              </a:spcBef>
              <a:spcAft>
                <a:spcPts val="0"/>
              </a:spcAft>
              <a:buClr>
                <a:schemeClr val="dk1"/>
              </a:buClr>
              <a:buSzPts val="1800"/>
              <a:buChar char="•"/>
            </a:pPr>
            <a:r>
              <a:rPr i="1" lang="en-US"/>
              <a:t>put</a:t>
            </a:r>
            <a:r>
              <a:rPr lang="en-US"/>
              <a:t>() – as always, blocks when full or adds and returns</a:t>
            </a:r>
            <a:endParaRPr/>
          </a:p>
          <a:p>
            <a:pPr indent="-342900" lvl="2" marL="1257300" rtl="0" algn="l">
              <a:spcBef>
                <a:spcPts val="100"/>
              </a:spcBef>
              <a:spcAft>
                <a:spcPts val="0"/>
              </a:spcAft>
              <a:buClr>
                <a:schemeClr val="dk1"/>
              </a:buClr>
              <a:buSzPts val="1800"/>
              <a:buChar char="•"/>
            </a:pPr>
            <a:r>
              <a:rPr i="1" lang="en-US"/>
              <a:t>transfer</a:t>
            </a:r>
            <a:r>
              <a:rPr lang="en-US"/>
              <a:t>() – which blocks until consumers uses </a:t>
            </a:r>
            <a:r>
              <a:rPr i="1" lang="en-US"/>
              <a:t>take</a:t>
            </a:r>
            <a:r>
              <a:rPr lang="en-US"/>
              <a:t>() or </a:t>
            </a:r>
            <a:r>
              <a:rPr i="1" lang="en-US"/>
              <a:t>poll</a:t>
            </a:r>
            <a:r>
              <a:rPr lang="en-US"/>
              <a:t>()</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i="1" lang="en-US"/>
              <a:t>LinkedTransferQueue</a:t>
            </a:r>
            <a:endParaRPr i="1"/>
          </a:p>
          <a:p>
            <a:pPr indent="-342900" lvl="2" marL="1257300" rtl="0" algn="l">
              <a:spcBef>
                <a:spcPts val="100"/>
              </a:spcBef>
              <a:spcAft>
                <a:spcPts val="0"/>
              </a:spcAft>
              <a:buClr>
                <a:schemeClr val="dk1"/>
              </a:buClr>
              <a:buSzPts val="1800"/>
              <a:buChar char="•"/>
            </a:pPr>
            <a:r>
              <a:rPr i="1" lang="en-US"/>
              <a:t>TransferQueue</a:t>
            </a:r>
            <a:r>
              <a:rPr lang="en-US"/>
              <a:t> linked-list based implementation</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8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888" name="Google Shape;1888;p18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Blocking Queues</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BlockingDequeue interface</a:t>
            </a:r>
            <a:endParaRPr/>
          </a:p>
          <a:p>
            <a:pPr indent="-342900" lvl="2" marL="1257300" rtl="0" algn="l">
              <a:spcBef>
                <a:spcPts val="100"/>
              </a:spcBef>
              <a:spcAft>
                <a:spcPts val="0"/>
              </a:spcAft>
              <a:buClr>
                <a:schemeClr val="dk1"/>
              </a:buClr>
              <a:buSzPts val="1800"/>
              <a:buChar char="•"/>
            </a:pPr>
            <a:r>
              <a:rPr lang="en-US"/>
              <a:t>Double-ended blocking queue</a:t>
            </a:r>
            <a:endParaRPr/>
          </a:p>
          <a:p>
            <a:pPr indent="-342900" lvl="2" marL="1257300" rtl="0" algn="l">
              <a:spcBef>
                <a:spcPts val="100"/>
              </a:spcBef>
              <a:spcAft>
                <a:spcPts val="0"/>
              </a:spcAft>
              <a:buClr>
                <a:schemeClr val="dk1"/>
              </a:buClr>
              <a:buSzPts val="1800"/>
              <a:buChar char="•"/>
            </a:pPr>
            <a:r>
              <a:rPr lang="en-US"/>
              <a:t>Concrete class: LinkedBlockingDequeue</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graphicFrame>
        <p:nvGraphicFramePr>
          <p:cNvPr id="1889" name="Google Shape;1889;p181"/>
          <p:cNvGraphicFramePr/>
          <p:nvPr/>
        </p:nvGraphicFramePr>
        <p:xfrm>
          <a:off x="827584" y="3123212"/>
          <a:ext cx="3000000" cy="3000000"/>
        </p:xfrm>
        <a:graphic>
          <a:graphicData uri="http://schemas.openxmlformats.org/drawingml/2006/table">
            <a:tbl>
              <a:tblPr>
                <a:noFill/>
                <a:tableStyleId>{28C9795F-50F2-4412-90CA-1EE43C490901}</a:tableStyleId>
              </a:tblPr>
              <a:tblGrid>
                <a:gridCol w="1571850"/>
                <a:gridCol w="1571850"/>
                <a:gridCol w="1185550"/>
                <a:gridCol w="1265475"/>
                <a:gridCol w="2264525"/>
              </a:tblGrid>
              <a:tr h="202425">
                <a:tc gridSpan="5">
                  <a:txBody>
                    <a:bodyPr/>
                    <a:lstStyle/>
                    <a:p>
                      <a:pPr indent="0" lvl="0" marL="0" marR="0" rtl="1" algn="l">
                        <a:spcBef>
                          <a:spcPts val="0"/>
                        </a:spcBef>
                        <a:spcAft>
                          <a:spcPts val="0"/>
                        </a:spcAft>
                        <a:buNone/>
                      </a:pPr>
                      <a:r>
                        <a:rPr b="1" lang="en-US" sz="1400" u="none" cap="none" strike="noStrike">
                          <a:latin typeface="Calibri"/>
                          <a:ea typeface="Calibri"/>
                          <a:cs typeface="Calibri"/>
                          <a:sym typeface="Calibri"/>
                        </a:rPr>
                        <a:t>First Element (Head)</a:t>
                      </a:r>
                      <a:endParaRPr sz="1400" u="none" cap="none" strike="noStrike">
                        <a:latin typeface="Calibri"/>
                        <a:ea typeface="Calibri"/>
                        <a:cs typeface="Calibri"/>
                        <a:sym typeface="Calibri"/>
                      </a:endParaRPr>
                    </a:p>
                  </a:txBody>
                  <a:tcPr marT="17375" marB="17375" marR="17375" marL="405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r>
              <a:tr h="250850">
                <a:tc>
                  <a:txBody>
                    <a:bodyPr/>
                    <a:lstStyle/>
                    <a:p>
                      <a:pPr indent="0" lvl="0" marL="0" marR="0" rtl="1" algn="l">
                        <a:spcBef>
                          <a:spcPts val="0"/>
                        </a:spcBef>
                        <a:spcAft>
                          <a:spcPts val="0"/>
                        </a:spcAft>
                        <a:buNone/>
                      </a:pPr>
                      <a:r>
                        <a:t/>
                      </a:r>
                      <a:endParaRPr sz="1400" u="none" cap="none" strike="noStrike">
                        <a:latin typeface="Calibri"/>
                        <a:ea typeface="Calibri"/>
                        <a:cs typeface="Calibri"/>
                        <a:sym typeface="Calibri"/>
                      </a:endParaRPr>
                    </a:p>
                  </a:txBody>
                  <a:tcPr marT="17375" marB="17375" marR="17375" marL="405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i="1" lang="en-US" sz="1400" u="none" cap="none" strike="noStrike">
                          <a:latin typeface="Calibri"/>
                          <a:ea typeface="Calibri"/>
                          <a:cs typeface="Calibri"/>
                          <a:sym typeface="Calibri"/>
                        </a:rPr>
                        <a:t>Throws exception</a:t>
                      </a:r>
                      <a:endParaRPr sz="1400" u="none" cap="none" strike="noStrike">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none" cap="none" strike="noStrike">
                          <a:latin typeface="Calibri"/>
                          <a:ea typeface="Calibri"/>
                          <a:cs typeface="Calibri"/>
                          <a:sym typeface="Calibri"/>
                        </a:rPr>
                        <a:t>true/false</a:t>
                      </a:r>
                      <a:endParaRPr sz="1400" u="none" cap="none" strike="noStrike">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i="1" lang="en-US" sz="1400" u="none" cap="none" strike="noStrike">
                          <a:latin typeface="Calibri"/>
                          <a:ea typeface="Calibri"/>
                          <a:cs typeface="Calibri"/>
                          <a:sym typeface="Calibri"/>
                        </a:rPr>
                        <a:t>Blocks</a:t>
                      </a:r>
                      <a:endParaRPr sz="1400" u="none" cap="none" strike="noStrike">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i="1" lang="en-US" sz="1400" u="none" cap="none" strike="noStrike">
                          <a:latin typeface="Calibri"/>
                          <a:ea typeface="Calibri"/>
                          <a:cs typeface="Calibri"/>
                          <a:sym typeface="Calibri"/>
                        </a:rPr>
                        <a:t>Times out</a:t>
                      </a:r>
                      <a:endParaRPr sz="1400" u="none" cap="none" strike="noStrike">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01350">
                <a:tc>
                  <a:txBody>
                    <a:bodyPr/>
                    <a:lstStyle/>
                    <a:p>
                      <a:pPr indent="0" lvl="0" marL="0" marR="0" rtl="1" algn="l">
                        <a:spcBef>
                          <a:spcPts val="0"/>
                        </a:spcBef>
                        <a:spcAft>
                          <a:spcPts val="0"/>
                        </a:spcAft>
                        <a:buNone/>
                      </a:pPr>
                      <a:r>
                        <a:rPr b="1" lang="en-US" sz="1400" u="none" cap="none" strike="noStrike">
                          <a:latin typeface="Calibri"/>
                          <a:ea typeface="Calibri"/>
                          <a:cs typeface="Calibri"/>
                          <a:sym typeface="Calibri"/>
                        </a:rPr>
                        <a:t>Insert</a:t>
                      </a:r>
                      <a:endParaRPr sz="1400" u="none" cap="none" strike="noStrike">
                        <a:latin typeface="Calibri"/>
                        <a:ea typeface="Calibri"/>
                        <a:cs typeface="Calibri"/>
                        <a:sym typeface="Calibri"/>
                      </a:endParaRPr>
                    </a:p>
                  </a:txBody>
                  <a:tcPr marT="17375" marB="17375" marR="17375" marL="405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3">
                            <a:extLst>
                              <a:ext uri="{A12FA001-AC4F-418D-AE19-62706E023703}">
                                <ahyp:hlinkClr val="tx"/>
                              </a:ext>
                            </a:extLst>
                          </a:hlinkClick>
                        </a:rPr>
                        <a:t>addFirst(e)</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offerFirst(e)</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5">
                            <a:extLst>
                              <a:ext uri="{A12FA001-AC4F-418D-AE19-62706E023703}">
                                <ahyp:hlinkClr val="tx"/>
                              </a:ext>
                            </a:extLst>
                          </a:hlinkClick>
                        </a:rPr>
                        <a:t>putFirst(e)</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6">
                            <a:extLst>
                              <a:ext uri="{A12FA001-AC4F-418D-AE19-62706E023703}">
                                <ahyp:hlinkClr val="tx"/>
                              </a:ext>
                            </a:extLst>
                          </a:hlinkClick>
                        </a:rPr>
                        <a:t>offerFirst(e, time, unit)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01350">
                <a:tc>
                  <a:txBody>
                    <a:bodyPr/>
                    <a:lstStyle/>
                    <a:p>
                      <a:pPr indent="0" lvl="0" marL="0" marR="0" rtl="1" algn="l">
                        <a:spcBef>
                          <a:spcPts val="0"/>
                        </a:spcBef>
                        <a:spcAft>
                          <a:spcPts val="0"/>
                        </a:spcAft>
                        <a:buNone/>
                      </a:pPr>
                      <a:r>
                        <a:rPr b="1" lang="en-US" sz="1400" u="none" cap="none" strike="noStrike">
                          <a:latin typeface="Calibri"/>
                          <a:ea typeface="Calibri"/>
                          <a:cs typeface="Calibri"/>
                          <a:sym typeface="Calibri"/>
                        </a:rPr>
                        <a:t>Remove</a:t>
                      </a:r>
                      <a:endParaRPr sz="1400" u="none" cap="none" strike="noStrike">
                        <a:latin typeface="Calibri"/>
                        <a:ea typeface="Calibri"/>
                        <a:cs typeface="Calibri"/>
                        <a:sym typeface="Calibri"/>
                      </a:endParaRPr>
                    </a:p>
                  </a:txBody>
                  <a:tcPr marT="17375" marB="17375" marR="17375" marL="405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7">
                            <a:extLst>
                              <a:ext uri="{A12FA001-AC4F-418D-AE19-62706E023703}">
                                <ahyp:hlinkClr val="tx"/>
                              </a:ext>
                            </a:extLst>
                          </a:hlinkClick>
                        </a:rPr>
                        <a:t>removeFirst()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8">
                            <a:extLst>
                              <a:ext uri="{A12FA001-AC4F-418D-AE19-62706E023703}">
                                <ahyp:hlinkClr val="tx"/>
                              </a:ext>
                            </a:extLst>
                          </a:hlinkClick>
                        </a:rPr>
                        <a:t>pollFirst()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9">
                            <a:extLst>
                              <a:ext uri="{A12FA001-AC4F-418D-AE19-62706E023703}">
                                <ahyp:hlinkClr val="tx"/>
                              </a:ext>
                            </a:extLst>
                          </a:hlinkClick>
                        </a:rPr>
                        <a:t>takeFirst()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10">
                            <a:extLst>
                              <a:ext uri="{A12FA001-AC4F-418D-AE19-62706E023703}">
                                <ahyp:hlinkClr val="tx"/>
                              </a:ext>
                            </a:extLst>
                          </a:hlinkClick>
                        </a:rPr>
                        <a:t>pollFirst(time, unit)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02425">
                <a:tc>
                  <a:txBody>
                    <a:bodyPr/>
                    <a:lstStyle/>
                    <a:p>
                      <a:pPr indent="0" lvl="0" marL="0" marR="0" rtl="1" algn="l">
                        <a:spcBef>
                          <a:spcPts val="0"/>
                        </a:spcBef>
                        <a:spcAft>
                          <a:spcPts val="0"/>
                        </a:spcAft>
                        <a:buNone/>
                      </a:pPr>
                      <a:r>
                        <a:rPr b="1" lang="en-US" sz="1400" u="none" cap="none" strike="noStrike">
                          <a:latin typeface="Calibri"/>
                          <a:ea typeface="Calibri"/>
                          <a:cs typeface="Calibri"/>
                          <a:sym typeface="Calibri"/>
                        </a:rPr>
                        <a:t>Examine</a:t>
                      </a:r>
                      <a:endParaRPr sz="1400" u="none" cap="none" strike="noStrike">
                        <a:latin typeface="Calibri"/>
                        <a:ea typeface="Calibri"/>
                        <a:cs typeface="Calibri"/>
                        <a:sym typeface="Calibri"/>
                      </a:endParaRPr>
                    </a:p>
                  </a:txBody>
                  <a:tcPr marT="17375" marB="17375" marR="17375" marL="405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11">
                            <a:extLst>
                              <a:ext uri="{A12FA001-AC4F-418D-AE19-62706E023703}">
                                <ahyp:hlinkClr val="tx"/>
                              </a:ext>
                            </a:extLst>
                          </a:hlinkClick>
                        </a:rPr>
                        <a:t>getFirst()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12">
                            <a:extLst>
                              <a:ext uri="{A12FA001-AC4F-418D-AE19-62706E023703}">
                                <ahyp:hlinkClr val="tx"/>
                              </a:ext>
                            </a:extLst>
                          </a:hlinkClick>
                        </a:rPr>
                        <a:t>peekFirst()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i="1" lang="en-US" sz="1400" u="none" cap="none" strike="noStrike">
                          <a:solidFill>
                            <a:schemeClr val="dk1"/>
                          </a:solidFill>
                          <a:latin typeface="Calibri"/>
                          <a:ea typeface="Calibri"/>
                          <a:cs typeface="Calibri"/>
                          <a:sym typeface="Calibri"/>
                        </a:rPr>
                        <a:t>not applicable</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i="1" lang="en-US" sz="1400" u="none" cap="none" strike="noStrike">
                          <a:solidFill>
                            <a:schemeClr val="dk1"/>
                          </a:solidFill>
                          <a:latin typeface="Calibri"/>
                          <a:ea typeface="Calibri"/>
                          <a:cs typeface="Calibri"/>
                          <a:sym typeface="Calibri"/>
                        </a:rPr>
                        <a:t>not applicable</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70075">
                <a:tc gridSpan="5">
                  <a:txBody>
                    <a:bodyPr/>
                    <a:lstStyle/>
                    <a:p>
                      <a:pPr indent="0" lvl="0" marL="0" marR="0" rtl="1" algn="l">
                        <a:spcBef>
                          <a:spcPts val="0"/>
                        </a:spcBef>
                        <a:spcAft>
                          <a:spcPts val="0"/>
                        </a:spcAft>
                        <a:buNone/>
                      </a:pPr>
                      <a:r>
                        <a:t/>
                      </a:r>
                      <a:endParaRPr b="1" sz="1400" u="none" cap="none" strike="noStrike">
                        <a:solidFill>
                          <a:schemeClr val="dk1"/>
                        </a:solidFill>
                        <a:latin typeface="Calibri"/>
                        <a:ea typeface="Calibri"/>
                        <a:cs typeface="Calibri"/>
                        <a:sym typeface="Calibri"/>
                      </a:endParaRPr>
                    </a:p>
                    <a:p>
                      <a:pPr indent="0" lvl="0" marL="0" marR="0" rtl="1" algn="l">
                        <a:spcBef>
                          <a:spcPts val="0"/>
                        </a:spcBef>
                        <a:spcAft>
                          <a:spcPts val="0"/>
                        </a:spcAft>
                        <a:buNone/>
                      </a:pPr>
                      <a:r>
                        <a:rPr b="1" lang="en-US" sz="1400" u="none" cap="none" strike="noStrike">
                          <a:solidFill>
                            <a:schemeClr val="dk1"/>
                          </a:solidFill>
                          <a:latin typeface="Calibri"/>
                          <a:ea typeface="Calibri"/>
                          <a:cs typeface="Calibri"/>
                          <a:sym typeface="Calibri"/>
                        </a:rPr>
                        <a:t>Last Element (Tail)</a:t>
                      </a:r>
                      <a:endParaRPr sz="1400" u="none" cap="none" strike="noStrike">
                        <a:solidFill>
                          <a:schemeClr val="dk1"/>
                        </a:solidFill>
                        <a:latin typeface="Calibri"/>
                        <a:ea typeface="Calibri"/>
                        <a:cs typeface="Calibri"/>
                        <a:sym typeface="Calibri"/>
                      </a:endParaRPr>
                    </a:p>
                  </a:txBody>
                  <a:tcPr marT="17375" marB="17375" marR="17375" marL="405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r>
              <a:tr h="250850">
                <a:tc>
                  <a:txBody>
                    <a:bodyPr/>
                    <a:lstStyle/>
                    <a:p>
                      <a:pPr indent="0" lvl="0" marL="0" marR="0" rtl="1" algn="l">
                        <a:spcBef>
                          <a:spcPts val="0"/>
                        </a:spcBef>
                        <a:spcAft>
                          <a:spcPts val="0"/>
                        </a:spcAft>
                        <a:buNone/>
                      </a:pPr>
                      <a:r>
                        <a:t/>
                      </a:r>
                      <a:endParaRPr sz="1400" u="none" cap="none" strike="noStrike">
                        <a:latin typeface="Calibri"/>
                        <a:ea typeface="Calibri"/>
                        <a:cs typeface="Calibri"/>
                        <a:sym typeface="Calibri"/>
                      </a:endParaRPr>
                    </a:p>
                  </a:txBody>
                  <a:tcPr marT="17375" marB="17375" marR="17375" marL="405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i="1" lang="en-US" sz="1400" u="none" cap="none" strike="noStrike">
                          <a:solidFill>
                            <a:schemeClr val="dk1"/>
                          </a:solidFill>
                          <a:latin typeface="Calibri"/>
                          <a:ea typeface="Calibri"/>
                          <a:cs typeface="Calibri"/>
                          <a:sym typeface="Calibri"/>
                        </a:rPr>
                        <a:t>Throws exception</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i="1" lang="en-US" sz="1400" u="none" cap="none" strike="noStrike">
                          <a:solidFill>
                            <a:schemeClr val="dk1"/>
                          </a:solidFill>
                          <a:latin typeface="Calibri"/>
                          <a:ea typeface="Calibri"/>
                          <a:cs typeface="Calibri"/>
                          <a:sym typeface="Calibri"/>
                        </a:rPr>
                        <a:t>true/false</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i="1" lang="en-US" sz="1400" u="none" cap="none" strike="noStrike">
                          <a:solidFill>
                            <a:schemeClr val="dk1"/>
                          </a:solidFill>
                          <a:latin typeface="Calibri"/>
                          <a:ea typeface="Calibri"/>
                          <a:cs typeface="Calibri"/>
                          <a:sym typeface="Calibri"/>
                        </a:rPr>
                        <a:t>Blocks</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i="1" lang="en-US" sz="1400" u="none" cap="none" strike="noStrike">
                          <a:solidFill>
                            <a:schemeClr val="dk1"/>
                          </a:solidFill>
                          <a:latin typeface="Calibri"/>
                          <a:ea typeface="Calibri"/>
                          <a:cs typeface="Calibri"/>
                          <a:sym typeface="Calibri"/>
                        </a:rPr>
                        <a:t>Times out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01350">
                <a:tc>
                  <a:txBody>
                    <a:bodyPr/>
                    <a:lstStyle/>
                    <a:p>
                      <a:pPr indent="0" lvl="0" marL="0" marR="0" rtl="1" algn="l">
                        <a:spcBef>
                          <a:spcPts val="0"/>
                        </a:spcBef>
                        <a:spcAft>
                          <a:spcPts val="0"/>
                        </a:spcAft>
                        <a:buNone/>
                      </a:pPr>
                      <a:r>
                        <a:rPr b="1" lang="en-US" sz="1400" u="none" cap="none" strike="noStrike">
                          <a:latin typeface="Calibri"/>
                          <a:ea typeface="Calibri"/>
                          <a:cs typeface="Calibri"/>
                          <a:sym typeface="Calibri"/>
                        </a:rPr>
                        <a:t>Insert</a:t>
                      </a:r>
                      <a:endParaRPr sz="1400" u="none" cap="none" strike="noStrike">
                        <a:latin typeface="Calibri"/>
                        <a:ea typeface="Calibri"/>
                        <a:cs typeface="Calibri"/>
                        <a:sym typeface="Calibri"/>
                      </a:endParaRPr>
                    </a:p>
                  </a:txBody>
                  <a:tcPr marT="17375" marB="17375" marR="17375" marL="405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13">
                            <a:extLst>
                              <a:ext uri="{A12FA001-AC4F-418D-AE19-62706E023703}">
                                <ahyp:hlinkClr val="tx"/>
                              </a:ext>
                            </a:extLst>
                          </a:hlinkClick>
                        </a:rPr>
                        <a:t>addLast(e)</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14">
                            <a:extLst>
                              <a:ext uri="{A12FA001-AC4F-418D-AE19-62706E023703}">
                                <ahyp:hlinkClr val="tx"/>
                              </a:ext>
                            </a:extLst>
                          </a:hlinkClick>
                        </a:rPr>
                        <a:t>offerLast(e)</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15">
                            <a:extLst>
                              <a:ext uri="{A12FA001-AC4F-418D-AE19-62706E023703}">
                                <ahyp:hlinkClr val="tx"/>
                              </a:ext>
                            </a:extLst>
                          </a:hlinkClick>
                        </a:rPr>
                        <a:t>putLast(e)</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16">
                            <a:extLst>
                              <a:ext uri="{A12FA001-AC4F-418D-AE19-62706E023703}">
                                <ahyp:hlinkClr val="tx"/>
                              </a:ext>
                            </a:extLst>
                          </a:hlinkClick>
                        </a:rPr>
                        <a:t>offerLast(e, time, unit)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01350">
                <a:tc>
                  <a:txBody>
                    <a:bodyPr/>
                    <a:lstStyle/>
                    <a:p>
                      <a:pPr indent="0" lvl="0" marL="0" marR="0" rtl="1" algn="l">
                        <a:spcBef>
                          <a:spcPts val="0"/>
                        </a:spcBef>
                        <a:spcAft>
                          <a:spcPts val="0"/>
                        </a:spcAft>
                        <a:buNone/>
                      </a:pPr>
                      <a:r>
                        <a:rPr b="1" lang="en-US" sz="1400" u="none" cap="none" strike="noStrike">
                          <a:latin typeface="Calibri"/>
                          <a:ea typeface="Calibri"/>
                          <a:cs typeface="Calibri"/>
                          <a:sym typeface="Calibri"/>
                        </a:rPr>
                        <a:t>Remove</a:t>
                      </a:r>
                      <a:endParaRPr sz="1400" u="none" cap="none" strike="noStrike">
                        <a:latin typeface="Calibri"/>
                        <a:ea typeface="Calibri"/>
                        <a:cs typeface="Calibri"/>
                        <a:sym typeface="Calibri"/>
                      </a:endParaRPr>
                    </a:p>
                  </a:txBody>
                  <a:tcPr marT="17375" marB="17375" marR="17375" marL="405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17">
                            <a:extLst>
                              <a:ext uri="{A12FA001-AC4F-418D-AE19-62706E023703}">
                                <ahyp:hlinkClr val="tx"/>
                              </a:ext>
                            </a:extLst>
                          </a:hlinkClick>
                        </a:rPr>
                        <a:t>removeLast()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18">
                            <a:extLst>
                              <a:ext uri="{A12FA001-AC4F-418D-AE19-62706E023703}">
                                <ahyp:hlinkClr val="tx"/>
                              </a:ext>
                            </a:extLst>
                          </a:hlinkClick>
                        </a:rPr>
                        <a:t>pollLast()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19">
                            <a:extLst>
                              <a:ext uri="{A12FA001-AC4F-418D-AE19-62706E023703}">
                                <ahyp:hlinkClr val="tx"/>
                              </a:ext>
                            </a:extLst>
                          </a:hlinkClick>
                        </a:rPr>
                        <a:t>takeLast()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20">
                            <a:extLst>
                              <a:ext uri="{A12FA001-AC4F-418D-AE19-62706E023703}">
                                <ahyp:hlinkClr val="tx"/>
                              </a:ext>
                            </a:extLst>
                          </a:hlinkClick>
                        </a:rPr>
                        <a:t>pollLast(time, unit)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02425">
                <a:tc>
                  <a:txBody>
                    <a:bodyPr/>
                    <a:lstStyle/>
                    <a:p>
                      <a:pPr indent="0" lvl="0" marL="0" marR="0" rtl="1" algn="l">
                        <a:spcBef>
                          <a:spcPts val="0"/>
                        </a:spcBef>
                        <a:spcAft>
                          <a:spcPts val="0"/>
                        </a:spcAft>
                        <a:buNone/>
                      </a:pPr>
                      <a:r>
                        <a:rPr b="1" lang="en-US" sz="1400" u="none" cap="none" strike="noStrike">
                          <a:latin typeface="Calibri"/>
                          <a:ea typeface="Calibri"/>
                          <a:cs typeface="Calibri"/>
                          <a:sym typeface="Calibri"/>
                        </a:rPr>
                        <a:t>Examine</a:t>
                      </a:r>
                      <a:endParaRPr sz="1400" u="none" cap="none" strike="noStrike">
                        <a:latin typeface="Calibri"/>
                        <a:ea typeface="Calibri"/>
                        <a:cs typeface="Calibri"/>
                        <a:sym typeface="Calibri"/>
                      </a:endParaRPr>
                    </a:p>
                  </a:txBody>
                  <a:tcPr marT="17375" marB="17375" marR="17375" marL="405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21">
                            <a:extLst>
                              <a:ext uri="{A12FA001-AC4F-418D-AE19-62706E023703}">
                                <ahyp:hlinkClr val="tx"/>
                              </a:ext>
                            </a:extLst>
                          </a:hlinkClick>
                        </a:rPr>
                        <a:t>getLast()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lang="en-US" sz="1400" u="sng" cap="none" strike="noStrike">
                          <a:solidFill>
                            <a:schemeClr val="dk1"/>
                          </a:solidFill>
                          <a:latin typeface="Calibri"/>
                          <a:ea typeface="Calibri"/>
                          <a:cs typeface="Calibri"/>
                          <a:sym typeface="Calibri"/>
                          <a:hlinkClick r:id="rId22">
                            <a:extLst>
                              <a:ext uri="{A12FA001-AC4F-418D-AE19-62706E023703}">
                                <ahyp:hlinkClr val="tx"/>
                              </a:ext>
                            </a:extLst>
                          </a:hlinkClick>
                        </a:rPr>
                        <a:t>peekLast()</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i="1" lang="en-US" sz="1400" u="none" cap="none" strike="noStrike">
                          <a:solidFill>
                            <a:schemeClr val="dk1"/>
                          </a:solidFill>
                          <a:latin typeface="Calibri"/>
                          <a:ea typeface="Calibri"/>
                          <a:cs typeface="Calibri"/>
                          <a:sym typeface="Calibri"/>
                        </a:rPr>
                        <a:t>not applicable</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1" algn="l">
                        <a:spcBef>
                          <a:spcPts val="0"/>
                        </a:spcBef>
                        <a:spcAft>
                          <a:spcPts val="0"/>
                        </a:spcAft>
                        <a:buNone/>
                      </a:pPr>
                      <a:r>
                        <a:rPr i="1" lang="en-US" sz="1400" u="none" cap="none" strike="noStrike">
                          <a:solidFill>
                            <a:schemeClr val="dk1"/>
                          </a:solidFill>
                          <a:latin typeface="Calibri"/>
                          <a:ea typeface="Calibri"/>
                          <a:cs typeface="Calibri"/>
                          <a:sym typeface="Calibri"/>
                        </a:rPr>
                        <a:t>not applicable</a:t>
                      </a:r>
                      <a:endParaRPr sz="1400" u="none" cap="none" strike="noStrike">
                        <a:solidFill>
                          <a:schemeClr val="dk1"/>
                        </a:solidFill>
                        <a:latin typeface="Calibri"/>
                        <a:ea typeface="Calibri"/>
                        <a:cs typeface="Calibri"/>
                        <a:sym typeface="Calibri"/>
                      </a:endParaRPr>
                    </a:p>
                  </a:txBody>
                  <a:tcPr marT="17375" marB="17375" marR="17375" marL="405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18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895" name="Google Shape;1895;p18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Concurrent Maps</a:t>
            </a:r>
            <a:endParaRPr/>
          </a:p>
          <a:p>
            <a:pPr indent="-228600" lvl="1" marL="800100" rtl="0" algn="l">
              <a:spcBef>
                <a:spcPts val="200"/>
              </a:spcBef>
              <a:spcAft>
                <a:spcPts val="0"/>
              </a:spcAft>
              <a:buClr>
                <a:schemeClr val="dk1"/>
              </a:buClr>
              <a:buSzPts val="1800"/>
              <a:buNone/>
            </a:pPr>
            <a:r>
              <a:t/>
            </a:r>
            <a:endParaRPr/>
          </a:p>
          <a:p>
            <a:pPr indent="-342900" lvl="1" marL="800100" rtl="0" algn="l">
              <a:lnSpc>
                <a:spcPct val="150000"/>
              </a:lnSpc>
              <a:spcBef>
                <a:spcPts val="200"/>
              </a:spcBef>
              <a:spcAft>
                <a:spcPts val="0"/>
              </a:spcAft>
              <a:buClr>
                <a:schemeClr val="dk1"/>
              </a:buClr>
              <a:buSzPts val="1800"/>
              <a:buChar char="‒"/>
            </a:pPr>
            <a:r>
              <a:rPr i="1" lang="en-US"/>
              <a:t>ConcurrentHashMap</a:t>
            </a:r>
            <a:r>
              <a:rPr lang="en-US"/>
              <a:t> </a:t>
            </a:r>
            <a:endParaRPr/>
          </a:p>
          <a:p>
            <a:pPr indent="-342900" lvl="2" marL="1257300" rtl="0" algn="l">
              <a:lnSpc>
                <a:spcPct val="150000"/>
              </a:lnSpc>
              <a:spcBef>
                <a:spcPts val="100"/>
              </a:spcBef>
              <a:spcAft>
                <a:spcPts val="0"/>
              </a:spcAft>
              <a:buClr>
                <a:schemeClr val="dk1"/>
              </a:buClr>
              <a:buSzPts val="1800"/>
              <a:buChar char="•"/>
            </a:pPr>
            <a:r>
              <a:rPr lang="en-US"/>
              <a:t>Acts like hash-map in the sense of maintaining pairs</a:t>
            </a:r>
            <a:endParaRPr/>
          </a:p>
          <a:p>
            <a:pPr indent="-342900" lvl="2" marL="1257300" rtl="0" algn="l">
              <a:lnSpc>
                <a:spcPct val="150000"/>
              </a:lnSpc>
              <a:spcBef>
                <a:spcPts val="100"/>
              </a:spcBef>
              <a:spcAft>
                <a:spcPts val="0"/>
              </a:spcAft>
              <a:buClr>
                <a:schemeClr val="dk1"/>
              </a:buClr>
              <a:buSzPts val="1800"/>
              <a:buChar char="•"/>
            </a:pPr>
            <a:r>
              <a:rPr i="1" lang="en-US"/>
              <a:t>get</a:t>
            </a:r>
            <a:r>
              <a:rPr lang="en-US"/>
              <a:t>() (read) doesn’t block</a:t>
            </a:r>
            <a:endParaRPr/>
          </a:p>
          <a:p>
            <a:pPr indent="-342900" lvl="2" marL="1257300" rtl="0" algn="l">
              <a:lnSpc>
                <a:spcPct val="150000"/>
              </a:lnSpc>
              <a:spcBef>
                <a:spcPts val="100"/>
              </a:spcBef>
              <a:spcAft>
                <a:spcPts val="0"/>
              </a:spcAft>
              <a:buClr>
                <a:schemeClr val="dk1"/>
              </a:buClr>
              <a:buSzPts val="1800"/>
              <a:buChar char="•"/>
            </a:pPr>
            <a:r>
              <a:rPr i="1" lang="en-US"/>
              <a:t>put</a:t>
            </a:r>
            <a:r>
              <a:rPr lang="en-US"/>
              <a:t>() &amp; </a:t>
            </a:r>
            <a:r>
              <a:rPr i="1" lang="en-US"/>
              <a:t>set</a:t>
            </a:r>
            <a:r>
              <a:rPr lang="en-US"/>
              <a:t>() uses atomic locks </a:t>
            </a:r>
            <a:endParaRPr/>
          </a:p>
          <a:p>
            <a:pPr indent="-342900" lvl="2" marL="1257300" rtl="0" algn="l">
              <a:lnSpc>
                <a:spcPct val="150000"/>
              </a:lnSpc>
              <a:spcBef>
                <a:spcPts val="100"/>
              </a:spcBef>
              <a:spcAft>
                <a:spcPts val="0"/>
              </a:spcAft>
              <a:buClr>
                <a:schemeClr val="dk1"/>
              </a:buClr>
              <a:buSzPts val="1800"/>
              <a:buChar char="•"/>
            </a:pPr>
            <a:r>
              <a:rPr lang="en-US"/>
              <a:t>Basically the whole table never gets synchronized</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8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901" name="Google Shape;1901;p18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Concurrent Maps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i="1" lang="en-US"/>
              <a:t>ConcurrentHashMap</a:t>
            </a:r>
            <a:r>
              <a:rPr lang="en-US"/>
              <a:t> – cont. </a:t>
            </a:r>
            <a:endParaRPr/>
          </a:p>
          <a:p>
            <a:pPr indent="-342900" lvl="2" marL="1257300" rtl="0" algn="l">
              <a:spcBef>
                <a:spcPts val="100"/>
              </a:spcBef>
              <a:spcAft>
                <a:spcPts val="0"/>
              </a:spcAft>
              <a:buClr>
                <a:schemeClr val="dk1"/>
              </a:buClr>
              <a:buSzPts val="1800"/>
              <a:buChar char="•"/>
            </a:pPr>
            <a:r>
              <a:rPr lang="en-US"/>
              <a:t>Constructor parameters: (IMPORTANT!)</a:t>
            </a:r>
            <a:endParaRPr/>
          </a:p>
          <a:p>
            <a:pPr indent="-342900" lvl="2" marL="1257300" rtl="0" algn="l">
              <a:spcBef>
                <a:spcPts val="100"/>
              </a:spcBef>
              <a:spcAft>
                <a:spcPts val="0"/>
              </a:spcAft>
              <a:buClr>
                <a:schemeClr val="dk1"/>
              </a:buClr>
              <a:buSzPts val="1800"/>
              <a:buChar char="•"/>
            </a:pPr>
            <a:r>
              <a:rPr lang="en-US"/>
              <a:t>   - initial capacity (default: 16)</a:t>
            </a:r>
            <a:endParaRPr/>
          </a:p>
          <a:p>
            <a:pPr indent="-342900" lvl="2" marL="1257300" rtl="0" algn="l">
              <a:spcBef>
                <a:spcPts val="100"/>
              </a:spcBef>
              <a:spcAft>
                <a:spcPts val="0"/>
              </a:spcAft>
              <a:buClr>
                <a:schemeClr val="dk1"/>
              </a:buClr>
              <a:buSzPts val="1800"/>
              <a:buChar char="•"/>
            </a:pPr>
            <a:r>
              <a:rPr lang="en-US"/>
              <a:t>   - load factor –</a:t>
            </a:r>
            <a:endParaRPr/>
          </a:p>
          <a:p>
            <a:pPr indent="-342900" lvl="3" marL="1714500" rtl="0" algn="l">
              <a:spcBef>
                <a:spcPts val="0"/>
              </a:spcBef>
              <a:spcAft>
                <a:spcPts val="0"/>
              </a:spcAft>
              <a:buClr>
                <a:schemeClr val="dk1"/>
              </a:buClr>
              <a:buSzPts val="1800"/>
              <a:buChar char="‒"/>
            </a:pPr>
            <a:r>
              <a:rPr lang="en-US"/>
              <a:t>Close to zero means no collisions even with weak hash function</a:t>
            </a:r>
            <a:endParaRPr/>
          </a:p>
          <a:p>
            <a:pPr indent="-342900" lvl="3" marL="1714500" rtl="0" algn="l">
              <a:spcBef>
                <a:spcPts val="0"/>
              </a:spcBef>
              <a:spcAft>
                <a:spcPts val="0"/>
              </a:spcAft>
              <a:buClr>
                <a:schemeClr val="dk1"/>
              </a:buClr>
              <a:buSzPts val="1800"/>
              <a:buChar char="‒"/>
            </a:pPr>
            <a:r>
              <a:rPr lang="en-US"/>
              <a:t>But will require lot of memory for hash values</a:t>
            </a:r>
            <a:endParaRPr/>
          </a:p>
          <a:p>
            <a:pPr indent="-342900" lvl="3" marL="1714500" rtl="0" algn="l">
              <a:spcBef>
                <a:spcPts val="0"/>
              </a:spcBef>
              <a:spcAft>
                <a:spcPts val="0"/>
              </a:spcAft>
              <a:buClr>
                <a:schemeClr val="dk1"/>
              </a:buClr>
              <a:buSzPts val="1800"/>
              <a:buChar char="‒"/>
            </a:pPr>
            <a:r>
              <a:rPr lang="en-US"/>
              <a:t>Leave at default value - 0.75  - reasonable for java hash function</a:t>
            </a:r>
            <a:endParaRPr/>
          </a:p>
          <a:p>
            <a:pPr indent="-342900" lvl="2" marL="1257300" rtl="0" algn="l">
              <a:spcBef>
                <a:spcPts val="100"/>
              </a:spcBef>
              <a:spcAft>
                <a:spcPts val="0"/>
              </a:spcAft>
              <a:buClr>
                <a:schemeClr val="dk1"/>
              </a:buClr>
              <a:buSzPts val="1800"/>
              <a:buChar char="•"/>
            </a:pPr>
            <a:r>
              <a:rPr lang="en-US"/>
              <a:t>   - concurrency level – </a:t>
            </a:r>
            <a:endParaRPr/>
          </a:p>
          <a:p>
            <a:pPr indent="-342900" lvl="3" marL="1714500" rtl="0" algn="l">
              <a:spcBef>
                <a:spcPts val="0"/>
              </a:spcBef>
              <a:spcAft>
                <a:spcPts val="0"/>
              </a:spcAft>
              <a:buClr>
                <a:schemeClr val="dk1"/>
              </a:buClr>
              <a:buSzPts val="1800"/>
              <a:buChar char="‒"/>
            </a:pPr>
            <a:r>
              <a:rPr lang="en-US"/>
              <a:t>Sets the number of producer queues for this Map</a:t>
            </a:r>
            <a:endParaRPr/>
          </a:p>
          <a:p>
            <a:pPr indent="-342900" lvl="3" marL="1714500" rtl="0" algn="l">
              <a:spcBef>
                <a:spcPts val="0"/>
              </a:spcBef>
              <a:spcAft>
                <a:spcPts val="0"/>
              </a:spcAft>
              <a:buClr>
                <a:schemeClr val="dk1"/>
              </a:buClr>
              <a:buSzPts val="1800"/>
              <a:buChar char="‒"/>
            </a:pPr>
            <a:r>
              <a:rPr lang="en-US"/>
              <a:t>Default is 16 (as default initial size)</a:t>
            </a:r>
            <a:endParaRPr/>
          </a:p>
          <a:p>
            <a:pPr indent="-342900" lvl="3" marL="1714500" rtl="0" algn="l">
              <a:spcBef>
                <a:spcPts val="0"/>
              </a:spcBef>
              <a:spcAft>
                <a:spcPts val="0"/>
              </a:spcAft>
              <a:buClr>
                <a:schemeClr val="dk1"/>
              </a:buClr>
              <a:buSzPts val="1800"/>
              <a:buChar char="‒"/>
            </a:pPr>
            <a:r>
              <a:rPr lang="en-US"/>
              <a:t>Set according to the expected number of writer / producer threads</a:t>
            </a:r>
            <a:endParaRPr/>
          </a:p>
          <a:p>
            <a:pPr indent="-342900" lvl="3" marL="1714500" rtl="0" algn="l">
              <a:spcBef>
                <a:spcPts val="0"/>
              </a:spcBef>
              <a:spcAft>
                <a:spcPts val="0"/>
              </a:spcAft>
              <a:buClr>
                <a:schemeClr val="dk1"/>
              </a:buClr>
              <a:buSzPts val="1800"/>
              <a:buChar char="‒"/>
            </a:pPr>
            <a:r>
              <a:rPr lang="en-US"/>
              <a:t>Low number might lead to writer / producer contentions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8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907" name="Google Shape;1907;p18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Concurrent Maps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i="1" lang="en-US"/>
              <a:t>ConcurrentNavigableMap</a:t>
            </a:r>
            <a:r>
              <a:rPr lang="en-US"/>
              <a:t> interface  </a:t>
            </a:r>
            <a:endParaRPr/>
          </a:p>
          <a:p>
            <a:pPr indent="-228600" lvl="1" marL="800100" rtl="0" algn="l">
              <a:spcBef>
                <a:spcPts val="2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Base interface for concurrent sorted map, extends </a:t>
            </a:r>
            <a:r>
              <a:rPr i="1" lang="en-US"/>
              <a:t>SortedMap&lt;K,V</a:t>
            </a:r>
            <a:r>
              <a:rPr lang="en-US"/>
              <a:t>&gt;</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Provides enhanced map functionalities</a:t>
            </a:r>
            <a:endParaRPr/>
          </a:p>
          <a:p>
            <a:pPr indent="-342900" lvl="3" marL="1714500" rtl="0" algn="l">
              <a:spcBef>
                <a:spcPts val="0"/>
              </a:spcBef>
              <a:spcAft>
                <a:spcPts val="0"/>
              </a:spcAft>
              <a:buClr>
                <a:schemeClr val="dk1"/>
              </a:buClr>
              <a:buSzPts val="1800"/>
              <a:buChar char="‒"/>
            </a:pPr>
            <a:r>
              <a:rPr i="1" lang="en-US"/>
              <a:t>ceilingKey(K</a:t>
            </a:r>
            <a:r>
              <a:rPr lang="en-US"/>
              <a:t>) – return the next key greater than or equals to K</a:t>
            </a:r>
            <a:endParaRPr/>
          </a:p>
          <a:p>
            <a:pPr indent="-342900" lvl="3" marL="1714500" rtl="0" algn="l">
              <a:spcBef>
                <a:spcPts val="0"/>
              </a:spcBef>
              <a:spcAft>
                <a:spcPts val="0"/>
              </a:spcAft>
              <a:buClr>
                <a:schemeClr val="dk1"/>
              </a:buClr>
              <a:buSzPts val="1800"/>
              <a:buChar char="‒"/>
            </a:pPr>
            <a:r>
              <a:rPr i="1" lang="en-US"/>
              <a:t>floorKey(K</a:t>
            </a:r>
            <a:r>
              <a:rPr lang="en-US"/>
              <a:t>) - return the next key less than or equals to K</a:t>
            </a:r>
            <a:endParaRPr/>
          </a:p>
          <a:p>
            <a:pPr indent="-342900" lvl="3" marL="1714500" rtl="0" algn="l">
              <a:spcBef>
                <a:spcPts val="0"/>
              </a:spcBef>
              <a:spcAft>
                <a:spcPts val="0"/>
              </a:spcAft>
              <a:buClr>
                <a:schemeClr val="dk1"/>
              </a:buClr>
              <a:buSzPts val="1800"/>
              <a:buChar char="‒"/>
            </a:pPr>
            <a:r>
              <a:rPr i="1" lang="en-US"/>
              <a:t>lowerKey(K</a:t>
            </a:r>
            <a:r>
              <a:rPr lang="en-US"/>
              <a:t>), higherKey(K)</a:t>
            </a:r>
            <a:endParaRPr/>
          </a:p>
          <a:p>
            <a:pPr indent="-342900" lvl="3" marL="1714500" rtl="0" algn="l">
              <a:spcBef>
                <a:spcPts val="0"/>
              </a:spcBef>
              <a:spcAft>
                <a:spcPts val="0"/>
              </a:spcAft>
              <a:buClr>
                <a:schemeClr val="dk1"/>
              </a:buClr>
              <a:buSzPts val="1800"/>
              <a:buChar char="‒"/>
            </a:pPr>
            <a:r>
              <a:rPr i="1" lang="en-US"/>
              <a:t>lastEntry</a:t>
            </a:r>
            <a:r>
              <a:rPr lang="en-US"/>
              <a:t>(), </a:t>
            </a:r>
            <a:r>
              <a:rPr i="1" lang="en-US"/>
              <a:t>firstEntry</a:t>
            </a:r>
            <a:r>
              <a:rPr lang="en-US"/>
              <a:t>()</a:t>
            </a:r>
            <a:endParaRPr/>
          </a:p>
          <a:p>
            <a:pPr indent="-342900" lvl="3" marL="1714500" rtl="0" algn="l">
              <a:spcBef>
                <a:spcPts val="0"/>
              </a:spcBef>
              <a:spcAft>
                <a:spcPts val="0"/>
              </a:spcAft>
              <a:buClr>
                <a:schemeClr val="dk1"/>
              </a:buClr>
              <a:buSzPts val="1800"/>
              <a:buChar char="‒"/>
            </a:pPr>
            <a:r>
              <a:rPr i="1" lang="en-US"/>
              <a:t>pollLastEntry</a:t>
            </a:r>
            <a:r>
              <a:rPr lang="en-US"/>
              <a:t>(), </a:t>
            </a:r>
            <a:r>
              <a:rPr i="1" lang="en-US"/>
              <a:t>pollFirstEntry</a:t>
            </a:r>
            <a:r>
              <a:rPr lang="en-US"/>
              <a:t>() - removes</a:t>
            </a:r>
            <a:endParaRPr/>
          </a:p>
          <a:p>
            <a:pPr indent="0" lvl="3" marL="1371600" rtl="0" algn="l">
              <a:spcBef>
                <a:spcPts val="0"/>
              </a:spcBef>
              <a:spcAft>
                <a:spcPts val="0"/>
              </a:spcAft>
              <a:buClr>
                <a:schemeClr val="dk1"/>
              </a:buClr>
              <a:buSzPts val="1800"/>
              <a:buNone/>
            </a:pPr>
            <a:r>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18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913" name="Google Shape;1913;p18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Concurrent Maps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i="1" lang="en-US"/>
              <a:t>ConcurrentNavigableMap</a:t>
            </a:r>
            <a:r>
              <a:rPr lang="en-US"/>
              <a:t> interface – cont. </a:t>
            </a:r>
            <a:endParaRPr/>
          </a:p>
          <a:p>
            <a:pPr indent="0" lvl="1" marL="457200" rtl="0" algn="l">
              <a:spcBef>
                <a:spcPts val="200"/>
              </a:spcBef>
              <a:spcAft>
                <a:spcPts val="0"/>
              </a:spcAft>
              <a:buClr>
                <a:schemeClr val="dk1"/>
              </a:buClr>
              <a:buSzPts val="1800"/>
              <a:buNone/>
            </a:pPr>
            <a:r>
              <a:rPr lang="en-US"/>
              <a:t> </a:t>
            </a:r>
            <a:endParaRPr/>
          </a:p>
          <a:p>
            <a:pPr indent="-342900" lvl="2" marL="1257300" rtl="0" algn="l">
              <a:spcBef>
                <a:spcPts val="100"/>
              </a:spcBef>
              <a:spcAft>
                <a:spcPts val="0"/>
              </a:spcAft>
              <a:buClr>
                <a:schemeClr val="dk1"/>
              </a:buClr>
              <a:buSzPts val="1800"/>
              <a:buChar char="•"/>
            </a:pPr>
            <a:r>
              <a:rPr lang="en-US"/>
              <a:t>Offers some views on the Map table</a:t>
            </a:r>
            <a:endParaRPr/>
          </a:p>
          <a:p>
            <a:pPr indent="-342900" lvl="3" marL="1714500" rtl="0" algn="l">
              <a:spcBef>
                <a:spcPts val="0"/>
              </a:spcBef>
              <a:spcAft>
                <a:spcPts val="0"/>
              </a:spcAft>
              <a:buClr>
                <a:schemeClr val="dk1"/>
              </a:buClr>
              <a:buSzPts val="1800"/>
              <a:buChar char="‒"/>
            </a:pPr>
            <a:r>
              <a:rPr i="1" lang="en-US"/>
              <a:t>headMap(toKey</a:t>
            </a:r>
            <a:r>
              <a:rPr lang="en-US"/>
              <a:t>) – returns sub-map with all keys less than toKey </a:t>
            </a:r>
            <a:endParaRPr/>
          </a:p>
          <a:p>
            <a:pPr indent="-342900" lvl="3" marL="1714500" rtl="0" algn="l">
              <a:spcBef>
                <a:spcPts val="0"/>
              </a:spcBef>
              <a:spcAft>
                <a:spcPts val="0"/>
              </a:spcAft>
              <a:buClr>
                <a:schemeClr val="dk1"/>
              </a:buClr>
              <a:buSzPts val="1800"/>
              <a:buChar char="‒"/>
            </a:pPr>
            <a:r>
              <a:rPr i="1" lang="en-US"/>
              <a:t>tailMap(fromKey</a:t>
            </a:r>
            <a:r>
              <a:rPr lang="en-US"/>
              <a:t>) - returns sub-map with all keys greater than fromKey </a:t>
            </a:r>
            <a:endParaRPr/>
          </a:p>
          <a:p>
            <a:pPr indent="-342900" lvl="3" marL="1714500" rtl="0" algn="l">
              <a:spcBef>
                <a:spcPts val="0"/>
              </a:spcBef>
              <a:spcAft>
                <a:spcPts val="0"/>
              </a:spcAft>
              <a:buClr>
                <a:schemeClr val="dk1"/>
              </a:buClr>
              <a:buSzPts val="1800"/>
              <a:buChar char="‒"/>
            </a:pPr>
            <a:r>
              <a:rPr i="1" lang="en-US"/>
              <a:t>subMap(fromKey</a:t>
            </a:r>
            <a:r>
              <a:rPr lang="en-US"/>
              <a:t>, toKey)</a:t>
            </a:r>
            <a:endParaRPr/>
          </a:p>
          <a:p>
            <a:pPr indent="-342900" lvl="3" marL="1714500" rtl="0" algn="l">
              <a:spcBef>
                <a:spcPts val="0"/>
              </a:spcBef>
              <a:spcAft>
                <a:spcPts val="0"/>
              </a:spcAft>
              <a:buClr>
                <a:schemeClr val="dk1"/>
              </a:buClr>
              <a:buSzPts val="1800"/>
              <a:buChar char="‒"/>
            </a:pPr>
            <a:r>
              <a:rPr lang="en-US"/>
              <a:t>all takes ‘inclusive’ flag to include keys equals to </a:t>
            </a:r>
            <a:r>
              <a:rPr i="1" lang="en-US"/>
              <a:t>fromKey/toKey</a:t>
            </a:r>
            <a:endParaRPr i="1"/>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Supports reversed iteration</a:t>
            </a:r>
            <a:endParaRPr/>
          </a:p>
          <a:p>
            <a:pPr indent="-342900" lvl="3" marL="1714500" rtl="0" algn="l">
              <a:spcBef>
                <a:spcPts val="0"/>
              </a:spcBef>
              <a:spcAft>
                <a:spcPts val="0"/>
              </a:spcAft>
              <a:buClr>
                <a:schemeClr val="dk1"/>
              </a:buClr>
              <a:buSzPts val="1800"/>
              <a:buChar char="‒"/>
            </a:pPr>
            <a:r>
              <a:rPr i="1" lang="en-US"/>
              <a:t>descendingMap</a:t>
            </a:r>
            <a:r>
              <a:rPr lang="en-US"/>
              <a:t>() - returns a reversed view of the map</a:t>
            </a:r>
            <a:endParaRPr/>
          </a:p>
          <a:p>
            <a:pPr indent="-342900" lvl="3" marL="1714500" rtl="0" algn="l">
              <a:spcBef>
                <a:spcPts val="0"/>
              </a:spcBef>
              <a:spcAft>
                <a:spcPts val="0"/>
              </a:spcAft>
              <a:buClr>
                <a:schemeClr val="dk1"/>
              </a:buClr>
              <a:buSzPts val="1800"/>
              <a:buChar char="‒"/>
            </a:pPr>
            <a:r>
              <a:rPr i="1" lang="en-US"/>
              <a:t>descendingKeySet</a:t>
            </a:r>
            <a:r>
              <a:rPr lang="en-US"/>
              <a:t>() returns a reversed key </a:t>
            </a:r>
            <a:r>
              <a:rPr i="1" lang="en-US"/>
              <a:t>NavigableSet&lt;K</a:t>
            </a:r>
            <a:r>
              <a:rPr lang="en-US"/>
              <a:t>&gt;</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18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Concurrent Collections</a:t>
            </a:r>
            <a:endParaRPr/>
          </a:p>
        </p:txBody>
      </p:sp>
      <p:sp>
        <p:nvSpPr>
          <p:cNvPr id="1919" name="Google Shape;1919;p18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Concrete Concurrent Maps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lnSpc>
                <a:spcPct val="150000"/>
              </a:lnSpc>
              <a:spcBef>
                <a:spcPts val="200"/>
              </a:spcBef>
              <a:spcAft>
                <a:spcPts val="0"/>
              </a:spcAft>
              <a:buClr>
                <a:schemeClr val="dk1"/>
              </a:buClr>
              <a:buSzPts val="1800"/>
              <a:buChar char="‒"/>
            </a:pPr>
            <a:r>
              <a:rPr i="1" lang="en-US"/>
              <a:t>ConcurrentSkipListMap&lt;K,V</a:t>
            </a:r>
            <a:r>
              <a:rPr lang="en-US"/>
              <a:t>&gt;</a:t>
            </a:r>
            <a:endParaRPr/>
          </a:p>
          <a:p>
            <a:pPr indent="-342900" lvl="2" marL="1257300" rtl="0" algn="l">
              <a:lnSpc>
                <a:spcPct val="150000"/>
              </a:lnSpc>
              <a:spcBef>
                <a:spcPts val="100"/>
              </a:spcBef>
              <a:spcAft>
                <a:spcPts val="0"/>
              </a:spcAft>
              <a:buClr>
                <a:schemeClr val="dk1"/>
              </a:buClr>
              <a:buSzPts val="1800"/>
              <a:buChar char="•"/>
            </a:pPr>
            <a:r>
              <a:rPr i="1" lang="en-US"/>
              <a:t>ConcurrentNavigableMap</a:t>
            </a:r>
            <a:r>
              <a:rPr lang="en-US"/>
              <a:t> implementation</a:t>
            </a:r>
            <a:endParaRPr/>
          </a:p>
          <a:p>
            <a:pPr indent="-342900" lvl="2" marL="1257300" rtl="0" algn="l">
              <a:lnSpc>
                <a:spcPct val="150000"/>
              </a:lnSpc>
              <a:spcBef>
                <a:spcPts val="100"/>
              </a:spcBef>
              <a:spcAft>
                <a:spcPts val="0"/>
              </a:spcAft>
              <a:buClr>
                <a:schemeClr val="dk1"/>
              </a:buClr>
              <a:buSzPts val="1800"/>
              <a:buChar char="•"/>
            </a:pPr>
            <a:r>
              <a:rPr lang="en-US"/>
              <a:t>Uses SkipLists for fast search on sorted lists</a:t>
            </a:r>
            <a:endParaRPr/>
          </a:p>
          <a:p>
            <a:pPr indent="-342900" lvl="3" marL="1714500" rtl="0" algn="l">
              <a:lnSpc>
                <a:spcPct val="150000"/>
              </a:lnSpc>
              <a:spcBef>
                <a:spcPts val="0"/>
              </a:spcBef>
              <a:spcAft>
                <a:spcPts val="0"/>
              </a:spcAft>
              <a:buClr>
                <a:schemeClr val="dk1"/>
              </a:buClr>
              <a:buSzPts val="1800"/>
              <a:buChar char="‒"/>
            </a:pPr>
            <a:r>
              <a:rPr lang="en-US"/>
              <a:t>Maintains hierarchical subsequences </a:t>
            </a:r>
            <a:endParaRPr/>
          </a:p>
          <a:p>
            <a:pPr indent="-342900" lvl="3" marL="1714500" rtl="0" algn="l">
              <a:lnSpc>
                <a:spcPct val="150000"/>
              </a:lnSpc>
              <a:spcBef>
                <a:spcPts val="0"/>
              </a:spcBef>
              <a:spcAft>
                <a:spcPts val="0"/>
              </a:spcAft>
              <a:buClr>
                <a:schemeClr val="dk1"/>
              </a:buClr>
              <a:buSzPts val="1800"/>
              <a:buChar char="‒"/>
            </a:pPr>
            <a:r>
              <a:rPr lang="en-US"/>
              <a:t>Allows skipping range of irrelevant objects while searching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3" marL="1714500" rtl="0" algn="l">
              <a:spcBef>
                <a:spcPts val="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87"/>
          <p:cNvSpPr txBox="1"/>
          <p:nvPr>
            <p:ph type="title"/>
          </p:nvPr>
        </p:nvSpPr>
        <p:spPr>
          <a:xfrm>
            <a:off x="457200" y="1341438"/>
            <a:ext cx="8229600" cy="7794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Java Reflection</a:t>
            </a:r>
            <a:endParaRPr/>
          </a:p>
        </p:txBody>
      </p:sp>
      <p:sp>
        <p:nvSpPr>
          <p:cNvPr id="1925" name="Google Shape;1925;p187"/>
          <p:cNvSpPr txBox="1"/>
          <p:nvPr>
            <p:ph idx="1" type="body"/>
          </p:nvPr>
        </p:nvSpPr>
        <p:spPr>
          <a:xfrm>
            <a:off x="1416627" y="2420938"/>
            <a:ext cx="7270173" cy="39608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Calibri"/>
              <a:buChar char="•"/>
            </a:pPr>
            <a:r>
              <a:rPr lang="en-US"/>
              <a:t>Purpose</a:t>
            </a:r>
            <a:endParaRPr/>
          </a:p>
          <a:p>
            <a:pPr indent="-342900" lvl="0" marL="342900" rtl="0" algn="l">
              <a:spcBef>
                <a:spcPts val="400"/>
              </a:spcBef>
              <a:spcAft>
                <a:spcPts val="0"/>
              </a:spcAft>
              <a:buClr>
                <a:schemeClr val="dk1"/>
              </a:buClr>
              <a:buSzPts val="2000"/>
              <a:buFont typeface="Calibri"/>
              <a:buChar char="•"/>
            </a:pPr>
            <a:r>
              <a:rPr lang="en-US"/>
              <a:t>Capabilities</a:t>
            </a:r>
            <a:endParaRPr/>
          </a:p>
          <a:p>
            <a:pPr indent="-342900" lvl="0" marL="342900" rtl="0" algn="l">
              <a:spcBef>
                <a:spcPts val="400"/>
              </a:spcBef>
              <a:spcAft>
                <a:spcPts val="0"/>
              </a:spcAft>
              <a:buClr>
                <a:schemeClr val="dk1"/>
              </a:buClr>
              <a:buSzPts val="2000"/>
              <a:buFont typeface="Calibri"/>
              <a:buChar char="•"/>
            </a:pPr>
            <a:r>
              <a:rPr lang="en-US"/>
              <a:t>Examining classes and invoking object methods</a:t>
            </a:r>
            <a:endParaRPr/>
          </a:p>
          <a:p>
            <a:pPr indent="-342900" lvl="0" marL="342900" rtl="0" algn="l">
              <a:spcBef>
                <a:spcPts val="400"/>
              </a:spcBef>
              <a:spcAft>
                <a:spcPts val="0"/>
              </a:spcAft>
              <a:buClr>
                <a:schemeClr val="dk1"/>
              </a:buClr>
              <a:buSzPts val="2000"/>
              <a:buFont typeface="Calibri"/>
              <a:buChar char="•"/>
            </a:pPr>
            <a:r>
              <a:rPr lang="en-US"/>
              <a:t>Manipulating objects</a:t>
            </a:r>
            <a:endParaRPr/>
          </a:p>
          <a:p>
            <a:pPr indent="-342900" lvl="0" marL="342900" rtl="0" algn="l">
              <a:spcBef>
                <a:spcPts val="400"/>
              </a:spcBef>
              <a:spcAft>
                <a:spcPts val="0"/>
              </a:spcAft>
              <a:buClr>
                <a:schemeClr val="dk1"/>
              </a:buClr>
              <a:buSzPts val="2000"/>
              <a:buFont typeface="Calibri"/>
              <a:buChar char="•"/>
            </a:pPr>
            <a:r>
              <a:rPr lang="en-US"/>
              <a:t>Working with Arrays</a:t>
            </a:r>
            <a:endParaRPr/>
          </a:p>
          <a:p>
            <a:pPr indent="-342900" lvl="0" marL="342900" rtl="0" algn="l">
              <a:spcBef>
                <a:spcPts val="400"/>
              </a:spcBef>
              <a:spcAft>
                <a:spcPts val="0"/>
              </a:spcAft>
              <a:buClr>
                <a:schemeClr val="dk1"/>
              </a:buClr>
              <a:buSzPts val="2000"/>
              <a:buFont typeface="Calibri"/>
              <a:buChar char="•"/>
            </a:pPr>
            <a:r>
              <a:rPr lang="en-US"/>
              <a:t>Java 1.5 enhancements</a:t>
            </a:r>
            <a:endParaRPr/>
          </a:p>
          <a:p>
            <a:pPr indent="-215900" lvl="0" marL="342900" rtl="0" algn="l">
              <a:spcBef>
                <a:spcPts val="400"/>
              </a:spcBef>
              <a:spcAft>
                <a:spcPts val="0"/>
              </a:spcAft>
              <a:buClr>
                <a:schemeClr val="dk1"/>
              </a:buClr>
              <a:buSzPts val="2000"/>
              <a:buFont typeface="Calibri"/>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8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Purpose</a:t>
            </a:r>
            <a:endParaRPr/>
          </a:p>
        </p:txBody>
      </p:sp>
      <p:sp>
        <p:nvSpPr>
          <p:cNvPr id="1931" name="Google Shape;1931;p18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Represents, or reflects, the following in the running Java Virtual Machine:</a:t>
            </a:r>
            <a:endParaRPr/>
          </a:p>
          <a:p>
            <a:pPr indent="-342900" lvl="2" marL="1257300" rtl="0" algn="l">
              <a:spcBef>
                <a:spcPts val="100"/>
              </a:spcBef>
              <a:spcAft>
                <a:spcPts val="0"/>
              </a:spcAft>
              <a:buClr>
                <a:schemeClr val="dk1"/>
              </a:buClr>
              <a:buSzPts val="1800"/>
              <a:buChar char="•"/>
            </a:pPr>
            <a:r>
              <a:rPr lang="en-US"/>
              <a:t>Classes</a:t>
            </a:r>
            <a:endParaRPr/>
          </a:p>
          <a:p>
            <a:pPr indent="-342900" lvl="2" marL="1257300" rtl="0" algn="l">
              <a:spcBef>
                <a:spcPts val="100"/>
              </a:spcBef>
              <a:spcAft>
                <a:spcPts val="0"/>
              </a:spcAft>
              <a:buClr>
                <a:schemeClr val="dk1"/>
              </a:buClr>
              <a:buSzPts val="1800"/>
              <a:buChar char="•"/>
            </a:pPr>
            <a:r>
              <a:rPr lang="en-US"/>
              <a:t>Interfaces</a:t>
            </a:r>
            <a:endParaRPr/>
          </a:p>
          <a:p>
            <a:pPr indent="-342900" lvl="2" marL="1257300" rtl="0" algn="l">
              <a:spcBef>
                <a:spcPts val="100"/>
              </a:spcBef>
              <a:spcAft>
                <a:spcPts val="0"/>
              </a:spcAft>
              <a:buClr>
                <a:schemeClr val="dk1"/>
              </a:buClr>
              <a:buSzPts val="1800"/>
              <a:buChar char="•"/>
            </a:pPr>
            <a:r>
              <a:rPr lang="en-US"/>
              <a:t>Objects</a:t>
            </a:r>
            <a:endParaRPr/>
          </a:p>
          <a:p>
            <a:pPr indent="-342900" lvl="0" marL="342900" rtl="0" algn="l">
              <a:spcBef>
                <a:spcPts val="400"/>
              </a:spcBef>
              <a:spcAft>
                <a:spcPts val="0"/>
              </a:spcAft>
              <a:buClr>
                <a:schemeClr val="dk1"/>
              </a:buClr>
              <a:buSzPts val="2000"/>
              <a:buFont typeface="Arial"/>
              <a:buChar char="•"/>
            </a:pPr>
            <a:r>
              <a:rPr lang="en-US"/>
              <a:t>Useful for </a:t>
            </a:r>
            <a:endParaRPr/>
          </a:p>
          <a:p>
            <a:pPr indent="-342900" lvl="1" marL="800100" rtl="0" algn="l">
              <a:spcBef>
                <a:spcPts val="200"/>
              </a:spcBef>
              <a:spcAft>
                <a:spcPts val="0"/>
              </a:spcAft>
              <a:buClr>
                <a:schemeClr val="dk1"/>
              </a:buClr>
              <a:buSzPts val="1800"/>
              <a:buChar char="‒"/>
            </a:pPr>
            <a:r>
              <a:rPr lang="en-US"/>
              <a:t>manipulating known &amp; unknown classes</a:t>
            </a:r>
            <a:endParaRPr/>
          </a:p>
          <a:p>
            <a:pPr indent="-342900" lvl="1" marL="800100" rtl="0" algn="l">
              <a:spcBef>
                <a:spcPts val="200"/>
              </a:spcBef>
              <a:spcAft>
                <a:spcPts val="0"/>
              </a:spcAft>
              <a:buClr>
                <a:schemeClr val="dk1"/>
              </a:buClr>
              <a:buSzPts val="1800"/>
              <a:buChar char="‒"/>
            </a:pPr>
            <a:r>
              <a:rPr lang="en-US"/>
              <a:t>writing development tools such as</a:t>
            </a:r>
            <a:endParaRPr/>
          </a:p>
          <a:p>
            <a:pPr indent="-342900" lvl="2" marL="1257300" rtl="0" algn="l">
              <a:spcBef>
                <a:spcPts val="100"/>
              </a:spcBef>
              <a:spcAft>
                <a:spcPts val="0"/>
              </a:spcAft>
              <a:buClr>
                <a:schemeClr val="dk1"/>
              </a:buClr>
              <a:buSzPts val="1800"/>
              <a:buChar char="•"/>
            </a:pPr>
            <a:r>
              <a:rPr lang="en-US"/>
              <a:t>Browsers</a:t>
            </a:r>
            <a:endParaRPr/>
          </a:p>
          <a:p>
            <a:pPr indent="-342900" lvl="2" marL="1257300" rtl="0" algn="l">
              <a:spcBef>
                <a:spcPts val="100"/>
              </a:spcBef>
              <a:spcAft>
                <a:spcPts val="0"/>
              </a:spcAft>
              <a:buClr>
                <a:schemeClr val="dk1"/>
              </a:buClr>
              <a:buSzPts val="1800"/>
              <a:buChar char="•"/>
            </a:pPr>
            <a:r>
              <a:rPr lang="en-US"/>
              <a:t>Debuggers</a:t>
            </a:r>
            <a:endParaRPr/>
          </a:p>
          <a:p>
            <a:pPr indent="-342900" lvl="2" marL="1257300" rtl="0" algn="l">
              <a:spcBef>
                <a:spcPts val="100"/>
              </a:spcBef>
              <a:spcAft>
                <a:spcPts val="0"/>
              </a:spcAft>
              <a:buClr>
                <a:schemeClr val="dk1"/>
              </a:buClr>
              <a:buSzPts val="1800"/>
              <a:buChar char="•"/>
            </a:pPr>
            <a:r>
              <a:rPr lang="en-US"/>
              <a:t>GUI builders</a:t>
            </a:r>
            <a:endParaRPr/>
          </a:p>
          <a:p>
            <a:pPr indent="-342900" lvl="2" marL="1257300" rtl="0" algn="l">
              <a:spcBef>
                <a:spcPts val="100"/>
              </a:spcBef>
              <a:spcAft>
                <a:spcPts val="0"/>
              </a:spcAft>
              <a:buClr>
                <a:schemeClr val="dk1"/>
              </a:buClr>
              <a:buSzPts val="1800"/>
              <a:buChar char="•"/>
            </a:pPr>
            <a:r>
              <a:rPr lang="en-US"/>
              <a:t>Code generators</a:t>
            </a:r>
            <a:endParaRPr/>
          </a:p>
          <a:p>
            <a:pPr indent="-228600" lvl="3" marL="1714500" rtl="0" algn="l">
              <a:spcBef>
                <a:spcPts val="0"/>
              </a:spcBef>
              <a:spcAft>
                <a:spcPts val="0"/>
              </a:spcAft>
              <a:buClr>
                <a:schemeClr val="dk1"/>
              </a:buClr>
              <a:buSzPts val="1800"/>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18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Purpose</a:t>
            </a:r>
            <a:endParaRPr/>
          </a:p>
        </p:txBody>
      </p:sp>
      <p:sp>
        <p:nvSpPr>
          <p:cNvPr id="1937" name="Google Shape;1937;p18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Do not use for:</a:t>
            </a:r>
            <a:endParaRPr/>
          </a:p>
          <a:p>
            <a:pPr indent="-215900" lvl="0" marL="342900" rtl="0" algn="l">
              <a:spcBef>
                <a:spcPts val="400"/>
              </a:spcBef>
              <a:spcAft>
                <a:spcPts val="0"/>
              </a:spcAft>
              <a:buClr>
                <a:schemeClr val="dk1"/>
              </a:buClr>
              <a:buSzPts val="2000"/>
              <a:buFont typeface="Arial"/>
              <a:buNone/>
            </a:pPr>
            <a:r>
              <a:t/>
            </a:r>
            <a:endParaRPr/>
          </a:p>
          <a:p>
            <a:pPr indent="-342900" lvl="2" marL="1257300" rtl="0" algn="l">
              <a:spcBef>
                <a:spcPts val="100"/>
              </a:spcBef>
              <a:spcAft>
                <a:spcPts val="0"/>
              </a:spcAft>
              <a:buClr>
                <a:schemeClr val="dk1"/>
              </a:buClr>
              <a:buSzPts val="1800"/>
              <a:buChar char="•"/>
            </a:pPr>
            <a:r>
              <a:rPr lang="en-US"/>
              <a:t>Creating method references to native methods</a:t>
            </a:r>
            <a:endParaRPr/>
          </a:p>
          <a:p>
            <a:pPr indent="-342900" lvl="3" marL="1714500" rtl="0" algn="l">
              <a:spcBef>
                <a:spcPts val="0"/>
              </a:spcBef>
              <a:spcAft>
                <a:spcPts val="0"/>
              </a:spcAft>
              <a:buClr>
                <a:schemeClr val="dk1"/>
              </a:buClr>
              <a:buSzPts val="1800"/>
              <a:buChar char="‒"/>
            </a:pPr>
            <a:r>
              <a:rPr lang="en-US"/>
              <a:t>You should rather implementing it in java </a:t>
            </a:r>
            <a:endParaRPr/>
          </a:p>
          <a:p>
            <a:pPr indent="-342900" lvl="3" marL="1714500" rtl="0" algn="l">
              <a:spcBef>
                <a:spcPts val="0"/>
              </a:spcBef>
              <a:spcAft>
                <a:spcPts val="0"/>
              </a:spcAft>
              <a:buClr>
                <a:schemeClr val="dk1"/>
              </a:buClr>
              <a:buSzPts val="1800"/>
              <a:buChar char="‒"/>
            </a:pPr>
            <a:r>
              <a:rPr lang="en-US"/>
              <a:t>Problematic debugging and tracking</a:t>
            </a:r>
            <a:endParaRPr/>
          </a:p>
          <a:p>
            <a:pPr indent="-228600" lvl="3" marL="1714500" rtl="0" algn="l">
              <a:spcBef>
                <a:spcPts val="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Wrap native code (prefer JNI)</a:t>
            </a:r>
            <a:endParaRPr/>
          </a:p>
          <a:p>
            <a:pPr indent="-228600" lvl="2" marL="1257300" rtl="0" algn="l">
              <a:spcBef>
                <a:spcPts val="1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Note ! Reflection breaks encapsulation</a:t>
            </a:r>
            <a:endParaRPr/>
          </a:p>
          <a:p>
            <a:pPr indent="-342900" lvl="3" marL="1714500" rtl="0" algn="l">
              <a:spcBef>
                <a:spcPts val="0"/>
              </a:spcBef>
              <a:spcAft>
                <a:spcPts val="0"/>
              </a:spcAft>
              <a:buClr>
                <a:schemeClr val="dk1"/>
              </a:buClr>
              <a:buSzPts val="1800"/>
              <a:buChar char="‒"/>
            </a:pPr>
            <a:r>
              <a:rPr lang="en-US"/>
              <a:t>Private fields are visible and accessible </a:t>
            </a:r>
            <a:endParaRPr/>
          </a:p>
          <a:p>
            <a:pPr indent="-342900" lvl="3" marL="1714500" rtl="0" algn="l">
              <a:spcBef>
                <a:spcPts val="0"/>
              </a:spcBef>
              <a:spcAft>
                <a:spcPts val="0"/>
              </a:spcAft>
              <a:buClr>
                <a:schemeClr val="dk1"/>
              </a:buClr>
              <a:buSzPts val="1800"/>
              <a:buChar char="‒"/>
            </a:pPr>
            <a:r>
              <a:rPr lang="en-US"/>
              <a:t>Final fields can be populated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Hotspot</a:t>
            </a:r>
            <a:endParaRPr/>
          </a:p>
        </p:txBody>
      </p:sp>
      <p:sp>
        <p:nvSpPr>
          <p:cNvPr id="272" name="Google Shape;272;p1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Smart thread queue management </a:t>
            </a:r>
            <a:endParaRPr/>
          </a:p>
          <a:p>
            <a:pPr indent="-342900" lvl="1" marL="800100" rtl="0" algn="l">
              <a:spcBef>
                <a:spcPts val="200"/>
              </a:spcBef>
              <a:spcAft>
                <a:spcPts val="0"/>
              </a:spcAft>
              <a:buClr>
                <a:schemeClr val="dk1"/>
              </a:buClr>
              <a:buSzPts val="1800"/>
              <a:buChar char="‒"/>
            </a:pPr>
            <a:r>
              <a:rPr lang="en-US"/>
              <a:t>Hard worker threads will get much more CPU time </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Faster thread synchronization</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Statistics between program executions to improve performance</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Reflection &amp; Serialization improvements</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Advanced logging when handling native crashes specifying:</a:t>
            </a:r>
            <a:endParaRPr/>
          </a:p>
          <a:p>
            <a:pPr indent="-342900" lvl="1" marL="800100" rtl="0" algn="l">
              <a:spcBef>
                <a:spcPts val="200"/>
              </a:spcBef>
              <a:spcAft>
                <a:spcPts val="0"/>
              </a:spcAft>
              <a:buClr>
                <a:schemeClr val="dk1"/>
              </a:buClr>
              <a:buSzPts val="1800"/>
              <a:buChar char="‒"/>
            </a:pPr>
            <a:r>
              <a:rPr lang="en-US"/>
              <a:t>function name</a:t>
            </a:r>
            <a:endParaRPr/>
          </a:p>
          <a:p>
            <a:pPr indent="-342900" lvl="1" marL="800100" rtl="0" algn="l">
              <a:spcBef>
                <a:spcPts val="200"/>
              </a:spcBef>
              <a:spcAft>
                <a:spcPts val="0"/>
              </a:spcAft>
              <a:buClr>
                <a:schemeClr val="dk1"/>
              </a:buClr>
              <a:buSzPts val="1800"/>
              <a:buChar char="‒"/>
            </a:pPr>
            <a:r>
              <a:rPr lang="en-US"/>
              <a:t>library name</a:t>
            </a:r>
            <a:endParaRPr/>
          </a:p>
          <a:p>
            <a:pPr indent="-342900" lvl="1" marL="800100" rtl="0" algn="l">
              <a:spcBef>
                <a:spcPts val="200"/>
              </a:spcBef>
              <a:spcAft>
                <a:spcPts val="0"/>
              </a:spcAft>
              <a:buClr>
                <a:schemeClr val="dk1"/>
              </a:buClr>
              <a:buSzPts val="1800"/>
              <a:buChar char="‒"/>
            </a:pPr>
            <a:r>
              <a:rPr lang="en-US"/>
              <a:t>source-file name</a:t>
            </a:r>
            <a:endParaRPr/>
          </a:p>
          <a:p>
            <a:pPr indent="-342900" lvl="1" marL="800100" rtl="0" algn="l">
              <a:spcBef>
                <a:spcPts val="200"/>
              </a:spcBef>
              <a:spcAft>
                <a:spcPts val="0"/>
              </a:spcAft>
              <a:buClr>
                <a:schemeClr val="dk1"/>
              </a:buClr>
              <a:buSzPts val="1800"/>
              <a:buChar char="‒"/>
            </a:pPr>
            <a:r>
              <a:rPr lang="en-US"/>
              <a:t>line number where the error occurred</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9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Capabilities</a:t>
            </a:r>
            <a:endParaRPr/>
          </a:p>
        </p:txBody>
      </p:sp>
      <p:sp>
        <p:nvSpPr>
          <p:cNvPr id="1943" name="Google Shape;1943;p19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Determine the class of an object </a:t>
            </a:r>
            <a:endParaRPr/>
          </a:p>
          <a:p>
            <a:pPr indent="-342900" lvl="0" marL="342900" rtl="0" algn="l">
              <a:spcBef>
                <a:spcPts val="400"/>
              </a:spcBef>
              <a:spcAft>
                <a:spcPts val="0"/>
              </a:spcAft>
              <a:buClr>
                <a:schemeClr val="dk1"/>
              </a:buClr>
              <a:buSzPts val="2000"/>
              <a:buFont typeface="Arial"/>
              <a:buChar char="•"/>
            </a:pPr>
            <a:r>
              <a:rPr lang="en-US"/>
              <a:t>Get information about a class's modifiers, fields, methods, constructors, and super-classes</a:t>
            </a:r>
            <a:endParaRPr/>
          </a:p>
          <a:p>
            <a:pPr indent="-342900" lvl="0" marL="342900" rtl="0" algn="l">
              <a:spcBef>
                <a:spcPts val="400"/>
              </a:spcBef>
              <a:spcAft>
                <a:spcPts val="0"/>
              </a:spcAft>
              <a:buClr>
                <a:schemeClr val="dk1"/>
              </a:buClr>
              <a:buSzPts val="2000"/>
              <a:buFont typeface="Arial"/>
              <a:buChar char="•"/>
            </a:pPr>
            <a:r>
              <a:rPr lang="en-US"/>
              <a:t>Describe primitives</a:t>
            </a:r>
            <a:endParaRPr/>
          </a:p>
          <a:p>
            <a:pPr indent="-342900" lvl="0" marL="342900" rtl="0" algn="l">
              <a:spcBef>
                <a:spcPts val="400"/>
              </a:spcBef>
              <a:spcAft>
                <a:spcPts val="0"/>
              </a:spcAft>
              <a:buClr>
                <a:schemeClr val="dk1"/>
              </a:buClr>
              <a:buSzPts val="2000"/>
              <a:buFont typeface="Arial"/>
              <a:buChar char="•"/>
            </a:pPr>
            <a:r>
              <a:rPr lang="en-US"/>
              <a:t>Find out what constants and method declarations belong to an interface</a:t>
            </a:r>
            <a:endParaRPr/>
          </a:p>
          <a:p>
            <a:pPr indent="-342900" lvl="0" marL="342900" rtl="0" algn="l">
              <a:spcBef>
                <a:spcPts val="400"/>
              </a:spcBef>
              <a:spcAft>
                <a:spcPts val="0"/>
              </a:spcAft>
              <a:buClr>
                <a:schemeClr val="dk1"/>
              </a:buClr>
              <a:buSzPts val="2000"/>
              <a:buFont typeface="Arial"/>
              <a:buChar char="•"/>
            </a:pPr>
            <a:r>
              <a:rPr lang="en-US"/>
              <a:t>Create an instance of a class whose name is not known until runtime </a:t>
            </a:r>
            <a:endParaRPr/>
          </a:p>
          <a:p>
            <a:pPr indent="-342900" lvl="0" marL="342900" rtl="0" algn="l">
              <a:spcBef>
                <a:spcPts val="400"/>
              </a:spcBef>
              <a:spcAft>
                <a:spcPts val="0"/>
              </a:spcAft>
              <a:buClr>
                <a:schemeClr val="dk1"/>
              </a:buClr>
              <a:buSzPts val="2000"/>
              <a:buFont typeface="Arial"/>
              <a:buChar char="•"/>
            </a:pPr>
            <a:r>
              <a:rPr lang="en-US"/>
              <a:t>Get and set the value of an object's field, even if the field name is unknown to your program until runtime </a:t>
            </a:r>
            <a:endParaRPr/>
          </a:p>
          <a:p>
            <a:pPr indent="-342900" lvl="0" marL="342900" rtl="0" algn="l">
              <a:spcBef>
                <a:spcPts val="400"/>
              </a:spcBef>
              <a:spcAft>
                <a:spcPts val="0"/>
              </a:spcAft>
              <a:buClr>
                <a:schemeClr val="dk1"/>
              </a:buClr>
              <a:buSzPts val="2000"/>
              <a:buFont typeface="Arial"/>
              <a:buChar char="•"/>
            </a:pPr>
            <a:r>
              <a:rPr lang="en-US"/>
              <a:t>Invoke a method on an object, even if the method is not known until runtime</a:t>
            </a:r>
            <a:endParaRPr/>
          </a:p>
          <a:p>
            <a:pPr indent="-342900" lvl="0" marL="342900" rtl="0" algn="l">
              <a:spcBef>
                <a:spcPts val="400"/>
              </a:spcBef>
              <a:spcAft>
                <a:spcPts val="0"/>
              </a:spcAft>
              <a:buClr>
                <a:schemeClr val="dk1"/>
              </a:buClr>
              <a:buSzPts val="2000"/>
              <a:buFont typeface="Arial"/>
              <a:buChar char="•"/>
            </a:pPr>
            <a:r>
              <a:rPr lang="en-US"/>
              <a:t>Create a new array, whose size and component type are not known until runtime, and then modify the array's components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191"/>
          <p:cNvSpPr txBox="1"/>
          <p:nvPr>
            <p:ph type="title"/>
          </p:nvPr>
        </p:nvSpPr>
        <p:spPr>
          <a:xfrm>
            <a:off x="457200" y="1341438"/>
            <a:ext cx="8229600" cy="7794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1949" name="Google Shape;1949;p191"/>
          <p:cNvSpPr txBox="1"/>
          <p:nvPr>
            <p:ph idx="1" type="body"/>
          </p:nvPr>
        </p:nvSpPr>
        <p:spPr>
          <a:xfrm>
            <a:off x="1416627" y="2420938"/>
            <a:ext cx="7270173" cy="396081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89"/>
              <a:buFont typeface="Calibri"/>
              <a:buChar char="•"/>
            </a:pPr>
            <a:r>
              <a:rPr lang="en-US" sz="2489"/>
              <a:t>Why and when </a:t>
            </a:r>
            <a:endParaRPr/>
          </a:p>
          <a:p>
            <a:pPr indent="-342900" lvl="0" marL="342900" rtl="0" algn="l">
              <a:lnSpc>
                <a:spcPct val="90000"/>
              </a:lnSpc>
              <a:spcBef>
                <a:spcPts val="498"/>
              </a:spcBef>
              <a:spcAft>
                <a:spcPts val="0"/>
              </a:spcAft>
              <a:buClr>
                <a:schemeClr val="dk1"/>
              </a:buClr>
              <a:buSzPts val="2489"/>
              <a:buFont typeface="Calibri"/>
              <a:buChar char="•"/>
            </a:pPr>
            <a:r>
              <a:rPr lang="en-US" sz="2489"/>
              <a:t>Retrieving Class objects</a:t>
            </a:r>
            <a:endParaRPr/>
          </a:p>
          <a:p>
            <a:pPr indent="-342900" lvl="0" marL="342900" rtl="0" algn="l">
              <a:lnSpc>
                <a:spcPct val="90000"/>
              </a:lnSpc>
              <a:spcBef>
                <a:spcPts val="498"/>
              </a:spcBef>
              <a:spcAft>
                <a:spcPts val="0"/>
              </a:spcAft>
              <a:buClr>
                <a:schemeClr val="dk1"/>
              </a:buClr>
              <a:buSzPts val="2489"/>
              <a:buFont typeface="Calibri"/>
              <a:buChar char="•"/>
            </a:pPr>
            <a:r>
              <a:rPr lang="en-US" sz="2489"/>
              <a:t>Getting class name</a:t>
            </a:r>
            <a:endParaRPr/>
          </a:p>
          <a:p>
            <a:pPr indent="-342900" lvl="0" marL="342900" rtl="0" algn="l">
              <a:lnSpc>
                <a:spcPct val="90000"/>
              </a:lnSpc>
              <a:spcBef>
                <a:spcPts val="498"/>
              </a:spcBef>
              <a:spcAft>
                <a:spcPts val="0"/>
              </a:spcAft>
              <a:buClr>
                <a:schemeClr val="dk1"/>
              </a:buClr>
              <a:buSzPts val="2489"/>
              <a:buFont typeface="Calibri"/>
              <a:buChar char="•"/>
            </a:pPr>
            <a:r>
              <a:rPr lang="en-US" sz="2489"/>
              <a:t>Checking if the Class reflects an Interface</a:t>
            </a:r>
            <a:endParaRPr/>
          </a:p>
          <a:p>
            <a:pPr indent="-342900" lvl="0" marL="342900" rtl="0" algn="l">
              <a:lnSpc>
                <a:spcPct val="90000"/>
              </a:lnSpc>
              <a:spcBef>
                <a:spcPts val="498"/>
              </a:spcBef>
              <a:spcAft>
                <a:spcPts val="0"/>
              </a:spcAft>
              <a:buClr>
                <a:schemeClr val="dk1"/>
              </a:buClr>
              <a:buSzPts val="2489"/>
              <a:buFont typeface="Calibri"/>
              <a:buChar char="•"/>
            </a:pPr>
            <a:r>
              <a:rPr lang="en-US" sz="2489"/>
              <a:t>Getting class modifiers</a:t>
            </a:r>
            <a:endParaRPr/>
          </a:p>
          <a:p>
            <a:pPr indent="-342900" lvl="0" marL="342900" rtl="0" algn="l">
              <a:lnSpc>
                <a:spcPct val="90000"/>
              </a:lnSpc>
              <a:spcBef>
                <a:spcPts val="498"/>
              </a:spcBef>
              <a:spcAft>
                <a:spcPts val="0"/>
              </a:spcAft>
              <a:buClr>
                <a:schemeClr val="dk1"/>
              </a:buClr>
              <a:buSzPts val="2489"/>
              <a:buFont typeface="Calibri"/>
              <a:buChar char="•"/>
            </a:pPr>
            <a:r>
              <a:rPr lang="en-US" sz="2489"/>
              <a:t>Identifying implemented Interfaces</a:t>
            </a:r>
            <a:endParaRPr/>
          </a:p>
          <a:p>
            <a:pPr indent="-342900" lvl="0" marL="342900" rtl="0" algn="l">
              <a:lnSpc>
                <a:spcPct val="90000"/>
              </a:lnSpc>
              <a:spcBef>
                <a:spcPts val="498"/>
              </a:spcBef>
              <a:spcAft>
                <a:spcPts val="0"/>
              </a:spcAft>
              <a:buClr>
                <a:schemeClr val="dk1"/>
              </a:buClr>
              <a:buSzPts val="2489"/>
              <a:buFont typeface="Calibri"/>
              <a:buChar char="•"/>
            </a:pPr>
            <a:r>
              <a:rPr lang="en-US" sz="2489"/>
              <a:t>Examining the class fields</a:t>
            </a:r>
            <a:endParaRPr/>
          </a:p>
          <a:p>
            <a:pPr indent="-342900" lvl="0" marL="342900" rtl="0" algn="l">
              <a:lnSpc>
                <a:spcPct val="90000"/>
              </a:lnSpc>
              <a:spcBef>
                <a:spcPts val="498"/>
              </a:spcBef>
              <a:spcAft>
                <a:spcPts val="0"/>
              </a:spcAft>
              <a:buClr>
                <a:schemeClr val="dk1"/>
              </a:buClr>
              <a:buSzPts val="2489"/>
              <a:buFont typeface="Calibri"/>
              <a:buChar char="•"/>
            </a:pPr>
            <a:r>
              <a:rPr lang="en-US" sz="2489"/>
              <a:t>Examining the class constructors</a:t>
            </a:r>
            <a:endParaRPr/>
          </a:p>
          <a:p>
            <a:pPr indent="-342900" lvl="0" marL="342900" rtl="0" algn="l">
              <a:lnSpc>
                <a:spcPct val="90000"/>
              </a:lnSpc>
              <a:spcBef>
                <a:spcPts val="498"/>
              </a:spcBef>
              <a:spcAft>
                <a:spcPts val="0"/>
              </a:spcAft>
              <a:buClr>
                <a:schemeClr val="dk1"/>
              </a:buClr>
              <a:buSzPts val="2489"/>
              <a:buFont typeface="Calibri"/>
              <a:buChar char="•"/>
            </a:pPr>
            <a:r>
              <a:rPr lang="en-US" sz="2489"/>
              <a:t>Discovering class methods</a:t>
            </a:r>
            <a:endParaRPr/>
          </a:p>
          <a:p>
            <a:pPr indent="-184848" lvl="0" marL="342900" rtl="0" algn="l">
              <a:lnSpc>
                <a:spcPct val="90000"/>
              </a:lnSpc>
              <a:spcBef>
                <a:spcPts val="498"/>
              </a:spcBef>
              <a:spcAft>
                <a:spcPts val="0"/>
              </a:spcAft>
              <a:buClr>
                <a:schemeClr val="dk1"/>
              </a:buClr>
              <a:buSzPts val="2489"/>
              <a:buFont typeface="Calibri"/>
              <a:buNone/>
            </a:pPr>
            <a:r>
              <a:t/>
            </a:r>
            <a:endParaRPr sz="2489"/>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9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1955" name="Google Shape;1955;p19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89"/>
              <a:buChar char="•"/>
            </a:pPr>
            <a:r>
              <a:rPr lang="en-US" sz="2489"/>
              <a:t>Required for class browsing</a:t>
            </a:r>
            <a:endParaRPr/>
          </a:p>
          <a:p>
            <a:pPr indent="-342900" lvl="2" marL="1257300" rtl="0" algn="l">
              <a:spcBef>
                <a:spcPts val="100"/>
              </a:spcBef>
              <a:spcAft>
                <a:spcPts val="0"/>
              </a:spcAft>
              <a:buClr>
                <a:schemeClr val="dk1"/>
              </a:buClr>
              <a:buSzPts val="1800"/>
              <a:buChar char="•"/>
            </a:pPr>
            <a:r>
              <a:rPr lang="en-US"/>
              <a:t>Need to know the class infrastructure</a:t>
            </a:r>
            <a:endParaRPr/>
          </a:p>
          <a:p>
            <a:pPr indent="-342900" lvl="2" marL="1257300" rtl="0" algn="l">
              <a:spcBef>
                <a:spcPts val="100"/>
              </a:spcBef>
              <a:spcAft>
                <a:spcPts val="0"/>
              </a:spcAft>
              <a:buClr>
                <a:schemeClr val="dk1"/>
              </a:buClr>
              <a:buSzPts val="1800"/>
              <a:buChar char="•"/>
            </a:pPr>
            <a:r>
              <a:rPr lang="en-US"/>
              <a:t>For example – list of class constructors</a:t>
            </a:r>
            <a:endParaRPr/>
          </a:p>
          <a:p>
            <a:pPr indent="-228600" lvl="2" marL="1257300" rtl="0" algn="l">
              <a:spcBef>
                <a:spcPts val="100"/>
              </a:spcBef>
              <a:spcAft>
                <a:spcPts val="0"/>
              </a:spcAft>
              <a:buClr>
                <a:schemeClr val="dk1"/>
              </a:buClr>
              <a:buSzPts val="1800"/>
              <a:buNone/>
            </a:pPr>
            <a:r>
              <a:t/>
            </a:r>
            <a:endParaRPr/>
          </a:p>
          <a:p>
            <a:pPr indent="-342900" lvl="0" marL="342900" rtl="0" algn="l">
              <a:spcBef>
                <a:spcPts val="498"/>
              </a:spcBef>
              <a:spcAft>
                <a:spcPts val="0"/>
              </a:spcAft>
              <a:buClr>
                <a:schemeClr val="dk1"/>
              </a:buClr>
              <a:buSzPts val="2489"/>
              <a:buChar char="•"/>
            </a:pPr>
            <a:r>
              <a:rPr lang="en-US" sz="2489"/>
              <a:t>Is done via </a:t>
            </a:r>
            <a:r>
              <a:rPr i="1" lang="en-US" sz="2489"/>
              <a:t>java.lang.Class</a:t>
            </a:r>
            <a:r>
              <a:rPr lang="en-US"/>
              <a:t> </a:t>
            </a:r>
            <a:endParaRPr/>
          </a:p>
          <a:p>
            <a:pPr indent="-342900" lvl="2" marL="1257300" rtl="0" algn="l">
              <a:spcBef>
                <a:spcPts val="100"/>
              </a:spcBef>
              <a:spcAft>
                <a:spcPts val="0"/>
              </a:spcAft>
              <a:buClr>
                <a:schemeClr val="dk1"/>
              </a:buClr>
              <a:buSzPts val="1800"/>
              <a:buChar char="•"/>
            </a:pPr>
            <a:r>
              <a:rPr lang="en-US"/>
              <a:t>The JRE maintains a </a:t>
            </a:r>
            <a:r>
              <a:rPr i="1" lang="en-US"/>
              <a:t>Class</a:t>
            </a:r>
            <a:r>
              <a:rPr lang="en-US"/>
              <a:t> object to reflect classes</a:t>
            </a:r>
            <a:endParaRPr/>
          </a:p>
          <a:p>
            <a:pPr indent="-342900" lvl="2" marL="1257300" rtl="0" algn="l">
              <a:spcBef>
                <a:spcPts val="100"/>
              </a:spcBef>
              <a:spcAft>
                <a:spcPts val="0"/>
              </a:spcAft>
              <a:buClr>
                <a:schemeClr val="dk1"/>
              </a:buClr>
              <a:buSzPts val="1800"/>
              <a:buChar char="•"/>
            </a:pPr>
            <a:r>
              <a:rPr i="1" lang="en-US"/>
              <a:t>Class</a:t>
            </a:r>
            <a:r>
              <a:rPr lang="en-US"/>
              <a:t> instances are immutable</a:t>
            </a:r>
            <a:endParaRPr/>
          </a:p>
          <a:p>
            <a:pPr indent="-342900" lvl="2" marL="1257300" rtl="0" algn="l">
              <a:spcBef>
                <a:spcPts val="100"/>
              </a:spcBef>
              <a:spcAft>
                <a:spcPts val="0"/>
              </a:spcAft>
              <a:buClr>
                <a:schemeClr val="dk1"/>
              </a:buClr>
              <a:buSzPts val="1800"/>
              <a:buChar char="•"/>
            </a:pPr>
            <a:r>
              <a:rPr lang="en-US"/>
              <a:t>Also represent Interfaces</a:t>
            </a:r>
            <a:endParaRPr/>
          </a:p>
          <a:p>
            <a:pPr indent="-342900" lvl="2" marL="1257300" rtl="0" algn="l">
              <a:spcBef>
                <a:spcPts val="100"/>
              </a:spcBef>
              <a:spcAft>
                <a:spcPts val="0"/>
              </a:spcAft>
              <a:buClr>
                <a:schemeClr val="dk1"/>
              </a:buClr>
              <a:buSzPts val="1800"/>
              <a:buChar char="•"/>
            </a:pPr>
            <a:r>
              <a:rPr lang="en-US"/>
              <a:t>Each living object hold a reference to its </a:t>
            </a:r>
            <a:r>
              <a:rPr i="1" lang="en-US"/>
              <a:t>Class</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None/>
            </a:pPr>
            <a:r>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19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1961" name="Google Shape;1961;p19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89"/>
              <a:buChar char="•"/>
            </a:pPr>
            <a:r>
              <a:rPr lang="en-US" sz="2489"/>
              <a:t>Retrieving Class objects</a:t>
            </a:r>
            <a:endParaRPr/>
          </a:p>
          <a:p>
            <a:pPr indent="-342900" lvl="2" marL="1257300" rtl="0" algn="l">
              <a:spcBef>
                <a:spcPts val="100"/>
              </a:spcBef>
              <a:spcAft>
                <a:spcPts val="0"/>
              </a:spcAft>
              <a:buClr>
                <a:schemeClr val="dk1"/>
              </a:buClr>
              <a:buSzPts val="1800"/>
              <a:buChar char="•"/>
            </a:pPr>
            <a:r>
              <a:rPr lang="en-US"/>
              <a:t>From an instance</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By specifying the class name as a </a:t>
            </a:r>
            <a:r>
              <a:rPr i="1" lang="en-US"/>
              <a:t>String</a:t>
            </a:r>
            <a:endParaRPr/>
          </a:p>
          <a:p>
            <a:pPr indent="-342900" lvl="4" marL="2171700" rtl="0" algn="l">
              <a:spcBef>
                <a:spcPts val="360"/>
              </a:spcBef>
              <a:spcAft>
                <a:spcPts val="0"/>
              </a:spcAft>
              <a:buClr>
                <a:schemeClr val="dk1"/>
              </a:buClr>
              <a:buSzPts val="1800"/>
              <a:buChar char="•"/>
            </a:pPr>
            <a:r>
              <a:rPr lang="en-US"/>
              <a:t>Checked at runtime</a:t>
            </a:r>
            <a:endParaRPr/>
          </a:p>
          <a:p>
            <a:pPr indent="-342900" lvl="4" marL="2171700" rtl="0" algn="l">
              <a:spcBef>
                <a:spcPts val="360"/>
              </a:spcBef>
              <a:spcAft>
                <a:spcPts val="0"/>
              </a:spcAft>
              <a:buClr>
                <a:schemeClr val="dk1"/>
              </a:buClr>
              <a:buSzPts val="1800"/>
              <a:buChar char="•"/>
            </a:pPr>
            <a:r>
              <a:rPr lang="en-US"/>
              <a:t>Portable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By specifying the class name at compile time</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
        <p:nvSpPr>
          <p:cNvPr id="1962" name="Google Shape;1962;p193"/>
          <p:cNvSpPr/>
          <p:nvPr/>
        </p:nvSpPr>
        <p:spPr>
          <a:xfrm>
            <a:off x="4859338" y="2404534"/>
            <a:ext cx="2665412" cy="575733"/>
          </a:xfrm>
          <a:prstGeom prst="rect">
            <a:avLst/>
          </a:prstGeom>
          <a:noFill/>
          <a:ln>
            <a:noFill/>
          </a:ln>
        </p:spPr>
        <p:txBody>
          <a:bodyPr anchorCtr="0" anchor="t" bIns="45700" lIns="91425" spcFirstLastPara="1" rIns="91425" wrap="square" tIns="45700">
            <a:noAutofit/>
          </a:bodyPr>
          <a:lstStyle/>
          <a:p>
            <a:pPr indent="-304804" lvl="0" marL="304804" marR="0" rtl="0" algn="l">
              <a:spcBef>
                <a:spcPts val="0"/>
              </a:spcBef>
              <a:spcAft>
                <a:spcPts val="0"/>
              </a:spcAft>
              <a:buNone/>
            </a:pPr>
            <a:r>
              <a:t/>
            </a:r>
            <a:endParaRPr sz="1244">
              <a:solidFill>
                <a:schemeClr val="dk1"/>
              </a:solidFill>
              <a:latin typeface="Arial"/>
              <a:ea typeface="Arial"/>
              <a:cs typeface="Arial"/>
              <a:sym typeface="Arial"/>
            </a:endParaRPr>
          </a:p>
        </p:txBody>
      </p:sp>
      <p:sp>
        <p:nvSpPr>
          <p:cNvPr id="1963" name="Google Shape;1963;p193"/>
          <p:cNvSpPr/>
          <p:nvPr/>
        </p:nvSpPr>
        <p:spPr>
          <a:xfrm>
            <a:off x="4139952" y="1565462"/>
            <a:ext cx="4546848" cy="672278"/>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Arial"/>
                <a:ea typeface="Arial"/>
                <a:cs typeface="Arial"/>
                <a:sym typeface="Arial"/>
              </a:rPr>
              <a:t>MyObject obj=new MyObject();</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Class class= obj.</a:t>
            </a:r>
            <a:r>
              <a:rPr b="1" lang="en-US" sz="1400">
                <a:solidFill>
                  <a:schemeClr val="dk1"/>
                </a:solidFill>
                <a:latin typeface="Arial"/>
                <a:ea typeface="Arial"/>
                <a:cs typeface="Arial"/>
                <a:sym typeface="Arial"/>
              </a:rPr>
              <a:t>getClass()</a:t>
            </a:r>
            <a:r>
              <a:rPr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sp>
        <p:nvSpPr>
          <p:cNvPr id="1964" name="Google Shape;1964;p193"/>
          <p:cNvSpPr/>
          <p:nvPr/>
        </p:nvSpPr>
        <p:spPr>
          <a:xfrm>
            <a:off x="4139952" y="3282387"/>
            <a:ext cx="4546848" cy="6773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Arial"/>
                <a:ea typeface="Arial"/>
                <a:cs typeface="Arial"/>
                <a:sym typeface="Arial"/>
              </a:rPr>
              <a:t>Class class= </a:t>
            </a:r>
            <a:r>
              <a:rPr b="1" lang="en-US" sz="1400">
                <a:solidFill>
                  <a:schemeClr val="dk1"/>
                </a:solidFill>
                <a:latin typeface="Arial"/>
                <a:ea typeface="Arial"/>
                <a:cs typeface="Arial"/>
                <a:sym typeface="Arial"/>
              </a:rPr>
              <a:t>Class.forName</a:t>
            </a:r>
            <a:r>
              <a:rPr lang="en-US" sz="1400">
                <a:solidFill>
                  <a:schemeClr val="dk1"/>
                </a:solidFill>
                <a:latin typeface="Arial"/>
                <a:ea typeface="Arial"/>
                <a:cs typeface="Arial"/>
                <a:sym typeface="Arial"/>
              </a:rPr>
              <a:t>(“myPackage.MyObject”);</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p:txBody>
      </p:sp>
      <p:sp>
        <p:nvSpPr>
          <p:cNvPr id="1965" name="Google Shape;1965;p193"/>
          <p:cNvSpPr/>
          <p:nvPr/>
        </p:nvSpPr>
        <p:spPr>
          <a:xfrm>
            <a:off x="4125000" y="4535784"/>
            <a:ext cx="4561800" cy="609600"/>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Arial"/>
                <a:ea typeface="Arial"/>
                <a:cs typeface="Arial"/>
                <a:sym typeface="Arial"/>
              </a:rPr>
              <a:t>Class class= myPackage.MyObject</a:t>
            </a:r>
            <a:r>
              <a:rPr b="1" lang="en-US" sz="1400">
                <a:solidFill>
                  <a:schemeClr val="dk1"/>
                </a:solidFill>
                <a:latin typeface="Arial"/>
                <a:ea typeface="Arial"/>
                <a:cs typeface="Arial"/>
                <a:sym typeface="Arial"/>
              </a:rPr>
              <a:t>.class</a:t>
            </a:r>
            <a:r>
              <a:rPr lang="en-US" sz="1400">
                <a:solidFill>
                  <a:schemeClr val="dk1"/>
                </a:solidFill>
                <a:latin typeface="Arial"/>
                <a:ea typeface="Arial"/>
                <a:cs typeface="Arial"/>
                <a:sym typeface="Arial"/>
              </a:rPr>
              <a:t>;</a:t>
            </a:r>
            <a:endParaRPr/>
          </a:p>
        </p:txBody>
      </p:sp>
      <p:cxnSp>
        <p:nvCxnSpPr>
          <p:cNvPr id="1966" name="Google Shape;1966;p193"/>
          <p:cNvCxnSpPr/>
          <p:nvPr/>
        </p:nvCxnSpPr>
        <p:spPr>
          <a:xfrm>
            <a:off x="4139952" y="1565462"/>
            <a:ext cx="4546848" cy="0"/>
          </a:xfrm>
          <a:prstGeom prst="straightConnector1">
            <a:avLst/>
          </a:prstGeom>
          <a:noFill/>
          <a:ln cap="flat" cmpd="sng" w="9525">
            <a:solidFill>
              <a:srgbClr val="FF3300"/>
            </a:solidFill>
            <a:prstDash val="solid"/>
            <a:round/>
            <a:headEnd len="sm" w="sm" type="none"/>
            <a:tailEnd len="sm" w="sm" type="none"/>
          </a:ln>
        </p:spPr>
      </p:cxnSp>
      <p:cxnSp>
        <p:nvCxnSpPr>
          <p:cNvPr id="1967" name="Google Shape;1967;p193"/>
          <p:cNvCxnSpPr/>
          <p:nvPr/>
        </p:nvCxnSpPr>
        <p:spPr>
          <a:xfrm>
            <a:off x="4139952" y="2237740"/>
            <a:ext cx="4546848" cy="0"/>
          </a:xfrm>
          <a:prstGeom prst="straightConnector1">
            <a:avLst/>
          </a:prstGeom>
          <a:noFill/>
          <a:ln cap="flat" cmpd="sng" w="9525">
            <a:solidFill>
              <a:srgbClr val="FF3300"/>
            </a:solidFill>
            <a:prstDash val="solid"/>
            <a:round/>
            <a:headEnd len="sm" w="sm" type="none"/>
            <a:tailEnd len="sm" w="sm" type="none"/>
          </a:ln>
        </p:spPr>
      </p:cxnSp>
      <p:cxnSp>
        <p:nvCxnSpPr>
          <p:cNvPr id="1968" name="Google Shape;1968;p193"/>
          <p:cNvCxnSpPr/>
          <p:nvPr/>
        </p:nvCxnSpPr>
        <p:spPr>
          <a:xfrm>
            <a:off x="4139952" y="3282387"/>
            <a:ext cx="4546848" cy="0"/>
          </a:xfrm>
          <a:prstGeom prst="straightConnector1">
            <a:avLst/>
          </a:prstGeom>
          <a:noFill/>
          <a:ln cap="flat" cmpd="sng" w="9525">
            <a:solidFill>
              <a:srgbClr val="FF3300"/>
            </a:solidFill>
            <a:prstDash val="solid"/>
            <a:round/>
            <a:headEnd len="sm" w="sm" type="none"/>
            <a:tailEnd len="sm" w="sm" type="none"/>
          </a:ln>
        </p:spPr>
      </p:cxnSp>
      <p:cxnSp>
        <p:nvCxnSpPr>
          <p:cNvPr id="1969" name="Google Shape;1969;p193"/>
          <p:cNvCxnSpPr/>
          <p:nvPr/>
        </p:nvCxnSpPr>
        <p:spPr>
          <a:xfrm>
            <a:off x="4125000" y="3959720"/>
            <a:ext cx="4546848" cy="0"/>
          </a:xfrm>
          <a:prstGeom prst="straightConnector1">
            <a:avLst/>
          </a:prstGeom>
          <a:noFill/>
          <a:ln cap="flat" cmpd="sng" w="9525">
            <a:solidFill>
              <a:srgbClr val="FF3300"/>
            </a:solidFill>
            <a:prstDash val="solid"/>
            <a:round/>
            <a:headEnd len="sm" w="sm" type="none"/>
            <a:tailEnd len="sm" w="sm" type="none"/>
          </a:ln>
        </p:spPr>
      </p:cxnSp>
      <p:cxnSp>
        <p:nvCxnSpPr>
          <p:cNvPr id="1970" name="Google Shape;1970;p193"/>
          <p:cNvCxnSpPr/>
          <p:nvPr/>
        </p:nvCxnSpPr>
        <p:spPr>
          <a:xfrm>
            <a:off x="4125000" y="4509291"/>
            <a:ext cx="4546848" cy="0"/>
          </a:xfrm>
          <a:prstGeom prst="straightConnector1">
            <a:avLst/>
          </a:prstGeom>
          <a:noFill/>
          <a:ln cap="flat" cmpd="sng" w="9525">
            <a:solidFill>
              <a:srgbClr val="FF3300"/>
            </a:solidFill>
            <a:prstDash val="solid"/>
            <a:round/>
            <a:headEnd len="sm" w="sm" type="none"/>
            <a:tailEnd len="sm" w="sm" type="none"/>
          </a:ln>
        </p:spPr>
      </p:cxnSp>
      <p:cxnSp>
        <p:nvCxnSpPr>
          <p:cNvPr id="1971" name="Google Shape;1971;p193"/>
          <p:cNvCxnSpPr/>
          <p:nvPr/>
        </p:nvCxnSpPr>
        <p:spPr>
          <a:xfrm>
            <a:off x="4139952" y="5145384"/>
            <a:ext cx="4546848"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19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1977" name="Google Shape;1977;p19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89"/>
              <a:buChar char="•"/>
            </a:pPr>
            <a:r>
              <a:rPr lang="en-US" sz="2489"/>
              <a:t>Getting class name</a:t>
            </a:r>
            <a:endParaRPr/>
          </a:p>
          <a:p>
            <a:pPr indent="-342900" lvl="2" marL="1257300" rtl="0" algn="l">
              <a:spcBef>
                <a:spcPts val="100"/>
              </a:spcBef>
              <a:spcAft>
                <a:spcPts val="0"/>
              </a:spcAft>
              <a:buClr>
                <a:schemeClr val="dk1"/>
              </a:buClr>
              <a:buSzPts val="1778"/>
              <a:buChar char="•"/>
            </a:pPr>
            <a:r>
              <a:rPr lang="en-US" sz="1778"/>
              <a:t>Is done via the </a:t>
            </a:r>
            <a:r>
              <a:rPr i="1" lang="en-US" sz="1778"/>
              <a:t>getName() &amp; toString() </a:t>
            </a:r>
            <a:r>
              <a:rPr lang="en-US" sz="1778"/>
              <a:t>methods</a:t>
            </a:r>
            <a:endParaRPr/>
          </a:p>
          <a:p>
            <a:pPr indent="-342900" lvl="2" marL="1257300" rtl="0" algn="l">
              <a:spcBef>
                <a:spcPts val="100"/>
              </a:spcBef>
              <a:spcAft>
                <a:spcPts val="0"/>
              </a:spcAft>
              <a:buClr>
                <a:schemeClr val="dk1"/>
              </a:buClr>
              <a:buSzPts val="1778"/>
              <a:buChar char="•"/>
            </a:pPr>
            <a:r>
              <a:rPr lang="en-US" sz="1778"/>
              <a:t>If primitive is reflected – the name of the primitive is returned</a:t>
            </a:r>
            <a:endParaRPr/>
          </a:p>
          <a:p>
            <a:pPr indent="-342900" lvl="2" marL="1257300" rtl="0" algn="l">
              <a:spcBef>
                <a:spcPts val="100"/>
              </a:spcBef>
              <a:spcAft>
                <a:spcPts val="0"/>
              </a:spcAft>
              <a:buClr>
                <a:schemeClr val="dk1"/>
              </a:buClr>
              <a:buSzPts val="1778"/>
              <a:buChar char="•"/>
            </a:pPr>
            <a:r>
              <a:rPr lang="en-US" sz="1778"/>
              <a:t>Returns a fully qualified name of the object/class reflected</a:t>
            </a:r>
            <a:r>
              <a:rPr lang="en-US"/>
              <a:t> </a:t>
            </a:r>
            <a:endParaRPr/>
          </a:p>
        </p:txBody>
      </p:sp>
      <p:sp>
        <p:nvSpPr>
          <p:cNvPr id="1978" name="Google Shape;1978;p194"/>
          <p:cNvSpPr/>
          <p:nvPr/>
        </p:nvSpPr>
        <p:spPr>
          <a:xfrm>
            <a:off x="1331640" y="2878584"/>
            <a:ext cx="7355160" cy="3502744"/>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Arial"/>
                <a:ea typeface="Arial"/>
                <a:cs typeface="Arial"/>
                <a:sym typeface="Arial"/>
              </a:rPr>
              <a:t>import java.lang.reflect.*;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Import java.util.Date;</a:t>
            </a:r>
            <a:endParaRPr/>
          </a:p>
          <a:p>
            <a:pPr indent="-304804" lvl="0" marL="304804" marR="0" rtl="0" algn="l">
              <a:spcBef>
                <a:spcPts val="0"/>
              </a:spcBef>
              <a:spcAft>
                <a:spcPts val="0"/>
              </a:spcAft>
              <a:buNone/>
            </a:pPr>
            <a:r>
              <a:t/>
            </a:r>
            <a:endParaRPr sz="1400">
              <a:solidFill>
                <a:schemeClr val="dk1"/>
              </a:solidFill>
              <a:latin typeface="Arial"/>
              <a:ea typeface="Arial"/>
              <a:cs typeface="Arial"/>
              <a:sym typeface="Arial"/>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public class SampleName {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public static void main(String[] args) {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Date d = new Date();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printName(d);</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static void printName(Object o) {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Class c = o.getClass();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String s = </a:t>
            </a:r>
            <a:r>
              <a:rPr b="1" lang="en-US" sz="1400">
                <a:solidFill>
                  <a:schemeClr val="dk1"/>
                </a:solidFill>
                <a:latin typeface="Arial"/>
                <a:ea typeface="Arial"/>
                <a:cs typeface="Arial"/>
                <a:sym typeface="Arial"/>
              </a:rPr>
              <a:t>c.getName();</a:t>
            </a:r>
            <a:r>
              <a:rPr lang="en-US" sz="1400">
                <a:solidFill>
                  <a:schemeClr val="dk1"/>
                </a:solidFill>
                <a:latin typeface="Arial"/>
                <a:ea typeface="Arial"/>
                <a:cs typeface="Arial"/>
                <a:sym typeface="Arial"/>
              </a:rPr>
              <a:t>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System.out.println(s);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a:t>
            </a:r>
            <a:endParaRPr/>
          </a:p>
          <a:p>
            <a:pPr indent="-304804" lvl="0" marL="304804" marR="0" rtl="0" algn="l">
              <a:spcBef>
                <a:spcPts val="0"/>
              </a:spcBef>
              <a:spcAft>
                <a:spcPts val="0"/>
              </a:spcAft>
              <a:buNone/>
            </a:pPr>
            <a:r>
              <a:rPr b="1" lang="en-US" sz="1400">
                <a:solidFill>
                  <a:schemeClr val="dk1"/>
                </a:solidFill>
                <a:latin typeface="Arial"/>
                <a:ea typeface="Arial"/>
                <a:cs typeface="Arial"/>
                <a:sym typeface="Arial"/>
              </a:rPr>
              <a:t>The sample program prints the following line:</a:t>
            </a:r>
            <a:r>
              <a:rPr lang="en-US" sz="1400">
                <a:solidFill>
                  <a:schemeClr val="dk1"/>
                </a:solidFill>
                <a:latin typeface="Arial"/>
                <a:ea typeface="Arial"/>
                <a:cs typeface="Arial"/>
                <a:sym typeface="Arial"/>
              </a:rPr>
              <a:t> java.util.Date </a:t>
            </a:r>
            <a:endParaRPr/>
          </a:p>
          <a:p>
            <a:pPr indent="0" lvl="0" marL="0" marR="0" rtl="0" algn="l">
              <a:lnSpc>
                <a:spcPct val="80000"/>
              </a:lnSpc>
              <a:spcBef>
                <a:spcPts val="0"/>
              </a:spcBef>
              <a:spcAft>
                <a:spcPts val="0"/>
              </a:spcAft>
              <a:buNone/>
            </a:pPr>
            <a:r>
              <a:t/>
            </a:r>
            <a:endParaRPr sz="1400">
              <a:solidFill>
                <a:schemeClr val="dk1"/>
              </a:solidFill>
              <a:latin typeface="Arial"/>
              <a:ea typeface="Arial"/>
              <a:cs typeface="Arial"/>
              <a:sym typeface="Arial"/>
            </a:endParaRPr>
          </a:p>
        </p:txBody>
      </p:sp>
      <p:cxnSp>
        <p:nvCxnSpPr>
          <p:cNvPr id="1979" name="Google Shape;1979;p194"/>
          <p:cNvCxnSpPr/>
          <p:nvPr/>
        </p:nvCxnSpPr>
        <p:spPr>
          <a:xfrm>
            <a:off x="1331640" y="6388124"/>
            <a:ext cx="7355160" cy="0"/>
          </a:xfrm>
          <a:prstGeom prst="straightConnector1">
            <a:avLst/>
          </a:prstGeom>
          <a:noFill/>
          <a:ln cap="flat" cmpd="sng" w="9525">
            <a:solidFill>
              <a:srgbClr val="FF3300"/>
            </a:solidFill>
            <a:prstDash val="solid"/>
            <a:round/>
            <a:headEnd len="sm" w="sm" type="none"/>
            <a:tailEnd len="sm" w="sm" type="none"/>
          </a:ln>
        </p:spPr>
      </p:cxnSp>
      <p:cxnSp>
        <p:nvCxnSpPr>
          <p:cNvPr id="1980" name="Google Shape;1980;p194"/>
          <p:cNvCxnSpPr/>
          <p:nvPr/>
        </p:nvCxnSpPr>
        <p:spPr>
          <a:xfrm>
            <a:off x="1321296" y="2852936"/>
            <a:ext cx="735516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19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1986" name="Google Shape;1986;p19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89"/>
              <a:buChar char="•"/>
            </a:pPr>
            <a:r>
              <a:rPr lang="en-US" sz="2489"/>
              <a:t>Checking if the Class reflects an Interface</a:t>
            </a:r>
            <a:endParaRPr/>
          </a:p>
          <a:p>
            <a:pPr indent="-342900" lvl="2" marL="1257300" rtl="0" algn="l">
              <a:spcBef>
                <a:spcPts val="100"/>
              </a:spcBef>
              <a:spcAft>
                <a:spcPts val="0"/>
              </a:spcAft>
              <a:buClr>
                <a:schemeClr val="dk1"/>
              </a:buClr>
              <a:buSzPts val="1778"/>
              <a:buChar char="•"/>
            </a:pPr>
            <a:r>
              <a:rPr lang="en-US" sz="1778"/>
              <a:t>Is done via </a:t>
            </a:r>
            <a:r>
              <a:rPr i="1" lang="en-US" sz="1778"/>
              <a:t>isInterface() </a:t>
            </a:r>
            <a:r>
              <a:rPr lang="en-US" sz="1778"/>
              <a:t>method</a:t>
            </a:r>
            <a:endParaRPr/>
          </a:p>
        </p:txBody>
      </p:sp>
      <p:sp>
        <p:nvSpPr>
          <p:cNvPr id="1987" name="Google Shape;1987;p195"/>
          <p:cNvSpPr/>
          <p:nvPr/>
        </p:nvSpPr>
        <p:spPr>
          <a:xfrm>
            <a:off x="1547664" y="2636912"/>
            <a:ext cx="7139136" cy="20997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Arial"/>
                <a:ea typeface="Arial"/>
                <a:cs typeface="Arial"/>
                <a:sym typeface="Arial"/>
              </a:rPr>
              <a:t>public static void verifyInterface(</a:t>
            </a:r>
            <a:r>
              <a:rPr b="1" lang="en-US" sz="1400">
                <a:solidFill>
                  <a:schemeClr val="dk1"/>
                </a:solidFill>
                <a:latin typeface="Arial"/>
                <a:ea typeface="Arial"/>
                <a:cs typeface="Arial"/>
                <a:sym typeface="Arial"/>
              </a:rPr>
              <a:t>Class c</a:t>
            </a:r>
            <a:r>
              <a:rPr lang="en-US" sz="1400">
                <a:solidFill>
                  <a:schemeClr val="dk1"/>
                </a:solidFill>
                <a:latin typeface="Arial"/>
                <a:ea typeface="Arial"/>
                <a:cs typeface="Arial"/>
                <a:sym typeface="Arial"/>
              </a:rPr>
              <a:t>)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String name = c.getName();</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if (</a:t>
            </a:r>
            <a:r>
              <a:rPr b="1" lang="en-US" sz="1400">
                <a:solidFill>
                  <a:schemeClr val="dk1"/>
                </a:solidFill>
                <a:latin typeface="Arial"/>
                <a:ea typeface="Arial"/>
                <a:cs typeface="Arial"/>
                <a:sym typeface="Arial"/>
              </a:rPr>
              <a:t>c.isInterface()</a:t>
            </a:r>
            <a:r>
              <a:rPr lang="en-US" sz="1400">
                <a:solidFill>
                  <a:schemeClr val="dk1"/>
                </a:solidFill>
                <a:latin typeface="Arial"/>
                <a:ea typeface="Arial"/>
                <a:cs typeface="Arial"/>
                <a:sym typeface="Arial"/>
              </a:rPr>
              <a:t>)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System.out.println(name + " is an interface.");</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 else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System.out.println(name + " is a class.");</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   }</a:t>
            </a:r>
            <a:endParaRPr/>
          </a:p>
        </p:txBody>
      </p:sp>
      <p:cxnSp>
        <p:nvCxnSpPr>
          <p:cNvPr id="1988" name="Google Shape;1988;p195"/>
          <p:cNvCxnSpPr/>
          <p:nvPr/>
        </p:nvCxnSpPr>
        <p:spPr>
          <a:xfrm>
            <a:off x="1547664" y="2636912"/>
            <a:ext cx="7139136" cy="0"/>
          </a:xfrm>
          <a:prstGeom prst="straightConnector1">
            <a:avLst/>
          </a:prstGeom>
          <a:noFill/>
          <a:ln cap="flat" cmpd="sng" w="9525">
            <a:solidFill>
              <a:srgbClr val="FF3300"/>
            </a:solidFill>
            <a:prstDash val="solid"/>
            <a:round/>
            <a:headEnd len="sm" w="sm" type="none"/>
            <a:tailEnd len="sm" w="sm" type="none"/>
          </a:ln>
        </p:spPr>
      </p:cxnSp>
      <p:cxnSp>
        <p:nvCxnSpPr>
          <p:cNvPr id="1989" name="Google Shape;1989;p195"/>
          <p:cNvCxnSpPr/>
          <p:nvPr/>
        </p:nvCxnSpPr>
        <p:spPr>
          <a:xfrm>
            <a:off x="1547664" y="4736645"/>
            <a:ext cx="7139136"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19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1995" name="Google Shape;1995;p19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89"/>
              <a:buChar char="•"/>
            </a:pPr>
            <a:r>
              <a:rPr lang="en-US" sz="2489"/>
              <a:t>Identifying implemented Interfaces</a:t>
            </a:r>
            <a:endParaRPr/>
          </a:p>
          <a:p>
            <a:pPr indent="-342900" lvl="2" marL="1257300" rtl="0" algn="l">
              <a:spcBef>
                <a:spcPts val="100"/>
              </a:spcBef>
              <a:spcAft>
                <a:spcPts val="0"/>
              </a:spcAft>
              <a:buClr>
                <a:schemeClr val="dk1"/>
              </a:buClr>
              <a:buSzPts val="1800"/>
              <a:buChar char="•"/>
            </a:pPr>
            <a:r>
              <a:rPr lang="en-US"/>
              <a:t>Is done by the </a:t>
            </a:r>
            <a:r>
              <a:rPr i="1" lang="en-US"/>
              <a:t>getInterfaces() </a:t>
            </a:r>
            <a:r>
              <a:rPr lang="en-US"/>
              <a:t>method</a:t>
            </a:r>
            <a:endParaRPr/>
          </a:p>
          <a:p>
            <a:pPr indent="-342900" lvl="2" marL="1257300" rtl="0" algn="l">
              <a:spcBef>
                <a:spcPts val="100"/>
              </a:spcBef>
              <a:spcAft>
                <a:spcPts val="0"/>
              </a:spcAft>
              <a:buClr>
                <a:schemeClr val="dk1"/>
              </a:buClr>
              <a:buSzPts val="1800"/>
              <a:buChar char="•"/>
            </a:pPr>
            <a:r>
              <a:rPr lang="en-US"/>
              <a:t>Returns an array of Classes represents the Implemented interfaces</a:t>
            </a:r>
            <a:endParaRPr/>
          </a:p>
        </p:txBody>
      </p:sp>
      <p:sp>
        <p:nvSpPr>
          <p:cNvPr id="1996" name="Google Shape;1996;p196"/>
          <p:cNvSpPr/>
          <p:nvPr/>
        </p:nvSpPr>
        <p:spPr>
          <a:xfrm>
            <a:off x="1331640" y="2708920"/>
            <a:ext cx="7355160" cy="3361680"/>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rgbClr val="000000"/>
                </a:solidFill>
                <a:latin typeface="Arimo"/>
                <a:ea typeface="Arimo"/>
                <a:cs typeface="Arimo"/>
                <a:sym typeface="Arimo"/>
              </a:rPr>
              <a:t>public static void printInterfaceNames(Object o) { </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a:t>
            </a:r>
            <a:r>
              <a:rPr b="1" lang="en-US" sz="1400">
                <a:solidFill>
                  <a:srgbClr val="000000"/>
                </a:solidFill>
                <a:latin typeface="Arimo"/>
                <a:ea typeface="Arimo"/>
                <a:cs typeface="Arimo"/>
                <a:sym typeface="Arimo"/>
              </a:rPr>
              <a:t>Class c = o.getClass(); </a:t>
            </a:r>
            <a:endParaRPr/>
          </a:p>
          <a:p>
            <a:pPr indent="-304804" lvl="0" marL="304804" marR="0" rtl="0" algn="l">
              <a:spcBef>
                <a:spcPts val="0"/>
              </a:spcBef>
              <a:spcAft>
                <a:spcPts val="0"/>
              </a:spcAft>
              <a:buNone/>
            </a:pPr>
            <a:r>
              <a:rPr b="1" lang="en-US" sz="1400">
                <a:solidFill>
                  <a:srgbClr val="000000"/>
                </a:solidFill>
                <a:latin typeface="Arimo"/>
                <a:ea typeface="Arimo"/>
                <a:cs typeface="Arimo"/>
                <a:sym typeface="Arimo"/>
              </a:rPr>
              <a:t>	Class[] theInterfaces = c.getInterfaces();</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for (int i = 0; i &lt; theInterfaces.length; i++) { </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String interfaceName = theInterfaces[i].getName();</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System.out.println(interfaceName);</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 </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a:t>
            </a:r>
            <a:endParaRPr/>
          </a:p>
          <a:p>
            <a:pPr indent="-304804" lvl="0" marL="304804" marR="0" rtl="0" algn="l">
              <a:spcBef>
                <a:spcPts val="0"/>
              </a:spcBef>
              <a:spcAft>
                <a:spcPts val="0"/>
              </a:spcAft>
              <a:buNone/>
            </a:pPr>
            <a:r>
              <a:t/>
            </a:r>
            <a:endParaRPr sz="1400">
              <a:solidFill>
                <a:srgbClr val="000000"/>
              </a:solidFill>
              <a:latin typeface="Arimo"/>
              <a:ea typeface="Arimo"/>
              <a:cs typeface="Arimo"/>
              <a:sym typeface="Arimo"/>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Calling this method with a RandomAccessFile instance will generate the </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following output:</a:t>
            </a:r>
            <a:endParaRPr/>
          </a:p>
          <a:p>
            <a:pPr indent="-304804" lvl="0" marL="304804" marR="0" rtl="0" algn="l">
              <a:spcBef>
                <a:spcPts val="0"/>
              </a:spcBef>
              <a:spcAft>
                <a:spcPts val="0"/>
              </a:spcAft>
              <a:buNone/>
            </a:pPr>
            <a:r>
              <a:rPr b="1" lang="en-US" sz="1400">
                <a:solidFill>
                  <a:srgbClr val="000000"/>
                </a:solidFill>
                <a:latin typeface="Arimo"/>
                <a:ea typeface="Arimo"/>
                <a:cs typeface="Arimo"/>
                <a:sym typeface="Arimo"/>
              </a:rPr>
              <a:t>java.io.DataOutput</a:t>
            </a:r>
            <a:endParaRPr b="1" sz="1400">
              <a:solidFill>
                <a:srgbClr val="000000"/>
              </a:solidFill>
              <a:latin typeface="Arimo"/>
              <a:ea typeface="Arimo"/>
              <a:cs typeface="Arimo"/>
              <a:sym typeface="Arimo"/>
            </a:endParaRPr>
          </a:p>
          <a:p>
            <a:pPr indent="-304804" lvl="0" marL="304804" marR="0" rtl="0" algn="l">
              <a:spcBef>
                <a:spcPts val="0"/>
              </a:spcBef>
              <a:spcAft>
                <a:spcPts val="0"/>
              </a:spcAft>
              <a:buNone/>
            </a:pPr>
            <a:r>
              <a:rPr b="1" lang="en-US" sz="1400">
                <a:solidFill>
                  <a:srgbClr val="000000"/>
                </a:solidFill>
                <a:latin typeface="Arimo"/>
                <a:ea typeface="Arimo"/>
                <a:cs typeface="Arimo"/>
                <a:sym typeface="Arimo"/>
              </a:rPr>
              <a:t>java.io.DataInput</a:t>
            </a:r>
            <a:r>
              <a:rPr lang="en-US" sz="1400">
                <a:solidFill>
                  <a:srgbClr val="000000"/>
                </a:solidFill>
                <a:latin typeface="Arimo"/>
                <a:ea typeface="Arimo"/>
                <a:cs typeface="Arimo"/>
                <a:sym typeface="Arimo"/>
              </a:rPr>
              <a:t> </a:t>
            </a:r>
            <a:endParaRPr/>
          </a:p>
          <a:p>
            <a:pPr indent="-304804" lvl="0" marL="304804" marR="0" rtl="0" algn="l">
              <a:spcBef>
                <a:spcPts val="0"/>
              </a:spcBef>
              <a:spcAft>
                <a:spcPts val="0"/>
              </a:spcAft>
              <a:buNone/>
            </a:pPr>
            <a:r>
              <a:t/>
            </a:r>
            <a:endParaRPr sz="1400">
              <a:solidFill>
                <a:srgbClr val="000000"/>
              </a:solidFill>
              <a:latin typeface="Arimo"/>
              <a:ea typeface="Arimo"/>
              <a:cs typeface="Arimo"/>
              <a:sym typeface="Arimo"/>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Note that the interface names printed are fully qualified</a:t>
            </a:r>
            <a:endParaRPr/>
          </a:p>
        </p:txBody>
      </p:sp>
      <p:cxnSp>
        <p:nvCxnSpPr>
          <p:cNvPr id="1997" name="Google Shape;1997;p196"/>
          <p:cNvCxnSpPr/>
          <p:nvPr/>
        </p:nvCxnSpPr>
        <p:spPr>
          <a:xfrm>
            <a:off x="1331640" y="6093296"/>
            <a:ext cx="7355160" cy="0"/>
          </a:xfrm>
          <a:prstGeom prst="straightConnector1">
            <a:avLst/>
          </a:prstGeom>
          <a:noFill/>
          <a:ln cap="flat" cmpd="sng" w="9525">
            <a:solidFill>
              <a:srgbClr val="FF3300"/>
            </a:solidFill>
            <a:prstDash val="solid"/>
            <a:round/>
            <a:headEnd len="sm" w="sm" type="none"/>
            <a:tailEnd len="sm" w="sm" type="none"/>
          </a:ln>
        </p:spPr>
      </p:cxnSp>
      <p:cxnSp>
        <p:nvCxnSpPr>
          <p:cNvPr id="1998" name="Google Shape;1998;p196"/>
          <p:cNvCxnSpPr/>
          <p:nvPr/>
        </p:nvCxnSpPr>
        <p:spPr>
          <a:xfrm>
            <a:off x="1331640" y="2730028"/>
            <a:ext cx="735516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19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2004" name="Google Shape;2004;p19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89"/>
              <a:buChar char="•"/>
            </a:pPr>
            <a:r>
              <a:rPr lang="en-US" sz="2489"/>
              <a:t>Getting class modifiers</a:t>
            </a:r>
            <a:endParaRPr/>
          </a:p>
          <a:p>
            <a:pPr indent="-342900" lvl="2" marL="1257300" rtl="0" algn="l">
              <a:spcBef>
                <a:spcPts val="100"/>
              </a:spcBef>
              <a:spcAft>
                <a:spcPts val="0"/>
              </a:spcAft>
              <a:buClr>
                <a:schemeClr val="dk1"/>
              </a:buClr>
              <a:buSzPts val="1778"/>
              <a:buChar char="•"/>
            </a:pPr>
            <a:r>
              <a:rPr lang="en-US" sz="1778"/>
              <a:t>Is done via the </a:t>
            </a:r>
            <a:r>
              <a:rPr i="1" lang="en-US" sz="1778"/>
              <a:t>getModifiers() </a:t>
            </a:r>
            <a:r>
              <a:rPr lang="en-US" sz="1778"/>
              <a:t>method</a:t>
            </a:r>
            <a:endParaRPr/>
          </a:p>
          <a:p>
            <a:pPr indent="-342900" lvl="2" marL="1257300" rtl="0" algn="l">
              <a:spcBef>
                <a:spcPts val="100"/>
              </a:spcBef>
              <a:spcAft>
                <a:spcPts val="0"/>
              </a:spcAft>
              <a:buClr>
                <a:schemeClr val="dk1"/>
              </a:buClr>
              <a:buSzPts val="1778"/>
              <a:buChar char="•"/>
            </a:pPr>
            <a:r>
              <a:rPr lang="en-US" sz="1778"/>
              <a:t>The method returns an </a:t>
            </a:r>
            <a:r>
              <a:rPr i="1" lang="en-US" sz="1778"/>
              <a:t>int</a:t>
            </a:r>
            <a:r>
              <a:rPr lang="en-US" sz="1778"/>
              <a:t> value that can be examined using </a:t>
            </a:r>
            <a:r>
              <a:rPr i="1" lang="en-US" sz="1778"/>
              <a:t>java.lang.reflect.Modifiers </a:t>
            </a:r>
            <a:r>
              <a:rPr lang="en-US" sz="1778"/>
              <a:t>class</a:t>
            </a:r>
            <a:r>
              <a:rPr lang="en-US"/>
              <a:t>  </a:t>
            </a:r>
            <a:r>
              <a:rPr lang="en-US" sz="2844"/>
              <a:t> </a:t>
            </a:r>
            <a:endParaRPr/>
          </a:p>
        </p:txBody>
      </p:sp>
      <p:sp>
        <p:nvSpPr>
          <p:cNvPr id="2005" name="Google Shape;2005;p197"/>
          <p:cNvSpPr/>
          <p:nvPr/>
        </p:nvSpPr>
        <p:spPr>
          <a:xfrm>
            <a:off x="1417390" y="3014051"/>
            <a:ext cx="7283152" cy="3367277"/>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rgbClr val="000000"/>
                </a:solidFill>
                <a:latin typeface="Arimo"/>
                <a:ea typeface="Arimo"/>
                <a:cs typeface="Arimo"/>
                <a:sym typeface="Arimo"/>
              </a:rPr>
              <a:t>public static void printModifiers(Object o) { </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a:t>
            </a:r>
            <a:r>
              <a:rPr b="1" lang="en-US" sz="1400">
                <a:solidFill>
                  <a:srgbClr val="000000"/>
                </a:solidFill>
                <a:latin typeface="Arimo"/>
                <a:ea typeface="Arimo"/>
                <a:cs typeface="Arimo"/>
                <a:sym typeface="Arimo"/>
              </a:rPr>
              <a:t>Class c = o.getClass(); </a:t>
            </a:r>
            <a:endParaRPr/>
          </a:p>
          <a:p>
            <a:pPr indent="-304804" lvl="0" marL="304804" marR="0" rtl="0" algn="l">
              <a:spcBef>
                <a:spcPts val="0"/>
              </a:spcBef>
              <a:spcAft>
                <a:spcPts val="0"/>
              </a:spcAft>
              <a:buNone/>
            </a:pPr>
            <a:r>
              <a:rPr b="1" lang="en-US" sz="1400">
                <a:solidFill>
                  <a:srgbClr val="000000"/>
                </a:solidFill>
                <a:latin typeface="Arimo"/>
                <a:ea typeface="Arimo"/>
                <a:cs typeface="Arimo"/>
                <a:sym typeface="Arimo"/>
              </a:rPr>
              <a:t>		int m = c.getModifiers();</a:t>
            </a:r>
            <a:r>
              <a:rPr lang="en-US" sz="1400">
                <a:solidFill>
                  <a:srgbClr val="000000"/>
                </a:solidFill>
                <a:latin typeface="Arimo"/>
                <a:ea typeface="Arimo"/>
                <a:cs typeface="Arimo"/>
                <a:sym typeface="Arimo"/>
              </a:rPr>
              <a:t> </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if (</a:t>
            </a:r>
            <a:r>
              <a:rPr b="1" lang="en-US" sz="1400">
                <a:solidFill>
                  <a:srgbClr val="000000"/>
                </a:solidFill>
                <a:latin typeface="Arimo"/>
                <a:ea typeface="Arimo"/>
                <a:cs typeface="Arimo"/>
                <a:sym typeface="Arimo"/>
              </a:rPr>
              <a:t>Modifier.isPublic(m)</a:t>
            </a:r>
            <a:r>
              <a:rPr lang="en-US" sz="1400">
                <a:solidFill>
                  <a:srgbClr val="000000"/>
                </a:solidFill>
                <a:latin typeface="Arimo"/>
                <a:ea typeface="Arimo"/>
                <a:cs typeface="Arimo"/>
                <a:sym typeface="Arimo"/>
              </a:rPr>
              <a:t>) </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System.out.println("public"); </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if (</a:t>
            </a:r>
            <a:r>
              <a:rPr b="1" lang="en-US" sz="1400">
                <a:solidFill>
                  <a:srgbClr val="000000"/>
                </a:solidFill>
                <a:latin typeface="Arimo"/>
                <a:ea typeface="Arimo"/>
                <a:cs typeface="Arimo"/>
                <a:sym typeface="Arimo"/>
              </a:rPr>
              <a:t>Modifier.isAbstract(m)</a:t>
            </a:r>
            <a:r>
              <a:rPr lang="en-US" sz="1400">
                <a:solidFill>
                  <a:srgbClr val="000000"/>
                </a:solidFill>
                <a:latin typeface="Arimo"/>
                <a:ea typeface="Arimo"/>
                <a:cs typeface="Arimo"/>
                <a:sym typeface="Arimo"/>
              </a:rPr>
              <a:t>) </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System.out.println("abstract"); </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if (</a:t>
            </a:r>
            <a:r>
              <a:rPr b="1" lang="en-US" sz="1400">
                <a:solidFill>
                  <a:srgbClr val="000000"/>
                </a:solidFill>
                <a:latin typeface="Arimo"/>
                <a:ea typeface="Arimo"/>
                <a:cs typeface="Arimo"/>
                <a:sym typeface="Arimo"/>
              </a:rPr>
              <a:t>Modifier.isFinal(m)</a:t>
            </a:r>
            <a:r>
              <a:rPr lang="en-US" sz="1400">
                <a:solidFill>
                  <a:srgbClr val="000000"/>
                </a:solidFill>
                <a:latin typeface="Arimo"/>
                <a:ea typeface="Arimo"/>
                <a:cs typeface="Arimo"/>
                <a:sym typeface="Arimo"/>
              </a:rPr>
              <a:t>) </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System.out.println("final");</a:t>
            </a:r>
            <a:endParaRPr/>
          </a:p>
          <a:p>
            <a:pPr indent="-304804" lvl="0" marL="304804" marR="0" rtl="0" algn="l">
              <a:spcBef>
                <a:spcPts val="0"/>
              </a:spcBef>
              <a:spcAft>
                <a:spcPts val="0"/>
              </a:spcAft>
              <a:buNone/>
            </a:pPr>
            <a:r>
              <a:rPr lang="en-US" sz="1400">
                <a:solidFill>
                  <a:srgbClr val="000000"/>
                </a:solidFill>
                <a:latin typeface="Arimo"/>
                <a:ea typeface="Arimo"/>
                <a:cs typeface="Arimo"/>
                <a:sym typeface="Arimo"/>
              </a:rPr>
              <a:t>	} </a:t>
            </a:r>
            <a:endParaRPr/>
          </a:p>
          <a:p>
            <a:pPr indent="-304804" lvl="0" marL="304804" marR="0" rtl="0" algn="l">
              <a:spcBef>
                <a:spcPts val="0"/>
              </a:spcBef>
              <a:spcAft>
                <a:spcPts val="0"/>
              </a:spcAft>
              <a:buNone/>
            </a:pPr>
            <a:r>
              <a:t/>
            </a:r>
            <a:endParaRPr sz="1400">
              <a:solidFill>
                <a:srgbClr val="000000"/>
              </a:solidFill>
              <a:latin typeface="Arial"/>
              <a:ea typeface="Arial"/>
              <a:cs typeface="Arial"/>
              <a:sym typeface="Arial"/>
            </a:endParaRPr>
          </a:p>
          <a:p>
            <a:pPr indent="-304804" lvl="0" marL="304804" marR="0" rtl="0" algn="l">
              <a:spcBef>
                <a:spcPts val="0"/>
              </a:spcBef>
              <a:spcAft>
                <a:spcPts val="0"/>
              </a:spcAft>
              <a:buNone/>
            </a:pPr>
            <a:r>
              <a:rPr lang="en-US" sz="1400">
                <a:solidFill>
                  <a:srgbClr val="000000"/>
                </a:solidFill>
                <a:latin typeface="Arial"/>
                <a:ea typeface="Arial"/>
                <a:cs typeface="Arial"/>
                <a:sym typeface="Arial"/>
              </a:rPr>
              <a:t>The output of the sample method with a given String object reveals</a:t>
            </a:r>
            <a:endParaRPr/>
          </a:p>
          <a:p>
            <a:pPr indent="-304804" lvl="0" marL="304804" marR="0" rtl="0" algn="l">
              <a:spcBef>
                <a:spcPts val="0"/>
              </a:spcBef>
              <a:spcAft>
                <a:spcPts val="0"/>
              </a:spcAft>
              <a:buNone/>
            </a:pPr>
            <a:r>
              <a:rPr lang="en-US" sz="1400">
                <a:solidFill>
                  <a:srgbClr val="000000"/>
                </a:solidFill>
                <a:latin typeface="Arial"/>
                <a:ea typeface="Arial"/>
                <a:cs typeface="Arial"/>
                <a:sym typeface="Arial"/>
              </a:rPr>
              <a:t>that the modifiers of the </a:t>
            </a:r>
            <a:r>
              <a:rPr lang="en-US" sz="1400">
                <a:solidFill>
                  <a:srgbClr val="000000"/>
                </a:solidFill>
                <a:latin typeface="Arimo"/>
                <a:ea typeface="Arimo"/>
                <a:cs typeface="Arimo"/>
                <a:sym typeface="Arimo"/>
              </a:rPr>
              <a:t>String</a:t>
            </a:r>
            <a:r>
              <a:rPr lang="en-US" sz="1400">
                <a:solidFill>
                  <a:srgbClr val="000000"/>
                </a:solidFill>
                <a:latin typeface="Arial"/>
                <a:ea typeface="Arial"/>
                <a:cs typeface="Arial"/>
                <a:sym typeface="Arial"/>
              </a:rPr>
              <a:t> class are </a:t>
            </a:r>
            <a:r>
              <a:rPr lang="en-US" sz="1400">
                <a:solidFill>
                  <a:srgbClr val="000000"/>
                </a:solidFill>
                <a:latin typeface="Arimo"/>
                <a:ea typeface="Arimo"/>
                <a:cs typeface="Arimo"/>
                <a:sym typeface="Arimo"/>
              </a:rPr>
              <a:t>public</a:t>
            </a:r>
            <a:r>
              <a:rPr lang="en-US" sz="1400">
                <a:solidFill>
                  <a:srgbClr val="000000"/>
                </a:solidFill>
                <a:latin typeface="Arial"/>
                <a:ea typeface="Arial"/>
                <a:cs typeface="Arial"/>
                <a:sym typeface="Arial"/>
              </a:rPr>
              <a:t> and </a:t>
            </a:r>
            <a:r>
              <a:rPr lang="en-US" sz="1400">
                <a:solidFill>
                  <a:srgbClr val="000000"/>
                </a:solidFill>
                <a:latin typeface="Arimo"/>
                <a:ea typeface="Arimo"/>
                <a:cs typeface="Arimo"/>
                <a:sym typeface="Arimo"/>
              </a:rPr>
              <a:t>final</a:t>
            </a:r>
            <a:r>
              <a:rPr lang="en-US" sz="1400">
                <a:solidFill>
                  <a:srgbClr val="000000"/>
                </a:solidFill>
                <a:latin typeface="Arial"/>
                <a:ea typeface="Arial"/>
                <a:cs typeface="Arial"/>
                <a:sym typeface="Arial"/>
              </a:rPr>
              <a:t>:</a:t>
            </a:r>
            <a:r>
              <a:rPr lang="en-US" sz="1400">
                <a:solidFill>
                  <a:schemeClr val="dk1"/>
                </a:solidFill>
                <a:latin typeface="Arial"/>
                <a:ea typeface="Arial"/>
                <a:cs typeface="Arial"/>
                <a:sym typeface="Arial"/>
              </a:rPr>
              <a:t> </a:t>
            </a:r>
            <a:endParaRPr/>
          </a:p>
          <a:p>
            <a:pPr indent="-304804" lvl="0" marL="304804" marR="0" rtl="0" algn="l">
              <a:spcBef>
                <a:spcPts val="0"/>
              </a:spcBef>
              <a:spcAft>
                <a:spcPts val="0"/>
              </a:spcAft>
              <a:buNone/>
            </a:pPr>
            <a:r>
              <a:rPr b="1" lang="en-US" sz="1400">
                <a:solidFill>
                  <a:schemeClr val="dk1"/>
                </a:solidFill>
                <a:latin typeface="Arial"/>
                <a:ea typeface="Arial"/>
                <a:cs typeface="Arial"/>
                <a:sym typeface="Arial"/>
              </a:rPr>
              <a:t>public </a:t>
            </a:r>
            <a:endParaRPr/>
          </a:p>
          <a:p>
            <a:pPr indent="-304804" lvl="0" marL="304804" marR="0" rtl="0" algn="l">
              <a:spcBef>
                <a:spcPts val="0"/>
              </a:spcBef>
              <a:spcAft>
                <a:spcPts val="0"/>
              </a:spcAft>
              <a:buNone/>
            </a:pPr>
            <a:r>
              <a:rPr b="1" lang="en-US" sz="1400">
                <a:solidFill>
                  <a:schemeClr val="dk1"/>
                </a:solidFill>
                <a:latin typeface="Arial"/>
                <a:ea typeface="Arial"/>
                <a:cs typeface="Arial"/>
                <a:sym typeface="Arial"/>
              </a:rPr>
              <a:t>final</a:t>
            </a:r>
            <a:endParaRPr/>
          </a:p>
        </p:txBody>
      </p:sp>
      <p:cxnSp>
        <p:nvCxnSpPr>
          <p:cNvPr id="2006" name="Google Shape;2006;p197"/>
          <p:cNvCxnSpPr/>
          <p:nvPr/>
        </p:nvCxnSpPr>
        <p:spPr>
          <a:xfrm>
            <a:off x="1417390" y="3014051"/>
            <a:ext cx="7283152" cy="0"/>
          </a:xfrm>
          <a:prstGeom prst="straightConnector1">
            <a:avLst/>
          </a:prstGeom>
          <a:noFill/>
          <a:ln cap="flat" cmpd="sng" w="9525">
            <a:solidFill>
              <a:srgbClr val="FF3300"/>
            </a:solidFill>
            <a:prstDash val="solid"/>
            <a:round/>
            <a:headEnd len="sm" w="sm" type="none"/>
            <a:tailEnd len="sm" w="sm" type="none"/>
          </a:ln>
        </p:spPr>
      </p:cxnSp>
      <p:cxnSp>
        <p:nvCxnSpPr>
          <p:cNvPr id="2007" name="Google Shape;2007;p197"/>
          <p:cNvCxnSpPr/>
          <p:nvPr/>
        </p:nvCxnSpPr>
        <p:spPr>
          <a:xfrm>
            <a:off x="1417390" y="6381328"/>
            <a:ext cx="7283152"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19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2013" name="Google Shape;2013;p19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133"/>
              <a:buChar char="•"/>
            </a:pPr>
            <a:r>
              <a:rPr lang="en-US" sz="2133"/>
              <a:t>Modifiers can be checked also on:</a:t>
            </a:r>
            <a:endParaRPr/>
          </a:p>
          <a:p>
            <a:pPr indent="-342900" lvl="2" marL="1257300" rtl="0" algn="l">
              <a:spcBef>
                <a:spcPts val="100"/>
              </a:spcBef>
              <a:spcAft>
                <a:spcPts val="0"/>
              </a:spcAft>
              <a:buClr>
                <a:schemeClr val="dk1"/>
              </a:buClr>
              <a:buSzPts val="1778"/>
              <a:buChar char="•"/>
            </a:pPr>
            <a:r>
              <a:rPr lang="en-US" sz="1778"/>
              <a:t>constructors</a:t>
            </a:r>
            <a:endParaRPr/>
          </a:p>
          <a:p>
            <a:pPr indent="-342900" lvl="2" marL="1257300" rtl="0" algn="l">
              <a:spcBef>
                <a:spcPts val="100"/>
              </a:spcBef>
              <a:spcAft>
                <a:spcPts val="0"/>
              </a:spcAft>
              <a:buClr>
                <a:schemeClr val="dk1"/>
              </a:buClr>
              <a:buSzPts val="1778"/>
              <a:buChar char="•"/>
            </a:pPr>
            <a:r>
              <a:rPr lang="en-US" sz="1778"/>
              <a:t>methods</a:t>
            </a:r>
            <a:endParaRPr/>
          </a:p>
          <a:p>
            <a:pPr indent="-342900" lvl="2" marL="1257300" rtl="0" algn="l">
              <a:spcBef>
                <a:spcPts val="100"/>
              </a:spcBef>
              <a:spcAft>
                <a:spcPts val="0"/>
              </a:spcAft>
              <a:buClr>
                <a:schemeClr val="dk1"/>
              </a:buClr>
              <a:buSzPts val="1778"/>
              <a:buChar char="•"/>
            </a:pPr>
            <a:r>
              <a:rPr lang="en-US" sz="1778"/>
              <a:t>data members</a:t>
            </a:r>
            <a:endParaRPr/>
          </a:p>
          <a:p>
            <a:pPr indent="-292100" lvl="2" marL="1257300" rtl="0" algn="l">
              <a:spcBef>
                <a:spcPts val="100"/>
              </a:spcBef>
              <a:spcAft>
                <a:spcPts val="0"/>
              </a:spcAft>
              <a:buClr>
                <a:schemeClr val="dk1"/>
              </a:buClr>
              <a:buSzPts val="800"/>
              <a:buNone/>
            </a:pPr>
            <a:r>
              <a:t/>
            </a:r>
            <a:endParaRPr sz="800"/>
          </a:p>
          <a:p>
            <a:pPr indent="-342900" lvl="0" marL="342900" rtl="0" algn="l">
              <a:spcBef>
                <a:spcPts val="427"/>
              </a:spcBef>
              <a:spcAft>
                <a:spcPts val="0"/>
              </a:spcAft>
              <a:buClr>
                <a:schemeClr val="dk1"/>
              </a:buClr>
              <a:buSzPts val="2133"/>
              <a:buChar char="•"/>
            </a:pPr>
            <a:r>
              <a:rPr lang="en-US" sz="2133"/>
              <a:t>Use method </a:t>
            </a:r>
            <a:r>
              <a:rPr i="1" lang="en-US" sz="2133"/>
              <a:t>isAccessible() </a:t>
            </a:r>
            <a:r>
              <a:rPr lang="en-US" sz="2133"/>
              <a:t>to check accessibility</a:t>
            </a:r>
            <a:endParaRPr/>
          </a:p>
          <a:p>
            <a:pPr indent="-297751" lvl="0" marL="342900" rtl="0" algn="l">
              <a:spcBef>
                <a:spcPts val="142"/>
              </a:spcBef>
              <a:spcAft>
                <a:spcPts val="0"/>
              </a:spcAft>
              <a:buClr>
                <a:schemeClr val="dk1"/>
              </a:buClr>
              <a:buSzPts val="711"/>
              <a:buNone/>
            </a:pPr>
            <a:r>
              <a:t/>
            </a:r>
            <a:endParaRPr sz="711"/>
          </a:p>
          <a:p>
            <a:pPr indent="-342900" lvl="0" marL="342900" rtl="0" algn="l">
              <a:spcBef>
                <a:spcPts val="427"/>
              </a:spcBef>
              <a:spcAft>
                <a:spcPts val="0"/>
              </a:spcAft>
              <a:buClr>
                <a:schemeClr val="dk1"/>
              </a:buClr>
              <a:buSzPts val="2133"/>
              <a:buChar char="•"/>
            </a:pPr>
            <a:r>
              <a:rPr lang="en-US" sz="2133"/>
              <a:t>The method is available for any </a:t>
            </a:r>
            <a:r>
              <a:rPr i="1" lang="en-US" sz="2133"/>
              <a:t>AccessibleObject</a:t>
            </a:r>
            <a:r>
              <a:rPr lang="en-US" sz="2133"/>
              <a:t> implementer [Constructor, Method, Field] </a:t>
            </a:r>
            <a:endParaRPr/>
          </a:p>
          <a:p>
            <a:pPr indent="-297751" lvl="0" marL="342900" rtl="0" algn="l">
              <a:spcBef>
                <a:spcPts val="142"/>
              </a:spcBef>
              <a:spcAft>
                <a:spcPts val="0"/>
              </a:spcAft>
              <a:buClr>
                <a:schemeClr val="dk1"/>
              </a:buClr>
              <a:buSzPts val="711"/>
              <a:buNone/>
            </a:pPr>
            <a:r>
              <a:t/>
            </a:r>
            <a:endParaRPr sz="711"/>
          </a:p>
          <a:p>
            <a:pPr indent="-342900" lvl="0" marL="342900" rtl="0" algn="l">
              <a:spcBef>
                <a:spcPts val="427"/>
              </a:spcBef>
              <a:spcAft>
                <a:spcPts val="0"/>
              </a:spcAft>
              <a:buClr>
                <a:schemeClr val="dk1"/>
              </a:buClr>
              <a:buSzPts val="2133"/>
              <a:buChar char="•"/>
            </a:pPr>
            <a:r>
              <a:rPr i="1" lang="en-US" sz="2133"/>
              <a:t>AccessibleObject</a:t>
            </a:r>
            <a:r>
              <a:rPr lang="en-US" sz="2133"/>
              <a:t> also supports setting accessibility using the </a:t>
            </a:r>
            <a:r>
              <a:rPr i="1" lang="en-US" sz="2133"/>
              <a:t>setAccessible(boolean) </a:t>
            </a:r>
            <a:r>
              <a:rPr lang="en-US" sz="2133"/>
              <a:t>method </a:t>
            </a:r>
            <a:endParaRPr/>
          </a:p>
          <a:p>
            <a:pPr indent="-342900" lvl="2" marL="1257300" rtl="0" algn="l">
              <a:spcBef>
                <a:spcPts val="100"/>
              </a:spcBef>
              <a:spcAft>
                <a:spcPts val="0"/>
              </a:spcAft>
              <a:buClr>
                <a:schemeClr val="dk1"/>
              </a:buClr>
              <a:buSzPts val="1422"/>
              <a:buChar char="•"/>
            </a:pPr>
            <a:r>
              <a:rPr lang="en-US" sz="1422"/>
              <a:t>Enables or disables access check by the VM</a:t>
            </a:r>
            <a:endParaRPr/>
          </a:p>
          <a:p>
            <a:pPr indent="-342900" lvl="2" marL="1257300" rtl="0" algn="l">
              <a:spcBef>
                <a:spcPts val="100"/>
              </a:spcBef>
              <a:spcAft>
                <a:spcPts val="0"/>
              </a:spcAft>
              <a:buClr>
                <a:schemeClr val="dk1"/>
              </a:buClr>
              <a:buSzPts val="1422"/>
              <a:buChar char="•"/>
            </a:pPr>
            <a:r>
              <a:rPr lang="en-US" sz="1422"/>
              <a:t>May throw security exception</a:t>
            </a:r>
            <a:endParaRPr/>
          </a:p>
          <a:p>
            <a:pPr indent="-342900" lvl="2" marL="1257300" rtl="0" algn="l">
              <a:spcBef>
                <a:spcPts val="100"/>
              </a:spcBef>
              <a:spcAft>
                <a:spcPts val="0"/>
              </a:spcAft>
              <a:buClr>
                <a:schemeClr val="dk1"/>
              </a:buClr>
              <a:buSzPts val="1422"/>
              <a:buChar char="•"/>
            </a:pPr>
            <a:r>
              <a:rPr lang="en-US" sz="1422"/>
              <a:t>For final members – after calling setAccessible() on non-populated final field – it can be populated via reflection</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9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2019" name="Google Shape;2019;p19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89"/>
              <a:buNone/>
            </a:pPr>
            <a:r>
              <a:rPr b="1" lang="en-US" sz="2489"/>
              <a:t>Examining class fields</a:t>
            </a:r>
            <a:endParaRPr/>
          </a:p>
          <a:p>
            <a:pPr indent="-342900" lvl="2" marL="1257300" rtl="0" algn="l">
              <a:spcBef>
                <a:spcPts val="100"/>
              </a:spcBef>
              <a:spcAft>
                <a:spcPts val="0"/>
              </a:spcAft>
              <a:buClr>
                <a:schemeClr val="dk1"/>
              </a:buClr>
              <a:buSzPts val="1778"/>
              <a:buChar char="•"/>
            </a:pPr>
            <a:r>
              <a:rPr lang="en-US" sz="1778"/>
              <a:t>Done via </a:t>
            </a:r>
            <a:r>
              <a:rPr i="1" lang="en-US" sz="1778"/>
              <a:t>getFields() </a:t>
            </a:r>
            <a:r>
              <a:rPr lang="en-US" sz="1778"/>
              <a:t>method that returns </a:t>
            </a:r>
            <a:r>
              <a:rPr lang="en-US" sz="1778" u="sng"/>
              <a:t>public</a:t>
            </a:r>
            <a:r>
              <a:rPr lang="en-US" sz="1778"/>
              <a:t>  Field array</a:t>
            </a:r>
            <a:endParaRPr/>
          </a:p>
          <a:p>
            <a:pPr indent="-342900" lvl="2" marL="1257300" rtl="0" algn="l">
              <a:spcBef>
                <a:spcPts val="100"/>
              </a:spcBef>
              <a:spcAft>
                <a:spcPts val="0"/>
              </a:spcAft>
              <a:buClr>
                <a:schemeClr val="dk1"/>
              </a:buClr>
              <a:buSzPts val="1778"/>
              <a:buChar char="•"/>
            </a:pPr>
            <a:r>
              <a:rPr lang="en-US" sz="1778"/>
              <a:t>Done via </a:t>
            </a:r>
            <a:r>
              <a:rPr i="1" lang="en-US" sz="1778"/>
              <a:t>getDeclaredFields() </a:t>
            </a:r>
            <a:r>
              <a:rPr lang="en-US" sz="1778"/>
              <a:t>method that returns </a:t>
            </a:r>
            <a:r>
              <a:rPr lang="en-US" sz="1778" u="sng"/>
              <a:t>all</a:t>
            </a:r>
            <a:r>
              <a:rPr lang="en-US" sz="1778"/>
              <a:t>  Field array</a:t>
            </a:r>
            <a:endParaRPr/>
          </a:p>
          <a:p>
            <a:pPr indent="-342900" lvl="2" marL="1257300" rtl="0" algn="l">
              <a:spcBef>
                <a:spcPts val="100"/>
              </a:spcBef>
              <a:spcAft>
                <a:spcPts val="0"/>
              </a:spcAft>
              <a:buClr>
                <a:schemeClr val="dk1"/>
              </a:buClr>
              <a:buSzPts val="1778"/>
              <a:buChar char="•"/>
            </a:pPr>
            <a:r>
              <a:rPr lang="en-US" sz="1778"/>
              <a:t>Field class provides the following abilities:</a:t>
            </a:r>
            <a:endParaRPr/>
          </a:p>
          <a:p>
            <a:pPr indent="-342900" lvl="4" marL="2171700" rtl="0" algn="l">
              <a:spcBef>
                <a:spcPts val="360"/>
              </a:spcBef>
              <a:spcAft>
                <a:spcPts val="0"/>
              </a:spcAft>
              <a:buClr>
                <a:schemeClr val="dk1"/>
              </a:buClr>
              <a:buSzPts val="1800"/>
              <a:buChar char="•"/>
            </a:pPr>
            <a:r>
              <a:rPr lang="en-US"/>
              <a:t>Getting field name – </a:t>
            </a:r>
            <a:r>
              <a:rPr i="1" lang="en-US"/>
              <a:t>getName()</a:t>
            </a:r>
            <a:endParaRPr/>
          </a:p>
          <a:p>
            <a:pPr indent="-342900" lvl="4" marL="2171700" rtl="0" algn="l">
              <a:spcBef>
                <a:spcPts val="360"/>
              </a:spcBef>
              <a:spcAft>
                <a:spcPts val="0"/>
              </a:spcAft>
              <a:buClr>
                <a:schemeClr val="dk1"/>
              </a:buClr>
              <a:buSzPts val="1800"/>
              <a:buChar char="•"/>
            </a:pPr>
            <a:r>
              <a:rPr lang="en-US"/>
              <a:t>Getting field type – </a:t>
            </a:r>
            <a:r>
              <a:rPr i="1" lang="en-US"/>
              <a:t>getType() </a:t>
            </a:r>
            <a:r>
              <a:rPr lang="en-US"/>
              <a:t>which returns a </a:t>
            </a:r>
            <a:r>
              <a:rPr i="1" lang="en-US"/>
              <a:t>Class</a:t>
            </a:r>
            <a:endParaRPr/>
          </a:p>
          <a:p>
            <a:pPr indent="-342900" lvl="4" marL="2171700" rtl="0" algn="l">
              <a:spcBef>
                <a:spcPts val="360"/>
              </a:spcBef>
              <a:spcAft>
                <a:spcPts val="0"/>
              </a:spcAft>
              <a:buClr>
                <a:schemeClr val="dk1"/>
              </a:buClr>
              <a:buSzPts val="1800"/>
              <a:buChar char="•"/>
            </a:pPr>
            <a:r>
              <a:rPr lang="en-US"/>
              <a:t>Set&lt;type&gt; method to assign a Field with a value to an Object </a:t>
            </a:r>
            <a:endParaRPr/>
          </a:p>
          <a:p>
            <a:pPr indent="-342900" lvl="4" marL="2171700" rtl="0" algn="l">
              <a:spcBef>
                <a:spcPts val="249"/>
              </a:spcBef>
              <a:spcAft>
                <a:spcPts val="0"/>
              </a:spcAft>
              <a:buClr>
                <a:schemeClr val="dk1"/>
              </a:buClr>
              <a:buSzPts val="1244"/>
              <a:buFont typeface="Arial"/>
              <a:buNone/>
            </a:pPr>
            <a:r>
              <a:rPr lang="en-US" sz="1244"/>
              <a:t>      (is done on a field with the same name of this Field instance and type specified in the method name)</a:t>
            </a:r>
            <a:endParaRPr/>
          </a:p>
          <a:p>
            <a:pPr indent="-342900" lvl="4" marL="2171700" rtl="0" algn="l">
              <a:spcBef>
                <a:spcPts val="360"/>
              </a:spcBef>
              <a:spcAft>
                <a:spcPts val="0"/>
              </a:spcAft>
              <a:buClr>
                <a:schemeClr val="dk1"/>
              </a:buClr>
              <a:buSzPts val="1800"/>
              <a:buChar char="•"/>
            </a:pPr>
            <a:r>
              <a:rPr lang="en-US"/>
              <a:t>Get modifiers – </a:t>
            </a:r>
            <a:r>
              <a:rPr i="1" lang="en-US"/>
              <a:t>getModifiers() </a:t>
            </a:r>
            <a:endParaRPr/>
          </a:p>
          <a:p>
            <a:pPr indent="-342900" lvl="4" marL="2171700" rtl="0" algn="l">
              <a:spcBef>
                <a:spcPts val="360"/>
              </a:spcBef>
              <a:spcAft>
                <a:spcPts val="0"/>
              </a:spcAft>
              <a:buClr>
                <a:schemeClr val="dk1"/>
              </a:buClr>
              <a:buSzPts val="1800"/>
              <a:buChar char="•"/>
            </a:pPr>
            <a:r>
              <a:rPr lang="en-US"/>
              <a:t>Get&lt;type&gt; to read value of static members from an object </a:t>
            </a:r>
            <a:endParaRPr/>
          </a:p>
          <a:p>
            <a:pPr indent="-342900" lvl="4" marL="2171700" rtl="0" algn="l">
              <a:spcBef>
                <a:spcPts val="249"/>
              </a:spcBef>
              <a:spcAft>
                <a:spcPts val="0"/>
              </a:spcAft>
              <a:buClr>
                <a:schemeClr val="dk1"/>
              </a:buClr>
              <a:buSzPts val="1244"/>
              <a:buFont typeface="Arial"/>
              <a:buNone/>
            </a:pPr>
            <a:r>
              <a:rPr lang="en-US" sz="1244"/>
              <a:t>      (is done on a field with the same name of this Field instance and type specified in the method name)</a:t>
            </a:r>
            <a:endParaRPr/>
          </a:p>
          <a:p>
            <a:pPr indent="-228600" lvl="4" marL="2171700" rtl="0" algn="l">
              <a:spcBef>
                <a:spcPts val="360"/>
              </a:spcBef>
              <a:spcAft>
                <a:spcPts val="0"/>
              </a:spcAft>
              <a:buClr>
                <a:schemeClr val="dk1"/>
              </a:buClr>
              <a:buSzPts val="1800"/>
              <a:buNone/>
            </a:pPr>
            <a:r>
              <a:t/>
            </a:r>
            <a:endParaRPr/>
          </a:p>
          <a:p>
            <a:pPr indent="-228600" lvl="4" marL="2171700" rtl="0" algn="l">
              <a:spcBef>
                <a:spcPts val="360"/>
              </a:spcBef>
              <a:spcAft>
                <a:spcPts val="0"/>
              </a:spcAft>
              <a:buClr>
                <a:schemeClr val="dk1"/>
              </a:buClr>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92" name="Shape 92"/>
        <p:cNvGrpSpPr/>
        <p:nvPr/>
      </p:nvGrpSpPr>
      <p:grpSpPr>
        <a:xfrm>
          <a:off x="0" y="0"/>
          <a:ext cx="0" cy="0"/>
          <a:chOff x="0" y="0"/>
          <a:chExt cx="0" cy="0"/>
        </a:xfrm>
      </p:grpSpPr>
      <p:sp>
        <p:nvSpPr>
          <p:cNvPr id="93" name="Google Shape;93;p2"/>
          <p:cNvSpPr txBox="1"/>
          <p:nvPr>
            <p:ph type="ctrTitle"/>
          </p:nvPr>
        </p:nvSpPr>
        <p:spPr>
          <a:xfrm>
            <a:off x="685800" y="1628800"/>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4" name="Google Shape;94;p2"/>
          <p:cNvSpPr txBox="1"/>
          <p:nvPr>
            <p:ph idx="1" type="subTitle"/>
          </p:nvPr>
        </p:nvSpPr>
        <p:spPr>
          <a:xfrm>
            <a:off x="1371600" y="3548608"/>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000"/>
              <a:buFont typeface="Calibri"/>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Hotspot</a:t>
            </a:r>
            <a:endParaRPr/>
          </a:p>
        </p:txBody>
      </p:sp>
      <p:sp>
        <p:nvSpPr>
          <p:cNvPr id="278" name="Google Shape;278;p2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 Monolithic heap </a:t>
            </a:r>
            <a:endParaRPr/>
          </a:p>
          <a:p>
            <a:pPr indent="-342900" lvl="1" marL="800100" rtl="0" algn="l">
              <a:spcBef>
                <a:spcPts val="200"/>
              </a:spcBef>
              <a:spcAft>
                <a:spcPts val="0"/>
              </a:spcAft>
              <a:buClr>
                <a:schemeClr val="dk1"/>
              </a:buClr>
              <a:buSzPts val="1800"/>
              <a:buChar char="‒"/>
            </a:pPr>
            <a:r>
              <a:rPr lang="en-US"/>
              <a:t> single heap </a:t>
            </a:r>
            <a:endParaRPr/>
          </a:p>
          <a:p>
            <a:pPr indent="-342900" lvl="1" marL="800100" rtl="0" algn="l">
              <a:spcBef>
                <a:spcPts val="200"/>
              </a:spcBef>
              <a:spcAft>
                <a:spcPts val="0"/>
              </a:spcAft>
              <a:buClr>
                <a:schemeClr val="dk1"/>
              </a:buClr>
              <a:buSzPts val="1800"/>
              <a:buChar char="‒"/>
            </a:pPr>
            <a:r>
              <a:rPr lang="en-US"/>
              <a:t> easy to tune</a:t>
            </a:r>
            <a:endParaRPr/>
          </a:p>
          <a:p>
            <a:pPr indent="-342900" lvl="1" marL="800100" rtl="0" algn="l">
              <a:spcBef>
                <a:spcPts val="200"/>
              </a:spcBef>
              <a:spcAft>
                <a:spcPts val="0"/>
              </a:spcAft>
              <a:buClr>
                <a:schemeClr val="dk1"/>
              </a:buClr>
              <a:buSzPts val="1800"/>
              <a:buChar char="‒"/>
            </a:pPr>
            <a:r>
              <a:rPr lang="en-US"/>
              <a:t> not much to manage &amp; therefore consume less memory</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 Generational heap</a:t>
            </a:r>
            <a:endParaRPr/>
          </a:p>
          <a:p>
            <a:pPr indent="-342900" lvl="1" marL="800100" rtl="0" algn="l">
              <a:spcBef>
                <a:spcPts val="200"/>
              </a:spcBef>
              <a:spcAft>
                <a:spcPts val="0"/>
              </a:spcAft>
              <a:buClr>
                <a:schemeClr val="dk1"/>
              </a:buClr>
              <a:buSzPts val="1800"/>
              <a:buChar char="‒"/>
            </a:pPr>
            <a:r>
              <a:rPr lang="en-US"/>
              <a:t> separates the heap area into New objects region &amp; Old object region</a:t>
            </a:r>
            <a:endParaRPr/>
          </a:p>
          <a:p>
            <a:pPr indent="-342900" lvl="1" marL="800100" rtl="0" algn="l">
              <a:spcBef>
                <a:spcPts val="200"/>
              </a:spcBef>
              <a:spcAft>
                <a:spcPts val="0"/>
              </a:spcAft>
              <a:buClr>
                <a:schemeClr val="dk1"/>
              </a:buClr>
              <a:buSzPts val="1800"/>
              <a:buChar char="‒"/>
            </a:pPr>
            <a:r>
              <a:rPr lang="en-US"/>
              <a:t> survivor spaces are sub-regions of New</a:t>
            </a:r>
            <a:endParaRPr/>
          </a:p>
          <a:p>
            <a:pPr indent="-342900" lvl="2" marL="1257300" rtl="0" algn="l">
              <a:spcBef>
                <a:spcPts val="100"/>
              </a:spcBef>
              <a:spcAft>
                <a:spcPts val="0"/>
              </a:spcAft>
              <a:buClr>
                <a:schemeClr val="dk1"/>
              </a:buClr>
              <a:buSzPts val="1800"/>
              <a:buChar char="•"/>
            </a:pPr>
            <a:r>
              <a:rPr lang="en-US"/>
              <a:t> each region is tuned and managed separately </a:t>
            </a:r>
            <a:endParaRPr/>
          </a:p>
          <a:p>
            <a:pPr indent="-228600" lvl="4" marL="2171700" rtl="0" algn="l">
              <a:spcBef>
                <a:spcPts val="36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
        <p:nvSpPr>
          <p:cNvPr id="279" name="Google Shape;279;p20"/>
          <p:cNvSpPr/>
          <p:nvPr/>
        </p:nvSpPr>
        <p:spPr>
          <a:xfrm>
            <a:off x="1558925" y="4572620"/>
            <a:ext cx="6408738" cy="958850"/>
          </a:xfrm>
          <a:prstGeom prst="rect">
            <a:avLst/>
          </a:prstGeom>
          <a:solidFill>
            <a:srgbClr val="EAEAEA"/>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7F7F7F"/>
                </a:solidFill>
                <a:latin typeface="Arial"/>
                <a:ea typeface="Arial"/>
                <a:cs typeface="Arial"/>
                <a:sym typeface="Arial"/>
              </a:rPr>
              <a:t>Generational Heap</a:t>
            </a:r>
            <a:endParaRPr b="0" i="0" sz="1800" u="none" cap="none" strike="noStrike">
              <a:solidFill>
                <a:srgbClr val="7F7F7F"/>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280" name="Google Shape;280;p20"/>
          <p:cNvSpPr/>
          <p:nvPr/>
        </p:nvSpPr>
        <p:spPr>
          <a:xfrm>
            <a:off x="1701800" y="4829795"/>
            <a:ext cx="6121400" cy="638175"/>
          </a:xfrm>
          <a:prstGeom prst="rect">
            <a:avLst/>
          </a:prstGeom>
          <a:solidFill>
            <a:srgbClr val="F8F8F8"/>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81" name="Google Shape;281;p20"/>
          <p:cNvSpPr/>
          <p:nvPr/>
        </p:nvSpPr>
        <p:spPr>
          <a:xfrm>
            <a:off x="3359150" y="5020295"/>
            <a:ext cx="1008063" cy="447675"/>
          </a:xfrm>
          <a:prstGeom prst="rect">
            <a:avLst/>
          </a:prstGeom>
          <a:solidFill>
            <a:srgbClr val="D8D8D8"/>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282" name="Google Shape;282;p20"/>
          <p:cNvCxnSpPr/>
          <p:nvPr/>
        </p:nvCxnSpPr>
        <p:spPr>
          <a:xfrm>
            <a:off x="5375275" y="4828208"/>
            <a:ext cx="0" cy="192087"/>
          </a:xfrm>
          <a:prstGeom prst="straightConnector1">
            <a:avLst/>
          </a:prstGeom>
          <a:noFill/>
          <a:ln cap="flat" cmpd="sng" w="9525">
            <a:solidFill>
              <a:schemeClr val="lt1"/>
            </a:solidFill>
            <a:prstDash val="solid"/>
            <a:round/>
            <a:headEnd len="med" w="med" type="none"/>
            <a:tailEnd len="med" w="med" type="none"/>
          </a:ln>
        </p:spPr>
      </p:cxnSp>
      <p:sp>
        <p:nvSpPr>
          <p:cNvPr id="283" name="Google Shape;283;p20"/>
          <p:cNvSpPr/>
          <p:nvPr/>
        </p:nvSpPr>
        <p:spPr>
          <a:xfrm>
            <a:off x="2062163" y="4891708"/>
            <a:ext cx="1008062" cy="19208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067" u="none" cap="none" strike="noStrike">
                <a:solidFill>
                  <a:schemeClr val="dk1"/>
                </a:solidFill>
                <a:latin typeface="Calibri"/>
                <a:ea typeface="Calibri"/>
                <a:cs typeface="Calibri"/>
                <a:sym typeface="Calibri"/>
              </a:rPr>
              <a:t>new</a:t>
            </a:r>
            <a:endParaRPr/>
          </a:p>
        </p:txBody>
      </p:sp>
      <p:sp>
        <p:nvSpPr>
          <p:cNvPr id="284" name="Google Shape;284;p20"/>
          <p:cNvSpPr/>
          <p:nvPr/>
        </p:nvSpPr>
        <p:spPr>
          <a:xfrm>
            <a:off x="5375275" y="4829795"/>
            <a:ext cx="2447925" cy="638175"/>
          </a:xfrm>
          <a:prstGeom prst="rect">
            <a:avLst/>
          </a:prstGeom>
          <a:solidFill>
            <a:srgbClr val="C0C0C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067" u="none" cap="none" strike="noStrike">
                <a:solidFill>
                  <a:schemeClr val="dk1"/>
                </a:solidFill>
                <a:latin typeface="Calibri"/>
                <a:ea typeface="Calibri"/>
                <a:cs typeface="Calibri"/>
                <a:sym typeface="Calibri"/>
              </a:rPr>
              <a:t>OLD</a:t>
            </a:r>
            <a:endParaRPr/>
          </a:p>
        </p:txBody>
      </p:sp>
      <p:sp>
        <p:nvSpPr>
          <p:cNvPr id="285" name="Google Shape;285;p20"/>
          <p:cNvSpPr/>
          <p:nvPr/>
        </p:nvSpPr>
        <p:spPr>
          <a:xfrm>
            <a:off x="2062163" y="5210795"/>
            <a:ext cx="1008062" cy="12858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067" u="none" cap="none" strike="noStrike">
                <a:solidFill>
                  <a:schemeClr val="dk1"/>
                </a:solidFill>
                <a:latin typeface="Calibri"/>
                <a:ea typeface="Calibri"/>
                <a:cs typeface="Calibri"/>
                <a:sym typeface="Calibri"/>
              </a:rPr>
              <a:t>EDEN</a:t>
            </a:r>
            <a:endParaRPr/>
          </a:p>
        </p:txBody>
      </p:sp>
      <p:sp>
        <p:nvSpPr>
          <p:cNvPr id="286" name="Google Shape;286;p20"/>
          <p:cNvSpPr/>
          <p:nvPr/>
        </p:nvSpPr>
        <p:spPr>
          <a:xfrm>
            <a:off x="3359150" y="5083795"/>
            <a:ext cx="935038" cy="38417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067" u="none" cap="none" strike="noStrike">
                <a:solidFill>
                  <a:schemeClr val="dk1"/>
                </a:solidFill>
                <a:latin typeface="Calibri"/>
                <a:ea typeface="Calibri"/>
                <a:cs typeface="Calibri"/>
                <a:sym typeface="Calibri"/>
              </a:rPr>
              <a:t>SURVIVOR</a:t>
            </a:r>
            <a:endParaRPr/>
          </a:p>
          <a:p>
            <a:pPr indent="0" lvl="0" marL="0" marR="0" rtl="0" algn="ctr">
              <a:spcBef>
                <a:spcPts val="0"/>
              </a:spcBef>
              <a:spcAft>
                <a:spcPts val="0"/>
              </a:spcAft>
              <a:buNone/>
            </a:pPr>
            <a:r>
              <a:rPr b="1" i="0" lang="en-US" sz="1067" u="none" cap="none" strike="noStrike">
                <a:solidFill>
                  <a:schemeClr val="dk1"/>
                </a:solidFill>
                <a:latin typeface="Calibri"/>
                <a:ea typeface="Calibri"/>
                <a:cs typeface="Calibri"/>
                <a:sym typeface="Calibri"/>
              </a:rPr>
              <a:t>SPACE 1</a:t>
            </a:r>
            <a:endParaRPr/>
          </a:p>
        </p:txBody>
      </p:sp>
      <p:sp>
        <p:nvSpPr>
          <p:cNvPr id="287" name="Google Shape;287;p20"/>
          <p:cNvSpPr/>
          <p:nvPr/>
        </p:nvSpPr>
        <p:spPr>
          <a:xfrm>
            <a:off x="4367213" y="5020295"/>
            <a:ext cx="1008062" cy="447675"/>
          </a:xfrm>
          <a:prstGeom prst="rect">
            <a:avLst/>
          </a:prstGeom>
          <a:solidFill>
            <a:srgbClr val="D8D8D8"/>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288" name="Google Shape;288;p20"/>
          <p:cNvCxnSpPr/>
          <p:nvPr/>
        </p:nvCxnSpPr>
        <p:spPr>
          <a:xfrm>
            <a:off x="1125538" y="5275883"/>
            <a:ext cx="936625" cy="0"/>
          </a:xfrm>
          <a:prstGeom prst="straightConnector1">
            <a:avLst/>
          </a:prstGeom>
          <a:noFill/>
          <a:ln cap="flat" cmpd="sng" w="9525">
            <a:solidFill>
              <a:schemeClr val="dk1"/>
            </a:solidFill>
            <a:prstDash val="solid"/>
            <a:round/>
            <a:headEnd len="med" w="med" type="none"/>
            <a:tailEnd len="med" w="med" type="triangle"/>
          </a:ln>
        </p:spPr>
      </p:cxnSp>
      <p:cxnSp>
        <p:nvCxnSpPr>
          <p:cNvPr id="289" name="Google Shape;289;p20"/>
          <p:cNvCxnSpPr/>
          <p:nvPr/>
        </p:nvCxnSpPr>
        <p:spPr>
          <a:xfrm>
            <a:off x="7391400" y="5275883"/>
            <a:ext cx="1223963" cy="0"/>
          </a:xfrm>
          <a:prstGeom prst="straightConnector1">
            <a:avLst/>
          </a:prstGeom>
          <a:noFill/>
          <a:ln cap="flat" cmpd="sng" w="9525">
            <a:solidFill>
              <a:schemeClr val="dk1"/>
            </a:solidFill>
            <a:prstDash val="solid"/>
            <a:round/>
            <a:headEnd len="med" w="med" type="none"/>
            <a:tailEnd len="med" w="med" type="triangle"/>
          </a:ln>
        </p:spPr>
      </p:cxnSp>
      <p:sp>
        <p:nvSpPr>
          <p:cNvPr id="290" name="Google Shape;290;p20"/>
          <p:cNvSpPr/>
          <p:nvPr/>
        </p:nvSpPr>
        <p:spPr>
          <a:xfrm>
            <a:off x="838200" y="5083795"/>
            <a:ext cx="647700" cy="127000"/>
          </a:xfrm>
          <a:prstGeom prst="rect">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067" u="none" cap="none" strike="noStrike">
                <a:solidFill>
                  <a:schemeClr val="dk1"/>
                </a:solidFill>
                <a:latin typeface="Calibri"/>
                <a:ea typeface="Calibri"/>
                <a:cs typeface="Calibri"/>
                <a:sym typeface="Calibri"/>
              </a:rPr>
              <a:t>new</a:t>
            </a:r>
            <a:endParaRPr/>
          </a:p>
        </p:txBody>
      </p:sp>
      <p:sp>
        <p:nvSpPr>
          <p:cNvPr id="291" name="Google Shape;291;p20"/>
          <p:cNvSpPr/>
          <p:nvPr/>
        </p:nvSpPr>
        <p:spPr>
          <a:xfrm>
            <a:off x="8039100" y="5083795"/>
            <a:ext cx="576263" cy="127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067" u="none" cap="none" strike="noStrike">
                <a:solidFill>
                  <a:schemeClr val="dk1"/>
                </a:solidFill>
                <a:latin typeface="Calibri"/>
                <a:ea typeface="Calibri"/>
                <a:cs typeface="Calibri"/>
                <a:sym typeface="Calibri"/>
              </a:rPr>
              <a:t>dead</a:t>
            </a:r>
            <a:endParaRPr/>
          </a:p>
        </p:txBody>
      </p:sp>
      <p:cxnSp>
        <p:nvCxnSpPr>
          <p:cNvPr id="292" name="Google Shape;292;p20"/>
          <p:cNvCxnSpPr/>
          <p:nvPr/>
        </p:nvCxnSpPr>
        <p:spPr>
          <a:xfrm>
            <a:off x="3070225" y="5660058"/>
            <a:ext cx="5040313" cy="0"/>
          </a:xfrm>
          <a:prstGeom prst="straightConnector1">
            <a:avLst/>
          </a:prstGeom>
          <a:noFill/>
          <a:ln cap="flat" cmpd="sng" w="9525">
            <a:solidFill>
              <a:schemeClr val="lt1"/>
            </a:solidFill>
            <a:prstDash val="solid"/>
            <a:round/>
            <a:headEnd len="med" w="med" type="none"/>
            <a:tailEnd len="med" w="med" type="none"/>
          </a:ln>
        </p:spPr>
      </p:cxnSp>
      <p:cxnSp>
        <p:nvCxnSpPr>
          <p:cNvPr id="293" name="Google Shape;293;p20"/>
          <p:cNvCxnSpPr/>
          <p:nvPr/>
        </p:nvCxnSpPr>
        <p:spPr>
          <a:xfrm rot="10800000">
            <a:off x="8110537" y="5275882"/>
            <a:ext cx="53455" cy="161463"/>
          </a:xfrm>
          <a:prstGeom prst="straightConnector1">
            <a:avLst/>
          </a:prstGeom>
          <a:noFill/>
          <a:ln cap="flat" cmpd="sng" w="9525">
            <a:solidFill>
              <a:schemeClr val="lt1"/>
            </a:solidFill>
            <a:prstDash val="solid"/>
            <a:round/>
            <a:headEnd len="med" w="med" type="none"/>
            <a:tailEnd len="med" w="med" type="none"/>
          </a:ln>
        </p:spPr>
      </p:cxnSp>
      <p:sp>
        <p:nvSpPr>
          <p:cNvPr id="294" name="Google Shape;294;p20"/>
          <p:cNvSpPr/>
          <p:nvPr/>
        </p:nvSpPr>
        <p:spPr>
          <a:xfrm>
            <a:off x="981075" y="4509120"/>
            <a:ext cx="7705725" cy="1216025"/>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5" name="Google Shape;295;p20"/>
          <p:cNvSpPr/>
          <p:nvPr/>
        </p:nvSpPr>
        <p:spPr>
          <a:xfrm>
            <a:off x="4367213" y="5083795"/>
            <a:ext cx="936625" cy="38417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067" u="none" cap="none" strike="noStrike">
                <a:solidFill>
                  <a:schemeClr val="dk1"/>
                </a:solidFill>
                <a:latin typeface="Calibri"/>
                <a:ea typeface="Calibri"/>
                <a:cs typeface="Calibri"/>
                <a:sym typeface="Calibri"/>
              </a:rPr>
              <a:t>SURVIVOR</a:t>
            </a:r>
            <a:endParaRPr/>
          </a:p>
          <a:p>
            <a:pPr indent="0" lvl="0" marL="0" marR="0" rtl="0" algn="ctr">
              <a:spcBef>
                <a:spcPts val="0"/>
              </a:spcBef>
              <a:spcAft>
                <a:spcPts val="0"/>
              </a:spcAft>
              <a:buNone/>
            </a:pPr>
            <a:r>
              <a:rPr b="1" i="0" lang="en-US" sz="1067" u="none" cap="none" strike="noStrike">
                <a:solidFill>
                  <a:schemeClr val="dk1"/>
                </a:solidFill>
                <a:latin typeface="Calibri"/>
                <a:ea typeface="Calibri"/>
                <a:cs typeface="Calibri"/>
                <a:sym typeface="Calibri"/>
              </a:rPr>
              <a:t>SPACE 2</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20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2025" name="Google Shape;2025;p20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89"/>
              <a:buNone/>
            </a:pPr>
            <a:r>
              <a:rPr b="1" lang="en-US" sz="2489"/>
              <a:t>Examining class fields - example</a:t>
            </a:r>
            <a:endParaRPr/>
          </a:p>
        </p:txBody>
      </p:sp>
      <p:sp>
        <p:nvSpPr>
          <p:cNvPr id="2026" name="Google Shape;2026;p200"/>
          <p:cNvSpPr/>
          <p:nvPr/>
        </p:nvSpPr>
        <p:spPr>
          <a:xfrm>
            <a:off x="457200" y="2204864"/>
            <a:ext cx="8229599" cy="2167467"/>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public static void printFieldNames(Object o)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Class c = o.getClass();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a:t>
            </a:r>
            <a:r>
              <a:rPr b="1" lang="en-US" sz="1400">
                <a:solidFill>
                  <a:srgbClr val="000000"/>
                </a:solidFill>
                <a:latin typeface="Calibri"/>
                <a:ea typeface="Calibri"/>
                <a:cs typeface="Calibri"/>
                <a:sym typeface="Calibri"/>
              </a:rPr>
              <a:t>Field[] publicFields = c.getFields();</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for (int i = 0; i &lt; publicFields.length; i++)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String fieldName = publicFields[i].</a:t>
            </a:r>
            <a:r>
              <a:rPr b="1" lang="en-US" sz="1400">
                <a:solidFill>
                  <a:srgbClr val="000000"/>
                </a:solidFill>
                <a:latin typeface="Calibri"/>
                <a:ea typeface="Calibri"/>
                <a:cs typeface="Calibri"/>
                <a:sym typeface="Calibri"/>
              </a:rPr>
              <a:t>getName</a:t>
            </a:r>
            <a:r>
              <a:rPr lang="en-US" sz="1400">
                <a:solidFill>
                  <a:srgbClr val="000000"/>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Class typeClass = publicFields[i].</a:t>
            </a:r>
            <a:r>
              <a:rPr b="1" lang="en-US" sz="1400">
                <a:solidFill>
                  <a:srgbClr val="000000"/>
                </a:solidFill>
                <a:latin typeface="Calibri"/>
                <a:ea typeface="Calibri"/>
                <a:cs typeface="Calibri"/>
                <a:sym typeface="Calibri"/>
              </a:rPr>
              <a:t>getType</a:t>
            </a:r>
            <a:r>
              <a:rPr lang="en-US" sz="1400">
                <a:solidFill>
                  <a:srgbClr val="000000"/>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String fieldType = typeClass.getName();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System.out.println("Name: " + fieldName + ", Type: " + fieldType);</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 </a:t>
            </a:r>
            <a:endParaRPr/>
          </a:p>
        </p:txBody>
      </p:sp>
      <p:sp>
        <p:nvSpPr>
          <p:cNvPr id="2027" name="Google Shape;2027;p200"/>
          <p:cNvSpPr/>
          <p:nvPr/>
        </p:nvSpPr>
        <p:spPr>
          <a:xfrm>
            <a:off x="457200" y="4502959"/>
            <a:ext cx="8229599" cy="89087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The output of the sample program is: </a:t>
            </a:r>
            <a:endParaRPr/>
          </a:p>
          <a:p>
            <a:pPr indent="-304804" lvl="0" marL="304804" marR="0" rtl="0" algn="l">
              <a:spcBef>
                <a:spcPts val="0"/>
              </a:spcBef>
              <a:spcAft>
                <a:spcPts val="0"/>
              </a:spcAft>
              <a:buNone/>
            </a:pPr>
            <a:r>
              <a:rPr b="1" lang="en-US" sz="1400">
                <a:solidFill>
                  <a:srgbClr val="000000"/>
                </a:solidFill>
                <a:latin typeface="Calibri"/>
                <a:ea typeface="Calibri"/>
                <a:cs typeface="Calibri"/>
                <a:sym typeface="Calibri"/>
              </a:rPr>
              <a:t>Name: sum,   Type: int</a:t>
            </a:r>
            <a:endParaRPr b="1" sz="1400">
              <a:solidFill>
                <a:srgbClr val="000000"/>
              </a:solidFill>
              <a:latin typeface="Calibri"/>
              <a:ea typeface="Calibri"/>
              <a:cs typeface="Calibri"/>
              <a:sym typeface="Calibri"/>
            </a:endParaRPr>
          </a:p>
          <a:p>
            <a:pPr indent="-304804" lvl="0" marL="304804" marR="0" rtl="0" algn="l">
              <a:spcBef>
                <a:spcPts val="0"/>
              </a:spcBef>
              <a:spcAft>
                <a:spcPts val="0"/>
              </a:spcAft>
              <a:buNone/>
            </a:pPr>
            <a:r>
              <a:rPr b="1" lang="en-US" sz="1400">
                <a:solidFill>
                  <a:srgbClr val="000000"/>
                </a:solidFill>
                <a:latin typeface="Calibri"/>
                <a:ea typeface="Calibri"/>
                <a:cs typeface="Calibri"/>
                <a:sym typeface="Calibri"/>
              </a:rPr>
              <a:t>Name : word,   Type: java.lang.String</a:t>
            </a:r>
            <a:endParaRPr sz="1400">
              <a:solidFill>
                <a:schemeClr val="dk1"/>
              </a:solidFill>
              <a:latin typeface="Calibri"/>
              <a:ea typeface="Calibri"/>
              <a:cs typeface="Calibri"/>
              <a:sym typeface="Calibri"/>
            </a:endParaRPr>
          </a:p>
        </p:txBody>
      </p:sp>
      <p:cxnSp>
        <p:nvCxnSpPr>
          <p:cNvPr id="2028" name="Google Shape;2028;p200"/>
          <p:cNvCxnSpPr/>
          <p:nvPr/>
        </p:nvCxnSpPr>
        <p:spPr>
          <a:xfrm>
            <a:off x="457200" y="2204864"/>
            <a:ext cx="8229600" cy="0"/>
          </a:xfrm>
          <a:prstGeom prst="straightConnector1">
            <a:avLst/>
          </a:prstGeom>
          <a:noFill/>
          <a:ln cap="flat" cmpd="sng" w="9525">
            <a:solidFill>
              <a:srgbClr val="FF3300"/>
            </a:solidFill>
            <a:prstDash val="solid"/>
            <a:round/>
            <a:headEnd len="sm" w="sm" type="none"/>
            <a:tailEnd len="sm" w="sm" type="none"/>
          </a:ln>
        </p:spPr>
      </p:cxnSp>
      <p:cxnSp>
        <p:nvCxnSpPr>
          <p:cNvPr id="2029" name="Google Shape;2029;p200"/>
          <p:cNvCxnSpPr/>
          <p:nvPr/>
        </p:nvCxnSpPr>
        <p:spPr>
          <a:xfrm>
            <a:off x="457200" y="4372331"/>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20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2035" name="Google Shape;2035;p20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89"/>
              <a:buNone/>
            </a:pPr>
            <a:r>
              <a:rPr b="1" lang="en-US" sz="2489"/>
              <a:t>Discovering class constructors</a:t>
            </a:r>
            <a:r>
              <a:rPr b="1" lang="en-US"/>
              <a:t> </a:t>
            </a:r>
            <a:endParaRPr/>
          </a:p>
          <a:p>
            <a:pPr indent="-342900" lvl="2" marL="1257300" rtl="0" algn="l">
              <a:spcBef>
                <a:spcPts val="100"/>
              </a:spcBef>
              <a:spcAft>
                <a:spcPts val="0"/>
              </a:spcAft>
              <a:buClr>
                <a:schemeClr val="dk1"/>
              </a:buClr>
              <a:buSzPts val="1800"/>
              <a:buChar char="•"/>
            </a:pPr>
            <a:r>
              <a:rPr lang="en-US"/>
              <a:t>is done for public via </a:t>
            </a:r>
            <a:r>
              <a:rPr i="1" lang="en-US"/>
              <a:t>getConstructors() </a:t>
            </a:r>
            <a:r>
              <a:rPr lang="en-US"/>
              <a:t>method</a:t>
            </a:r>
            <a:endParaRPr/>
          </a:p>
          <a:p>
            <a:pPr indent="-342900" lvl="2" marL="1257300" rtl="0" algn="l">
              <a:spcBef>
                <a:spcPts val="100"/>
              </a:spcBef>
              <a:spcAft>
                <a:spcPts val="0"/>
              </a:spcAft>
              <a:buClr>
                <a:schemeClr val="dk1"/>
              </a:buClr>
              <a:buSzPts val="1800"/>
              <a:buChar char="•"/>
            </a:pPr>
            <a:r>
              <a:rPr lang="en-US"/>
              <a:t>is done for all via </a:t>
            </a:r>
            <a:r>
              <a:rPr i="1" lang="en-US"/>
              <a:t>getDeclaredConstructors() </a:t>
            </a:r>
            <a:r>
              <a:rPr lang="en-US"/>
              <a:t>method</a:t>
            </a:r>
            <a:endParaRPr/>
          </a:p>
          <a:p>
            <a:pPr indent="-342900" lvl="2" marL="1257300" rtl="0" algn="l">
              <a:spcBef>
                <a:spcPts val="100"/>
              </a:spcBef>
              <a:spcAft>
                <a:spcPts val="0"/>
              </a:spcAft>
              <a:buClr>
                <a:schemeClr val="dk1"/>
              </a:buClr>
              <a:buSzPts val="1800"/>
              <a:buChar char="•"/>
            </a:pPr>
            <a:r>
              <a:rPr lang="en-US"/>
              <a:t>returns a Constructor array</a:t>
            </a:r>
            <a:endParaRPr/>
          </a:p>
          <a:p>
            <a:pPr indent="-342900" lvl="2" marL="1257300" rtl="0" algn="l">
              <a:spcBef>
                <a:spcPts val="100"/>
              </a:spcBef>
              <a:spcAft>
                <a:spcPts val="0"/>
              </a:spcAft>
              <a:buClr>
                <a:schemeClr val="dk1"/>
              </a:buClr>
              <a:buSzPts val="1800"/>
              <a:buChar char="•"/>
            </a:pPr>
            <a:r>
              <a:rPr lang="en-US"/>
              <a:t>Constructor class supports:</a:t>
            </a:r>
            <a:endParaRPr/>
          </a:p>
          <a:p>
            <a:pPr indent="-342900" lvl="4" marL="2171700" rtl="0" algn="l">
              <a:spcBef>
                <a:spcPts val="360"/>
              </a:spcBef>
              <a:spcAft>
                <a:spcPts val="0"/>
              </a:spcAft>
              <a:buClr>
                <a:schemeClr val="dk1"/>
              </a:buClr>
              <a:buSzPts val="1800"/>
              <a:buChar char="•"/>
            </a:pPr>
            <a:r>
              <a:rPr lang="en-US"/>
              <a:t>getting constructor name</a:t>
            </a:r>
            <a:endParaRPr/>
          </a:p>
          <a:p>
            <a:pPr indent="-342900" lvl="4" marL="2171700" rtl="0" algn="l">
              <a:spcBef>
                <a:spcPts val="360"/>
              </a:spcBef>
              <a:spcAft>
                <a:spcPts val="0"/>
              </a:spcAft>
              <a:buClr>
                <a:schemeClr val="dk1"/>
              </a:buClr>
              <a:buSzPts val="1800"/>
              <a:buChar char="•"/>
            </a:pPr>
            <a:r>
              <a:rPr lang="en-US"/>
              <a:t>getting constructor parameters as </a:t>
            </a:r>
            <a:r>
              <a:rPr i="1" lang="en-US"/>
              <a:t>Class</a:t>
            </a:r>
            <a:r>
              <a:rPr lang="en-US"/>
              <a:t> array</a:t>
            </a:r>
            <a:endParaRPr/>
          </a:p>
          <a:p>
            <a:pPr indent="-342900" lvl="4" marL="2171700" rtl="0" algn="l">
              <a:spcBef>
                <a:spcPts val="360"/>
              </a:spcBef>
              <a:spcAft>
                <a:spcPts val="0"/>
              </a:spcAft>
              <a:buClr>
                <a:schemeClr val="dk1"/>
              </a:buClr>
              <a:buSzPts val="1800"/>
              <a:buChar char="•"/>
            </a:pPr>
            <a:r>
              <a:rPr lang="en-US"/>
              <a:t>creating new instance using the </a:t>
            </a:r>
            <a:r>
              <a:rPr i="1" lang="en-US"/>
              <a:t>newInstance(Object params)</a:t>
            </a:r>
            <a:r>
              <a:rPr lang="en-US"/>
              <a:t> method </a:t>
            </a:r>
            <a:r>
              <a:rPr lang="en-US" sz="1244"/>
              <a:t>[where parameters are sent as objects and primitives are wrapped in wrapper classes]</a:t>
            </a:r>
            <a:endParaRPr/>
          </a:p>
          <a:p>
            <a:pPr indent="-229997" lvl="2" marL="1257300" rtl="0" algn="l">
              <a:spcBef>
                <a:spcPts val="100"/>
              </a:spcBef>
              <a:spcAft>
                <a:spcPts val="0"/>
              </a:spcAft>
              <a:buClr>
                <a:schemeClr val="dk1"/>
              </a:buClr>
              <a:buSzPts val="1778"/>
              <a:buNone/>
            </a:pPr>
            <a:r>
              <a:t/>
            </a:r>
            <a:endParaRPr sz="1778"/>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20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2041" name="Google Shape;2041;p202"/>
          <p:cNvSpPr txBox="1"/>
          <p:nvPr>
            <p:ph idx="1" type="body"/>
          </p:nvPr>
        </p:nvSpPr>
        <p:spPr>
          <a:xfrm>
            <a:off x="434838" y="1297529"/>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89"/>
              <a:buNone/>
            </a:pPr>
            <a:r>
              <a:rPr b="1" lang="en-US" sz="2489"/>
              <a:t>Discovering class constructors - example</a:t>
            </a:r>
            <a:r>
              <a:rPr b="1" lang="en-US"/>
              <a:t> </a:t>
            </a:r>
            <a:endParaRPr/>
          </a:p>
          <a:p>
            <a:pPr indent="-228600" lvl="2" marL="1257300" rtl="0" algn="l">
              <a:spcBef>
                <a:spcPts val="100"/>
              </a:spcBef>
              <a:spcAft>
                <a:spcPts val="0"/>
              </a:spcAft>
              <a:buClr>
                <a:schemeClr val="dk1"/>
              </a:buClr>
              <a:buSzPts val="1800"/>
              <a:buNone/>
            </a:pPr>
            <a:r>
              <a:t/>
            </a:r>
            <a:endParaRPr>
              <a:latin typeface="Calibri"/>
              <a:ea typeface="Calibri"/>
              <a:cs typeface="Calibri"/>
              <a:sym typeface="Calibri"/>
            </a:endParaRPr>
          </a:p>
        </p:txBody>
      </p:sp>
      <p:sp>
        <p:nvSpPr>
          <p:cNvPr id="2042" name="Google Shape;2042;p202"/>
          <p:cNvSpPr/>
          <p:nvPr/>
        </p:nvSpPr>
        <p:spPr>
          <a:xfrm>
            <a:off x="466948" y="1772816"/>
            <a:ext cx="8229600" cy="4680519"/>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t/>
            </a:r>
            <a:endParaRPr sz="1400">
              <a:solidFill>
                <a:srgbClr val="000000"/>
              </a:solidFill>
              <a:latin typeface="Calibri"/>
              <a:ea typeface="Calibri"/>
              <a:cs typeface="Calibri"/>
              <a:sym typeface="Calibri"/>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import java.lang.reflect.*;</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import java.awt.*;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public class SampleConstructor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public static void main(String[] args)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Rectangle r = new Rectangle();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showConstructors(r);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public static void showConstructors(Object o)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Class c = o.getClass();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a:t>
            </a:r>
            <a:r>
              <a:rPr b="1" lang="en-US" sz="1400">
                <a:solidFill>
                  <a:srgbClr val="000000"/>
                </a:solidFill>
                <a:latin typeface="Calibri"/>
                <a:ea typeface="Calibri"/>
                <a:cs typeface="Calibri"/>
                <a:sym typeface="Calibri"/>
              </a:rPr>
              <a:t>Constructor[] theConstructors = c.getConstructors();</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for (int i = 0; i &lt; theConstructors.length; i++)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System.out.print("(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a:t>
            </a:r>
            <a:r>
              <a:rPr b="1" lang="en-US" sz="1400">
                <a:solidFill>
                  <a:srgbClr val="000000"/>
                </a:solidFill>
                <a:latin typeface="Calibri"/>
                <a:ea typeface="Calibri"/>
                <a:cs typeface="Calibri"/>
                <a:sym typeface="Calibri"/>
              </a:rPr>
              <a:t>Class[] parameterTypes = theConstructors[i].getParameterTypes();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for (int k = 0; k &lt; parameterTypes.length; k ++)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String parameterString = parameterTypes[k].getName();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System.out.print(parameterString + "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System.out.println(")");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	 } </a:t>
            </a:r>
            <a:endParaRPr/>
          </a:p>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a:t>
            </a:r>
            <a:endParaRPr/>
          </a:p>
        </p:txBody>
      </p:sp>
      <p:sp>
        <p:nvSpPr>
          <p:cNvPr id="2043" name="Google Shape;2043;p202"/>
          <p:cNvSpPr/>
          <p:nvPr/>
        </p:nvSpPr>
        <p:spPr>
          <a:xfrm>
            <a:off x="5047956" y="1819671"/>
            <a:ext cx="3626218" cy="1782114"/>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rgbClr val="000000"/>
                </a:solidFill>
                <a:latin typeface="Calibri"/>
                <a:ea typeface="Calibri"/>
                <a:cs typeface="Calibri"/>
                <a:sym typeface="Calibri"/>
              </a:rPr>
              <a:t>The output of the sample program is: </a:t>
            </a:r>
            <a:endParaRPr/>
          </a:p>
          <a:p>
            <a:pPr indent="-304804" lvl="0" marL="304804" marR="0" rtl="0" algn="l">
              <a:spcBef>
                <a:spcPts val="0"/>
              </a:spcBef>
              <a:spcAft>
                <a:spcPts val="0"/>
              </a:spcAft>
              <a:buNone/>
            </a:pPr>
            <a:r>
              <a:rPr b="1" lang="en-US" sz="1400">
                <a:solidFill>
                  <a:srgbClr val="000000"/>
                </a:solidFill>
                <a:latin typeface="Calibri"/>
                <a:ea typeface="Calibri"/>
                <a:cs typeface="Calibri"/>
                <a:sym typeface="Calibri"/>
              </a:rPr>
              <a:t>( ) </a:t>
            </a:r>
            <a:endParaRPr/>
          </a:p>
          <a:p>
            <a:pPr indent="-304804" lvl="0" marL="304804" marR="0" rtl="0" algn="l">
              <a:spcBef>
                <a:spcPts val="0"/>
              </a:spcBef>
              <a:spcAft>
                <a:spcPts val="0"/>
              </a:spcAft>
              <a:buNone/>
            </a:pPr>
            <a:r>
              <a:rPr b="1" lang="en-US" sz="1400">
                <a:solidFill>
                  <a:srgbClr val="000000"/>
                </a:solidFill>
                <a:latin typeface="Calibri"/>
                <a:ea typeface="Calibri"/>
                <a:cs typeface="Calibri"/>
                <a:sym typeface="Calibri"/>
              </a:rPr>
              <a:t>( int int ) </a:t>
            </a:r>
            <a:endParaRPr/>
          </a:p>
          <a:p>
            <a:pPr indent="-304804" lvl="0" marL="304804" marR="0" rtl="0" algn="l">
              <a:spcBef>
                <a:spcPts val="0"/>
              </a:spcBef>
              <a:spcAft>
                <a:spcPts val="0"/>
              </a:spcAft>
              <a:buNone/>
            </a:pPr>
            <a:r>
              <a:rPr b="1" lang="en-US" sz="1400">
                <a:solidFill>
                  <a:srgbClr val="000000"/>
                </a:solidFill>
                <a:latin typeface="Calibri"/>
                <a:ea typeface="Calibri"/>
                <a:cs typeface="Calibri"/>
                <a:sym typeface="Calibri"/>
              </a:rPr>
              <a:t>( int int int int ) </a:t>
            </a:r>
            <a:endParaRPr/>
          </a:p>
          <a:p>
            <a:pPr indent="-304804" lvl="0" marL="304804" marR="0" rtl="0" algn="l">
              <a:spcBef>
                <a:spcPts val="0"/>
              </a:spcBef>
              <a:spcAft>
                <a:spcPts val="0"/>
              </a:spcAft>
              <a:buNone/>
            </a:pPr>
            <a:r>
              <a:rPr b="1" lang="en-US" sz="1400">
                <a:solidFill>
                  <a:srgbClr val="000000"/>
                </a:solidFill>
                <a:latin typeface="Calibri"/>
                <a:ea typeface="Calibri"/>
                <a:cs typeface="Calibri"/>
                <a:sym typeface="Calibri"/>
              </a:rPr>
              <a:t>( java.awt.Dimension ) </a:t>
            </a:r>
            <a:endParaRPr/>
          </a:p>
          <a:p>
            <a:pPr indent="-304804" lvl="0" marL="304804" marR="0" rtl="0" algn="l">
              <a:spcBef>
                <a:spcPts val="0"/>
              </a:spcBef>
              <a:spcAft>
                <a:spcPts val="0"/>
              </a:spcAft>
              <a:buNone/>
            </a:pPr>
            <a:r>
              <a:rPr b="1" lang="en-US" sz="1400">
                <a:solidFill>
                  <a:srgbClr val="000000"/>
                </a:solidFill>
                <a:latin typeface="Calibri"/>
                <a:ea typeface="Calibri"/>
                <a:cs typeface="Calibri"/>
                <a:sym typeface="Calibri"/>
              </a:rPr>
              <a:t>( java.awt.Point ) </a:t>
            </a:r>
            <a:endParaRPr/>
          </a:p>
          <a:p>
            <a:pPr indent="-304804" lvl="0" marL="304804" marR="0" rtl="0" algn="l">
              <a:spcBef>
                <a:spcPts val="0"/>
              </a:spcBef>
              <a:spcAft>
                <a:spcPts val="0"/>
              </a:spcAft>
              <a:buNone/>
            </a:pPr>
            <a:r>
              <a:rPr b="1" lang="en-US" sz="1400">
                <a:solidFill>
                  <a:srgbClr val="000000"/>
                </a:solidFill>
                <a:latin typeface="Calibri"/>
                <a:ea typeface="Calibri"/>
                <a:cs typeface="Calibri"/>
                <a:sym typeface="Calibri"/>
              </a:rPr>
              <a:t>( java.awt.Point java.awt.Dimension )</a:t>
            </a:r>
            <a:endParaRPr/>
          </a:p>
          <a:p>
            <a:pPr indent="-304804" lvl="0" marL="304804" marR="0" rtl="0" algn="l">
              <a:spcBef>
                <a:spcPts val="0"/>
              </a:spcBef>
              <a:spcAft>
                <a:spcPts val="0"/>
              </a:spcAft>
              <a:buNone/>
            </a:pPr>
            <a:r>
              <a:rPr b="1" lang="en-US" sz="1400">
                <a:solidFill>
                  <a:srgbClr val="000000"/>
                </a:solidFill>
                <a:latin typeface="Calibri"/>
                <a:ea typeface="Calibri"/>
                <a:cs typeface="Calibri"/>
                <a:sym typeface="Calibri"/>
              </a:rPr>
              <a:t>( java.awt.Rectangle )</a:t>
            </a:r>
            <a:r>
              <a:rPr lang="en-US" sz="1400">
                <a:solidFill>
                  <a:schemeClr val="dk1"/>
                </a:solidFill>
                <a:latin typeface="Calibri"/>
                <a:ea typeface="Calibri"/>
                <a:cs typeface="Calibri"/>
                <a:sym typeface="Calibri"/>
              </a:rPr>
              <a:t> </a:t>
            </a:r>
            <a:endParaRPr/>
          </a:p>
        </p:txBody>
      </p:sp>
      <p:cxnSp>
        <p:nvCxnSpPr>
          <p:cNvPr id="2044" name="Google Shape;2044;p202"/>
          <p:cNvCxnSpPr/>
          <p:nvPr/>
        </p:nvCxnSpPr>
        <p:spPr>
          <a:xfrm>
            <a:off x="434838" y="6453335"/>
            <a:ext cx="8229600" cy="0"/>
          </a:xfrm>
          <a:prstGeom prst="straightConnector1">
            <a:avLst/>
          </a:prstGeom>
          <a:noFill/>
          <a:ln cap="flat" cmpd="sng" w="9525">
            <a:solidFill>
              <a:srgbClr val="FF3300"/>
            </a:solidFill>
            <a:prstDash val="solid"/>
            <a:round/>
            <a:headEnd len="sm" w="sm" type="none"/>
            <a:tailEnd len="sm" w="sm" type="none"/>
          </a:ln>
        </p:spPr>
      </p:cxnSp>
      <p:cxnSp>
        <p:nvCxnSpPr>
          <p:cNvPr id="2045" name="Google Shape;2045;p202"/>
          <p:cNvCxnSpPr/>
          <p:nvPr/>
        </p:nvCxnSpPr>
        <p:spPr>
          <a:xfrm>
            <a:off x="457200" y="1772816"/>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20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Examining classes</a:t>
            </a:r>
            <a:endParaRPr/>
          </a:p>
        </p:txBody>
      </p:sp>
      <p:sp>
        <p:nvSpPr>
          <p:cNvPr id="2051" name="Google Shape;2051;p20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89"/>
              <a:buNone/>
            </a:pPr>
            <a:r>
              <a:rPr b="1" lang="en-US" sz="2489"/>
              <a:t>Discovering class methods</a:t>
            </a:r>
            <a:r>
              <a:rPr b="1" lang="en-US"/>
              <a:t> </a:t>
            </a:r>
            <a:endParaRPr/>
          </a:p>
          <a:p>
            <a:pPr indent="-342900" lvl="2" marL="1257300" rtl="0" algn="l">
              <a:spcBef>
                <a:spcPts val="100"/>
              </a:spcBef>
              <a:spcAft>
                <a:spcPts val="0"/>
              </a:spcAft>
              <a:buClr>
                <a:schemeClr val="dk1"/>
              </a:buClr>
              <a:buSzPts val="1800"/>
              <a:buChar char="•"/>
            </a:pPr>
            <a:r>
              <a:rPr lang="en-US"/>
              <a:t>is done for public via </a:t>
            </a:r>
            <a:r>
              <a:rPr i="1" lang="en-US"/>
              <a:t>getMethods() </a:t>
            </a:r>
            <a:r>
              <a:rPr lang="en-US"/>
              <a:t>method</a:t>
            </a:r>
            <a:endParaRPr/>
          </a:p>
          <a:p>
            <a:pPr indent="-342900" lvl="2" marL="1257300" rtl="0" algn="l">
              <a:spcBef>
                <a:spcPts val="100"/>
              </a:spcBef>
              <a:spcAft>
                <a:spcPts val="0"/>
              </a:spcAft>
              <a:buClr>
                <a:schemeClr val="dk1"/>
              </a:buClr>
              <a:buSzPts val="1800"/>
              <a:buChar char="•"/>
            </a:pPr>
            <a:r>
              <a:rPr lang="en-US"/>
              <a:t>Is done for all via </a:t>
            </a:r>
            <a:r>
              <a:rPr i="1" lang="en-US"/>
              <a:t>getDeclaredMethods() </a:t>
            </a:r>
            <a:r>
              <a:rPr lang="en-US"/>
              <a:t>method</a:t>
            </a:r>
            <a:endParaRPr/>
          </a:p>
          <a:p>
            <a:pPr indent="-342900" lvl="2" marL="1257300" rtl="0" algn="l">
              <a:spcBef>
                <a:spcPts val="100"/>
              </a:spcBef>
              <a:spcAft>
                <a:spcPts val="0"/>
              </a:spcAft>
              <a:buClr>
                <a:schemeClr val="dk1"/>
              </a:buClr>
              <a:buSzPts val="1800"/>
              <a:buChar char="•"/>
            </a:pPr>
            <a:r>
              <a:rPr lang="en-US"/>
              <a:t>returns a Method array</a:t>
            </a:r>
            <a:endParaRPr/>
          </a:p>
          <a:p>
            <a:pPr indent="-342900" lvl="2" marL="1257300" rtl="0" algn="l">
              <a:spcBef>
                <a:spcPts val="100"/>
              </a:spcBef>
              <a:spcAft>
                <a:spcPts val="0"/>
              </a:spcAft>
              <a:buClr>
                <a:schemeClr val="dk1"/>
              </a:buClr>
              <a:buSzPts val="1800"/>
              <a:buChar char="•"/>
            </a:pPr>
            <a:r>
              <a:rPr lang="en-US"/>
              <a:t>Method class supports:</a:t>
            </a:r>
            <a:endParaRPr/>
          </a:p>
          <a:p>
            <a:pPr indent="-342900" lvl="4" marL="2171700" rtl="0" algn="l">
              <a:spcBef>
                <a:spcPts val="360"/>
              </a:spcBef>
              <a:spcAft>
                <a:spcPts val="0"/>
              </a:spcAft>
              <a:buClr>
                <a:schemeClr val="dk1"/>
              </a:buClr>
              <a:buSzPts val="1800"/>
              <a:buChar char="•"/>
            </a:pPr>
            <a:r>
              <a:rPr lang="en-US"/>
              <a:t>getting method name</a:t>
            </a:r>
            <a:endParaRPr/>
          </a:p>
          <a:p>
            <a:pPr indent="-342900" lvl="4" marL="2171700" rtl="0" algn="l">
              <a:spcBef>
                <a:spcPts val="360"/>
              </a:spcBef>
              <a:spcAft>
                <a:spcPts val="0"/>
              </a:spcAft>
              <a:buClr>
                <a:schemeClr val="dk1"/>
              </a:buClr>
              <a:buSzPts val="1800"/>
              <a:buChar char="•"/>
            </a:pPr>
            <a:r>
              <a:rPr lang="en-US"/>
              <a:t>getting method parameters as </a:t>
            </a:r>
            <a:r>
              <a:rPr i="1" lang="en-US"/>
              <a:t>Class</a:t>
            </a:r>
            <a:r>
              <a:rPr lang="en-US"/>
              <a:t> array</a:t>
            </a:r>
            <a:endParaRPr/>
          </a:p>
          <a:p>
            <a:pPr indent="-342900" lvl="4" marL="2171700" rtl="0" algn="l">
              <a:spcBef>
                <a:spcPts val="360"/>
              </a:spcBef>
              <a:spcAft>
                <a:spcPts val="0"/>
              </a:spcAft>
              <a:buClr>
                <a:schemeClr val="dk1"/>
              </a:buClr>
              <a:buSzPts val="1800"/>
              <a:buChar char="•"/>
            </a:pPr>
            <a:r>
              <a:rPr lang="en-US"/>
              <a:t>getting returned type</a:t>
            </a:r>
            <a:endParaRPr/>
          </a:p>
          <a:p>
            <a:pPr indent="-342900" lvl="4" marL="2171700" rtl="0" algn="l">
              <a:spcBef>
                <a:spcPts val="360"/>
              </a:spcBef>
              <a:spcAft>
                <a:spcPts val="0"/>
              </a:spcAft>
              <a:buClr>
                <a:schemeClr val="dk1"/>
              </a:buClr>
              <a:buSzPts val="1800"/>
              <a:buChar char="•"/>
            </a:pPr>
            <a:r>
              <a:rPr lang="en-US"/>
              <a:t>invoke – this method takes the instance to call and the </a:t>
            </a:r>
            <a:r>
              <a:rPr i="1" lang="en-US"/>
              <a:t>Object[] </a:t>
            </a:r>
            <a:r>
              <a:rPr lang="en-US"/>
              <a:t>of parameters to send. the method returns the returned value as an </a:t>
            </a:r>
            <a:r>
              <a:rPr i="1" lang="en-US"/>
              <a:t>Object</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Font typeface="Calibri"/>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055" name="Shape 2055"/>
        <p:cNvGrpSpPr/>
        <p:nvPr/>
      </p:nvGrpSpPr>
      <p:grpSpPr>
        <a:xfrm>
          <a:off x="0" y="0"/>
          <a:ext cx="0" cy="0"/>
          <a:chOff x="0" y="0"/>
          <a:chExt cx="0" cy="0"/>
        </a:xfrm>
      </p:grpSpPr>
      <p:sp>
        <p:nvSpPr>
          <p:cNvPr id="2056" name="Google Shape;2056;p20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57" name="Google Shape;2057;p20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Font typeface="Arial"/>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205"/>
          <p:cNvSpPr txBox="1"/>
          <p:nvPr>
            <p:ph type="title"/>
          </p:nvPr>
        </p:nvSpPr>
        <p:spPr>
          <a:xfrm>
            <a:off x="457200" y="1341438"/>
            <a:ext cx="8229600" cy="7794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Manipulating Objects</a:t>
            </a:r>
            <a:endParaRPr/>
          </a:p>
        </p:txBody>
      </p:sp>
      <p:sp>
        <p:nvSpPr>
          <p:cNvPr id="2063" name="Google Shape;2063;p205"/>
          <p:cNvSpPr txBox="1"/>
          <p:nvPr>
            <p:ph idx="1" type="body"/>
          </p:nvPr>
        </p:nvSpPr>
        <p:spPr>
          <a:xfrm>
            <a:off x="1416627" y="2420938"/>
            <a:ext cx="7270173" cy="39608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Calibri"/>
              <a:buChar char="•"/>
            </a:pPr>
            <a:r>
              <a:rPr lang="en-US"/>
              <a:t>Creating objects</a:t>
            </a:r>
            <a:endParaRPr/>
          </a:p>
          <a:p>
            <a:pPr indent="-342900" lvl="0" marL="342900" rtl="0" algn="l">
              <a:spcBef>
                <a:spcPts val="400"/>
              </a:spcBef>
              <a:spcAft>
                <a:spcPts val="0"/>
              </a:spcAft>
              <a:buClr>
                <a:schemeClr val="dk1"/>
              </a:buClr>
              <a:buSzPts val="2000"/>
              <a:buFont typeface="Calibri"/>
              <a:buChar char="•"/>
            </a:pPr>
            <a:r>
              <a:rPr lang="en-US"/>
              <a:t>Getting fields values</a:t>
            </a:r>
            <a:endParaRPr/>
          </a:p>
          <a:p>
            <a:pPr indent="-342900" lvl="0" marL="342900" rtl="0" algn="l">
              <a:spcBef>
                <a:spcPts val="400"/>
              </a:spcBef>
              <a:spcAft>
                <a:spcPts val="0"/>
              </a:spcAft>
              <a:buClr>
                <a:schemeClr val="dk1"/>
              </a:buClr>
              <a:buSzPts val="2000"/>
              <a:buFont typeface="Calibri"/>
              <a:buChar char="•"/>
            </a:pPr>
            <a:r>
              <a:rPr lang="en-US"/>
              <a:t>Setting fields values</a:t>
            </a:r>
            <a:endParaRPr/>
          </a:p>
          <a:p>
            <a:pPr indent="-342900" lvl="0" marL="342900" rtl="0" algn="l">
              <a:spcBef>
                <a:spcPts val="400"/>
              </a:spcBef>
              <a:spcAft>
                <a:spcPts val="0"/>
              </a:spcAft>
              <a:buClr>
                <a:schemeClr val="dk1"/>
              </a:buClr>
              <a:buSzPts val="2000"/>
              <a:buFont typeface="Calibri"/>
              <a:buChar char="•"/>
            </a:pPr>
            <a:r>
              <a:rPr lang="en-US"/>
              <a:t>Invoking methods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20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Manipulating Objects</a:t>
            </a:r>
            <a:endParaRPr/>
          </a:p>
        </p:txBody>
      </p:sp>
      <p:sp>
        <p:nvSpPr>
          <p:cNvPr id="2069" name="Google Shape;2069;p20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Creating objects</a:t>
            </a:r>
            <a:endParaRPr/>
          </a:p>
          <a:p>
            <a:pPr indent="-342900" lvl="2" marL="1257300" rtl="0" algn="l">
              <a:spcBef>
                <a:spcPts val="100"/>
              </a:spcBef>
              <a:spcAft>
                <a:spcPts val="0"/>
              </a:spcAft>
              <a:buClr>
                <a:schemeClr val="dk1"/>
              </a:buClr>
              <a:buSzPts val="1800"/>
              <a:buChar char="•"/>
            </a:pPr>
            <a:r>
              <a:rPr lang="en-US"/>
              <a:t>Class supports a call to the default constructor</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When constructor expects arguments do the following:</a:t>
            </a:r>
            <a:endParaRPr/>
          </a:p>
          <a:p>
            <a:pPr indent="-342900" lvl="4" marL="2171700" rtl="0" algn="l">
              <a:spcBef>
                <a:spcPts val="360"/>
              </a:spcBef>
              <a:spcAft>
                <a:spcPts val="0"/>
              </a:spcAft>
              <a:buClr>
                <a:schemeClr val="dk1"/>
              </a:buClr>
              <a:buSzPts val="1800"/>
              <a:buChar char="•"/>
            </a:pPr>
            <a:r>
              <a:rPr lang="en-US"/>
              <a:t>load the required constructor as a Constractor</a:t>
            </a:r>
            <a:endParaRPr/>
          </a:p>
          <a:p>
            <a:pPr indent="-342900" lvl="4" marL="2171700" rtl="0" algn="l">
              <a:spcBef>
                <a:spcPts val="360"/>
              </a:spcBef>
              <a:spcAft>
                <a:spcPts val="0"/>
              </a:spcAft>
              <a:buClr>
                <a:schemeClr val="dk1"/>
              </a:buClr>
              <a:buSzPts val="1800"/>
              <a:buChar char="•"/>
            </a:pPr>
            <a:r>
              <a:rPr lang="en-US"/>
              <a:t>explore the constructor signature if needed/unknown</a:t>
            </a:r>
            <a:endParaRPr/>
          </a:p>
          <a:p>
            <a:pPr indent="-342900" lvl="4" marL="2171700" rtl="0" algn="l">
              <a:spcBef>
                <a:spcPts val="360"/>
              </a:spcBef>
              <a:spcAft>
                <a:spcPts val="0"/>
              </a:spcAft>
              <a:buClr>
                <a:schemeClr val="dk1"/>
              </a:buClr>
              <a:buSzPts val="1800"/>
              <a:buChar char="•"/>
            </a:pPr>
            <a:r>
              <a:rPr lang="en-US"/>
              <a:t>generate an object array with ordered parameters  [where primitives values are wrapped in a matching wrapper class]</a:t>
            </a:r>
            <a:endParaRPr/>
          </a:p>
          <a:p>
            <a:pPr indent="-342900" lvl="4" marL="2171700" rtl="0" algn="l">
              <a:spcBef>
                <a:spcPts val="360"/>
              </a:spcBef>
              <a:spcAft>
                <a:spcPts val="0"/>
              </a:spcAft>
              <a:buClr>
                <a:schemeClr val="dk1"/>
              </a:buClr>
              <a:buSzPts val="1800"/>
              <a:buChar char="•"/>
            </a:pPr>
            <a:r>
              <a:rPr lang="en-US"/>
              <a:t> invoke the constructor using the Constructor’s method: </a:t>
            </a:r>
            <a:r>
              <a:rPr i="1" lang="en-US"/>
              <a:t>newInstance(Object</a:t>
            </a:r>
            <a:r>
              <a:rPr lang="en-US"/>
              <a:t>[] </a:t>
            </a:r>
            <a:r>
              <a:rPr i="1" lang="en-US"/>
              <a:t>initArgs</a:t>
            </a:r>
            <a:r>
              <a:rPr lang="en-US"/>
              <a:t>)</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
        <p:nvSpPr>
          <p:cNvPr id="2070" name="Google Shape;2070;p206"/>
          <p:cNvSpPr/>
          <p:nvPr/>
        </p:nvSpPr>
        <p:spPr>
          <a:xfrm>
            <a:off x="457200" y="2348880"/>
            <a:ext cx="8229600" cy="720079"/>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Arial"/>
                <a:ea typeface="Arial"/>
                <a:cs typeface="Arial"/>
                <a:sym typeface="Arial"/>
              </a:rPr>
              <a:t>myPackage.MyObject obj=null;</a:t>
            </a:r>
            <a:endParaRPr/>
          </a:p>
          <a:p>
            <a:pPr indent="-304804" lvl="0" marL="304804" marR="0" rtl="0" algn="l">
              <a:spcBef>
                <a:spcPts val="0"/>
              </a:spcBef>
              <a:spcAft>
                <a:spcPts val="0"/>
              </a:spcAft>
              <a:buNone/>
            </a:pPr>
            <a:r>
              <a:rPr lang="en-US" sz="1400">
                <a:solidFill>
                  <a:schemeClr val="dk1"/>
                </a:solidFill>
                <a:latin typeface="Arial"/>
                <a:ea typeface="Arial"/>
                <a:cs typeface="Arial"/>
                <a:sym typeface="Arial"/>
              </a:rPr>
              <a:t>obj=(myPackage.MyObject)Class.forName(“myPackage.MyObject”)</a:t>
            </a:r>
            <a:r>
              <a:rPr b="1" lang="en-US" sz="1400">
                <a:solidFill>
                  <a:schemeClr val="dk1"/>
                </a:solidFill>
                <a:latin typeface="Arial"/>
                <a:ea typeface="Arial"/>
                <a:cs typeface="Arial"/>
                <a:sym typeface="Arial"/>
              </a:rPr>
              <a:t>.newInstance()</a:t>
            </a:r>
            <a:r>
              <a:rPr lang="en-US" sz="1400">
                <a:solidFill>
                  <a:schemeClr val="dk1"/>
                </a:solidFill>
                <a:latin typeface="Arial"/>
                <a:ea typeface="Arial"/>
                <a:cs typeface="Arial"/>
                <a:sym typeface="Arial"/>
              </a:rPr>
              <a:t>;</a:t>
            </a:r>
            <a:endParaRPr/>
          </a:p>
        </p:txBody>
      </p:sp>
      <p:cxnSp>
        <p:nvCxnSpPr>
          <p:cNvPr id="2071" name="Google Shape;2071;p206"/>
          <p:cNvCxnSpPr/>
          <p:nvPr/>
        </p:nvCxnSpPr>
        <p:spPr>
          <a:xfrm>
            <a:off x="457200" y="3068959"/>
            <a:ext cx="8229600" cy="0"/>
          </a:xfrm>
          <a:prstGeom prst="straightConnector1">
            <a:avLst/>
          </a:prstGeom>
          <a:noFill/>
          <a:ln cap="flat" cmpd="sng" w="9525">
            <a:solidFill>
              <a:srgbClr val="FF3300"/>
            </a:solidFill>
            <a:prstDash val="solid"/>
            <a:round/>
            <a:headEnd len="sm" w="sm" type="none"/>
            <a:tailEnd len="sm" w="sm" type="none"/>
          </a:ln>
        </p:spPr>
      </p:cxnSp>
      <p:cxnSp>
        <p:nvCxnSpPr>
          <p:cNvPr id="2072" name="Google Shape;2072;p206"/>
          <p:cNvCxnSpPr/>
          <p:nvPr/>
        </p:nvCxnSpPr>
        <p:spPr>
          <a:xfrm>
            <a:off x="457200" y="2348880"/>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20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Manipulating Objects</a:t>
            </a:r>
            <a:endParaRPr/>
          </a:p>
        </p:txBody>
      </p:sp>
      <p:sp>
        <p:nvSpPr>
          <p:cNvPr id="2078" name="Google Shape;2078;p207"/>
          <p:cNvSpPr txBox="1"/>
          <p:nvPr>
            <p:ph idx="1" type="body"/>
          </p:nvPr>
        </p:nvSpPr>
        <p:spPr>
          <a:xfrm>
            <a:off x="395536" y="1340768"/>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89"/>
              <a:buNone/>
            </a:pPr>
            <a:r>
              <a:rPr b="1" lang="en-US" sz="2489"/>
              <a:t>Creating objects - example</a:t>
            </a:r>
            <a:endParaRPr/>
          </a:p>
          <a:p>
            <a:pPr indent="-215900" lvl="0" marL="342900" rtl="0" algn="l">
              <a:spcBef>
                <a:spcPts val="400"/>
              </a:spcBef>
              <a:spcAft>
                <a:spcPts val="0"/>
              </a:spcAft>
              <a:buClr>
                <a:schemeClr val="dk1"/>
              </a:buClr>
              <a:buSzPts val="2000"/>
              <a:buNone/>
            </a:pPr>
            <a:r>
              <a:t/>
            </a:r>
            <a:endParaRPr/>
          </a:p>
        </p:txBody>
      </p:sp>
      <p:sp>
        <p:nvSpPr>
          <p:cNvPr id="2079" name="Google Shape;2079;p207"/>
          <p:cNvSpPr/>
          <p:nvPr/>
        </p:nvSpPr>
        <p:spPr>
          <a:xfrm>
            <a:off x="539552" y="1916832"/>
            <a:ext cx="8229600" cy="4392489"/>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public static void main(String[] args) {</a:t>
            </a:r>
            <a:endParaRPr/>
          </a:p>
          <a:p>
            <a:pPr indent="-304804" lvl="0" marL="304804" marR="0" rtl="0" algn="l">
              <a:spcBef>
                <a:spcPts val="0"/>
              </a:spcBef>
              <a:spcAft>
                <a:spcPts val="0"/>
              </a:spcAft>
              <a:buNone/>
            </a:pPr>
            <a:r>
              <a:t/>
            </a:r>
            <a:endParaRPr sz="800">
              <a:solidFill>
                <a:schemeClr val="dk1"/>
              </a:solidFill>
              <a:latin typeface="Calibri"/>
              <a:ea typeface="Calibri"/>
              <a:cs typeface="Calibri"/>
              <a:sym typeface="Calibri"/>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Rectangle rectangle;</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Class rectangleDefinition;</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Class[] intArgsClass = new Class[] {int.class, int.class};</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Integer height = 12;</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Integer width = 34;</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Object[] intArgs = new Object[] {height, width};</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Constructor intArgsConstructor;</a:t>
            </a:r>
            <a:endParaRPr/>
          </a:p>
          <a:p>
            <a:pPr indent="-304804" lvl="0" marL="304804" marR="0" rtl="0" algn="l">
              <a:spcBef>
                <a:spcPts val="0"/>
              </a:spcBef>
              <a:spcAft>
                <a:spcPts val="0"/>
              </a:spcAft>
              <a:buNone/>
            </a:pPr>
            <a:r>
              <a:t/>
            </a:r>
            <a:endParaRPr sz="800">
              <a:solidFill>
                <a:schemeClr val="dk1"/>
              </a:solidFill>
              <a:latin typeface="Calibri"/>
              <a:ea typeface="Calibri"/>
              <a:cs typeface="Calibri"/>
              <a:sym typeface="Calibri"/>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try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rectangleDefinition = Class.forName("java.awt.Rectangle");</a:t>
            </a:r>
            <a:endParaRPr/>
          </a:p>
          <a:p>
            <a:pPr indent="-304804" lvl="0" marL="304804" marR="0" rtl="0" algn="l">
              <a:spcBef>
                <a:spcPts val="0"/>
              </a:spcBef>
              <a:spcAft>
                <a:spcPts val="0"/>
              </a:spcAft>
              <a:buNone/>
            </a:pPr>
            <a:r>
              <a:rPr b="1" lang="en-US" sz="1400">
                <a:solidFill>
                  <a:schemeClr val="dk1"/>
                </a:solidFill>
                <a:latin typeface="Calibri"/>
                <a:ea typeface="Calibri"/>
                <a:cs typeface="Calibri"/>
                <a:sym typeface="Calibri"/>
              </a:rPr>
              <a:t>        intArgsConstructor = rectangleDefinition.getConstructor(intArgsClass);</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rectangle = (Rectangle) createObject(intArgsConstructor, intArgs);</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 catch (ClassNotFoundException 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System.out.println(e);</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 catch (NoSuchMethodException 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System.out.println(e);</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a:t>
            </a:r>
            <a:endParaRPr/>
          </a:p>
        </p:txBody>
      </p:sp>
      <p:cxnSp>
        <p:nvCxnSpPr>
          <p:cNvPr id="2080" name="Google Shape;2080;p207"/>
          <p:cNvCxnSpPr/>
          <p:nvPr/>
        </p:nvCxnSpPr>
        <p:spPr>
          <a:xfrm>
            <a:off x="539552" y="1916832"/>
            <a:ext cx="8229600" cy="0"/>
          </a:xfrm>
          <a:prstGeom prst="straightConnector1">
            <a:avLst/>
          </a:prstGeom>
          <a:noFill/>
          <a:ln cap="flat" cmpd="sng" w="9525">
            <a:solidFill>
              <a:srgbClr val="FF3300"/>
            </a:solidFill>
            <a:prstDash val="solid"/>
            <a:round/>
            <a:headEnd len="sm" w="sm" type="none"/>
            <a:tailEnd len="sm" w="sm" type="none"/>
          </a:ln>
        </p:spPr>
      </p:cxnSp>
      <p:cxnSp>
        <p:nvCxnSpPr>
          <p:cNvPr id="2081" name="Google Shape;2081;p207"/>
          <p:cNvCxnSpPr/>
          <p:nvPr/>
        </p:nvCxnSpPr>
        <p:spPr>
          <a:xfrm>
            <a:off x="539552" y="6309320"/>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20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Manipulating Objects</a:t>
            </a:r>
            <a:endParaRPr/>
          </a:p>
        </p:txBody>
      </p:sp>
      <p:sp>
        <p:nvSpPr>
          <p:cNvPr id="2087" name="Google Shape;2087;p208"/>
          <p:cNvSpPr txBox="1"/>
          <p:nvPr>
            <p:ph idx="1" type="body"/>
          </p:nvPr>
        </p:nvSpPr>
        <p:spPr>
          <a:xfrm>
            <a:off x="425559" y="1210740"/>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89"/>
              <a:buNone/>
            </a:pPr>
            <a:r>
              <a:rPr b="1" lang="en-US" sz="2489"/>
              <a:t>Example – cont.</a:t>
            </a:r>
            <a:endParaRPr/>
          </a:p>
          <a:p>
            <a:pPr indent="-184848" lvl="0" marL="342900" rtl="0" algn="l">
              <a:spcBef>
                <a:spcPts val="498"/>
              </a:spcBef>
              <a:spcAft>
                <a:spcPts val="0"/>
              </a:spcAft>
              <a:buClr>
                <a:schemeClr val="dk1"/>
              </a:buClr>
              <a:buSzPts val="2489"/>
              <a:buNone/>
            </a:pPr>
            <a:r>
              <a:t/>
            </a:r>
            <a:endParaRPr sz="2489"/>
          </a:p>
        </p:txBody>
      </p:sp>
      <p:sp>
        <p:nvSpPr>
          <p:cNvPr id="2088" name="Google Shape;2088;p208"/>
          <p:cNvSpPr/>
          <p:nvPr/>
        </p:nvSpPr>
        <p:spPr>
          <a:xfrm>
            <a:off x="435903" y="1770224"/>
            <a:ext cx="8229600" cy="4608512"/>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public static Object createObject(Constructor constructor, Object[] arguments) {</a:t>
            </a:r>
            <a:endParaRPr/>
          </a:p>
          <a:p>
            <a:pPr indent="-304804" lvl="0" marL="304804" marR="0" rtl="0" algn="l">
              <a:spcBef>
                <a:spcPts val="0"/>
              </a:spcBef>
              <a:spcAft>
                <a:spcPts val="0"/>
              </a:spcAft>
              <a:buNone/>
            </a:pPr>
            <a:r>
              <a:t/>
            </a:r>
            <a:endParaRPr sz="1400">
              <a:solidFill>
                <a:schemeClr val="dk1"/>
              </a:solidFill>
              <a:latin typeface="Calibri"/>
              <a:ea typeface="Calibri"/>
              <a:cs typeface="Calibri"/>
              <a:sym typeface="Calibri"/>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 ("Constructor: " + constructor.toString());</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Object object = null;</a:t>
            </a:r>
            <a:endParaRPr/>
          </a:p>
          <a:p>
            <a:pPr indent="-304804" lvl="0" marL="304804" marR="0" rtl="0" algn="l">
              <a:spcBef>
                <a:spcPts val="0"/>
              </a:spcBef>
              <a:spcAft>
                <a:spcPts val="0"/>
              </a:spcAft>
              <a:buNone/>
            </a:pPr>
            <a:r>
              <a:t/>
            </a:r>
            <a:endParaRPr sz="1400">
              <a:solidFill>
                <a:schemeClr val="dk1"/>
              </a:solidFill>
              <a:latin typeface="Calibri"/>
              <a:ea typeface="Calibri"/>
              <a:cs typeface="Calibri"/>
              <a:sym typeface="Calibri"/>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try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object = </a:t>
            </a:r>
            <a:r>
              <a:rPr b="1" lang="en-US" sz="1400">
                <a:solidFill>
                  <a:schemeClr val="dk1"/>
                </a:solidFill>
                <a:latin typeface="Calibri"/>
                <a:ea typeface="Calibri"/>
                <a:cs typeface="Calibri"/>
                <a:sym typeface="Calibri"/>
              </a:rPr>
              <a:t>constructor.newInstance(arguments</a:t>
            </a:r>
            <a:r>
              <a:rPr lang="en-US" sz="1400">
                <a:solidFill>
                  <a:schemeClr val="dk1"/>
                </a:solidFill>
                <a:latin typeface="Calibri"/>
                <a:ea typeface="Calibri"/>
                <a:cs typeface="Calibri"/>
                <a:sym typeface="Calibri"/>
              </a:rPr>
              <a:t>);</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 ("Object: " + object.toString());</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return object;</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 catch (InstantiationException 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System.out.println(e); //class is an interface or abstract so it cannot be instantiated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 catch (IllegalAccessException 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System.out.println(e);  //constructor is private or protected</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 catch (IllegalArgumentException 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 catch (InvocationTargetException 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System.out.println(e);  //this is a checked exception thrown by any ‘invoke’ operation</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return object;</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a:t>
            </a:r>
            <a:endParaRPr/>
          </a:p>
        </p:txBody>
      </p:sp>
      <p:sp>
        <p:nvSpPr>
          <p:cNvPr id="2089" name="Google Shape;2089;p208"/>
          <p:cNvSpPr/>
          <p:nvPr/>
        </p:nvSpPr>
        <p:spPr>
          <a:xfrm>
            <a:off x="2040567" y="5535275"/>
            <a:ext cx="6645424" cy="874029"/>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300">
                <a:solidFill>
                  <a:schemeClr val="dk1"/>
                </a:solidFill>
                <a:latin typeface="Calibri"/>
                <a:ea typeface="Calibri"/>
                <a:cs typeface="Calibri"/>
                <a:sym typeface="Calibri"/>
              </a:rPr>
              <a:t>The sample program prints a description of the constructor and the object that it creates: </a:t>
            </a:r>
            <a:endParaRPr/>
          </a:p>
          <a:p>
            <a:pPr indent="-304804" lvl="0" marL="304804" marR="0" rtl="0" algn="l">
              <a:spcBef>
                <a:spcPts val="0"/>
              </a:spcBef>
              <a:spcAft>
                <a:spcPts val="0"/>
              </a:spcAft>
              <a:buNone/>
            </a:pPr>
            <a:r>
              <a:rPr b="1" lang="en-US" sz="1300">
                <a:solidFill>
                  <a:schemeClr val="dk1"/>
                </a:solidFill>
                <a:latin typeface="Calibri"/>
                <a:ea typeface="Calibri"/>
                <a:cs typeface="Calibri"/>
                <a:sym typeface="Calibri"/>
              </a:rPr>
              <a:t>Constructor: public java.awt.Rectangle(int,int)</a:t>
            </a:r>
            <a:endParaRPr/>
          </a:p>
          <a:p>
            <a:pPr indent="-304804" lvl="0" marL="304804" marR="0" rtl="0" algn="l">
              <a:spcBef>
                <a:spcPts val="0"/>
              </a:spcBef>
              <a:spcAft>
                <a:spcPts val="0"/>
              </a:spcAft>
              <a:buNone/>
            </a:pPr>
            <a:r>
              <a:rPr b="1" lang="en-US" sz="1300">
                <a:solidFill>
                  <a:schemeClr val="dk1"/>
                </a:solidFill>
                <a:latin typeface="Calibri"/>
                <a:ea typeface="Calibri"/>
                <a:cs typeface="Calibri"/>
                <a:sym typeface="Calibri"/>
              </a:rPr>
              <a:t>Object: java.awt.Rectangle[x=0,y=0,width=12,height=34]</a:t>
            </a:r>
            <a:endParaRPr/>
          </a:p>
        </p:txBody>
      </p:sp>
      <p:cxnSp>
        <p:nvCxnSpPr>
          <p:cNvPr id="2090" name="Google Shape;2090;p208"/>
          <p:cNvCxnSpPr/>
          <p:nvPr/>
        </p:nvCxnSpPr>
        <p:spPr>
          <a:xfrm>
            <a:off x="425559" y="1770224"/>
            <a:ext cx="8229600" cy="0"/>
          </a:xfrm>
          <a:prstGeom prst="straightConnector1">
            <a:avLst/>
          </a:prstGeom>
          <a:noFill/>
          <a:ln cap="flat" cmpd="sng" w="9525">
            <a:solidFill>
              <a:srgbClr val="FF3300"/>
            </a:solidFill>
            <a:prstDash val="solid"/>
            <a:round/>
            <a:headEnd len="sm" w="sm" type="none"/>
            <a:tailEnd len="sm" w="sm" type="none"/>
          </a:ln>
        </p:spPr>
      </p:cxnSp>
      <p:cxnSp>
        <p:nvCxnSpPr>
          <p:cNvPr id="2091" name="Google Shape;2091;p208"/>
          <p:cNvCxnSpPr/>
          <p:nvPr/>
        </p:nvCxnSpPr>
        <p:spPr>
          <a:xfrm flipH="1" rot="10800000">
            <a:off x="435903" y="6378736"/>
            <a:ext cx="1522512" cy="1658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20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Manipulating Objects</a:t>
            </a:r>
            <a:endParaRPr/>
          </a:p>
        </p:txBody>
      </p:sp>
      <p:sp>
        <p:nvSpPr>
          <p:cNvPr id="2097" name="Google Shape;2097;p20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Getting fields values</a:t>
            </a:r>
            <a:endParaRPr/>
          </a:p>
          <a:p>
            <a:pPr indent="-342900" lvl="2" marL="1257300" rtl="0" algn="l">
              <a:spcBef>
                <a:spcPts val="100"/>
              </a:spcBef>
              <a:spcAft>
                <a:spcPts val="0"/>
              </a:spcAft>
              <a:buClr>
                <a:schemeClr val="dk1"/>
              </a:buClr>
              <a:buSzPts val="1800"/>
              <a:buChar char="•"/>
            </a:pPr>
            <a:r>
              <a:rPr lang="en-US"/>
              <a:t>Allows to dynamically read fields values </a:t>
            </a:r>
            <a:endParaRPr/>
          </a:p>
          <a:p>
            <a:pPr indent="-342900" lvl="2" marL="1257300" rtl="0" algn="l">
              <a:spcBef>
                <a:spcPts val="100"/>
              </a:spcBef>
              <a:spcAft>
                <a:spcPts val="0"/>
              </a:spcAft>
              <a:buClr>
                <a:schemeClr val="dk1"/>
              </a:buClr>
              <a:buSzPts val="1800"/>
              <a:buChar char="•"/>
            </a:pPr>
            <a:r>
              <a:rPr lang="en-US"/>
              <a:t>Works also for static members</a:t>
            </a:r>
            <a:endParaRPr/>
          </a:p>
          <a:p>
            <a:pPr indent="-342900" lvl="2" marL="1257300" rtl="0" algn="l">
              <a:spcBef>
                <a:spcPts val="100"/>
              </a:spcBef>
              <a:spcAft>
                <a:spcPts val="0"/>
              </a:spcAft>
              <a:buClr>
                <a:schemeClr val="dk1"/>
              </a:buClr>
              <a:buSzPts val="1800"/>
              <a:buChar char="•"/>
            </a:pPr>
            <a:r>
              <a:rPr lang="en-US"/>
              <a:t>Done with the following steps:</a:t>
            </a:r>
            <a:endParaRPr/>
          </a:p>
          <a:p>
            <a:pPr indent="-342900" lvl="4" marL="2171700" rtl="0" algn="l">
              <a:spcBef>
                <a:spcPts val="360"/>
              </a:spcBef>
              <a:spcAft>
                <a:spcPts val="0"/>
              </a:spcAft>
              <a:buClr>
                <a:schemeClr val="dk1"/>
              </a:buClr>
              <a:buSzPts val="1800"/>
              <a:buChar char="•"/>
            </a:pPr>
            <a:r>
              <a:rPr lang="en-US"/>
              <a:t>load a Class instance</a:t>
            </a:r>
            <a:endParaRPr/>
          </a:p>
          <a:p>
            <a:pPr indent="-342900" lvl="4" marL="2171700" rtl="0" algn="l">
              <a:spcBef>
                <a:spcPts val="360"/>
              </a:spcBef>
              <a:spcAft>
                <a:spcPts val="0"/>
              </a:spcAft>
              <a:buClr>
                <a:schemeClr val="dk1"/>
              </a:buClr>
              <a:buSzPts val="1800"/>
              <a:buChar char="•"/>
            </a:pPr>
            <a:r>
              <a:rPr lang="en-US"/>
              <a:t>receive the field representation using the </a:t>
            </a:r>
            <a:r>
              <a:rPr i="1" lang="en-US"/>
              <a:t>getField(String</a:t>
            </a:r>
            <a:r>
              <a:rPr lang="en-US"/>
              <a:t> </a:t>
            </a:r>
            <a:r>
              <a:rPr i="1" lang="en-US"/>
              <a:t>fieldName</a:t>
            </a:r>
            <a:r>
              <a:rPr lang="en-US"/>
              <a:t>) method</a:t>
            </a:r>
            <a:endParaRPr/>
          </a:p>
          <a:p>
            <a:pPr indent="-342900" lvl="4" marL="2171700" rtl="0" algn="l">
              <a:spcBef>
                <a:spcPts val="360"/>
              </a:spcBef>
              <a:spcAft>
                <a:spcPts val="0"/>
              </a:spcAft>
              <a:buClr>
                <a:schemeClr val="dk1"/>
              </a:buClr>
              <a:buSzPts val="1800"/>
              <a:buChar char="•"/>
            </a:pPr>
            <a:r>
              <a:rPr lang="en-US"/>
              <a:t>use matching get method (works also for static members)</a:t>
            </a:r>
            <a:endParaRPr/>
          </a:p>
          <a:p>
            <a:pPr indent="-342900" lvl="4" marL="2171700" rtl="0" algn="l">
              <a:spcBef>
                <a:spcPts val="360"/>
              </a:spcBef>
              <a:spcAft>
                <a:spcPts val="0"/>
              </a:spcAft>
              <a:buClr>
                <a:schemeClr val="dk1"/>
              </a:buClr>
              <a:buSzPts val="1800"/>
              <a:buChar char="•"/>
            </a:pPr>
            <a:r>
              <a:rPr lang="en-US"/>
              <a:t>for example:   </a:t>
            </a:r>
            <a:br>
              <a:rPr lang="en-US"/>
            </a:br>
            <a:r>
              <a:rPr lang="en-US"/>
              <a:t>if the Field instance represents a “size” data member </a:t>
            </a:r>
            <a:br>
              <a:rPr lang="en-US"/>
            </a:br>
            <a:r>
              <a:rPr lang="en-US"/>
              <a:t>and the “size” is of type – float</a:t>
            </a:r>
            <a:br>
              <a:rPr lang="en-US"/>
            </a:br>
            <a:r>
              <a:rPr lang="en-US"/>
              <a:t>than the method </a:t>
            </a:r>
            <a:r>
              <a:rPr i="1" lang="en-US"/>
              <a:t>getFloat(Object</a:t>
            </a:r>
            <a:r>
              <a:rPr lang="en-US"/>
              <a:t> o) should be called    </a:t>
            </a:r>
            <a:r>
              <a:rPr i="1" lang="en-US"/>
              <a:t>getDouble(Object</a:t>
            </a:r>
            <a:r>
              <a:rPr lang="en-US"/>
              <a:t> o) will also do the job</a:t>
            </a:r>
            <a:br>
              <a:rPr lang="en-US"/>
            </a:br>
            <a:r>
              <a:rPr i="1" lang="en-US"/>
              <a:t>getBoolean(Object</a:t>
            </a:r>
            <a:r>
              <a:rPr lang="en-US"/>
              <a:t> o) will throw an </a:t>
            </a:r>
            <a:r>
              <a:rPr i="1" lang="en-US"/>
              <a:t>IllegalArgumentException</a:t>
            </a:r>
            <a:r>
              <a:rPr lang="en-US"/>
              <a:t> in this case</a:t>
            </a:r>
            <a:endParaRPr/>
          </a:p>
          <a:p>
            <a:pPr indent="-228600" lvl="4" marL="2171700" rtl="0" algn="l">
              <a:spcBef>
                <a:spcPts val="360"/>
              </a:spcBef>
              <a:spcAft>
                <a:spcPts val="0"/>
              </a:spcAft>
              <a:buClr>
                <a:schemeClr val="dk1"/>
              </a:buClr>
              <a:buSzPts val="1800"/>
              <a:buNone/>
            </a:pPr>
            <a:r>
              <a:t/>
            </a:r>
            <a:endParaRPr/>
          </a:p>
          <a:p>
            <a:pPr indent="-228600" lvl="4" marL="2171700" rtl="0" algn="l">
              <a:spcBef>
                <a:spcPts val="360"/>
              </a:spcBef>
              <a:spcAft>
                <a:spcPts val="0"/>
              </a:spcAft>
              <a:buClr>
                <a:schemeClr val="dk1"/>
              </a:buClr>
              <a:buSzPts val="18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Escape Analysis</a:t>
            </a:r>
            <a:endParaRPr/>
          </a:p>
        </p:txBody>
      </p:sp>
      <p:sp>
        <p:nvSpPr>
          <p:cNvPr id="301" name="Google Shape;301;p2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Escaped references </a:t>
            </a:r>
            <a:endParaRPr/>
          </a:p>
          <a:p>
            <a:pPr indent="-342900" lvl="1" marL="800100" rtl="0" algn="l">
              <a:spcBef>
                <a:spcPts val="200"/>
              </a:spcBef>
              <a:spcAft>
                <a:spcPts val="0"/>
              </a:spcAft>
              <a:buClr>
                <a:schemeClr val="dk1"/>
              </a:buClr>
              <a:buSzPts val="1800"/>
              <a:buChar char="‒"/>
            </a:pPr>
            <a:r>
              <a:rPr lang="en-US"/>
              <a:t>When a stack creates an object and hands it to an outside caller </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Non-escaped references</a:t>
            </a:r>
            <a:endParaRPr/>
          </a:p>
          <a:p>
            <a:pPr indent="-342900" lvl="1" marL="800100" rtl="0" algn="l">
              <a:spcBef>
                <a:spcPts val="200"/>
              </a:spcBef>
              <a:spcAft>
                <a:spcPts val="0"/>
              </a:spcAft>
              <a:buClr>
                <a:schemeClr val="dk1"/>
              </a:buClr>
              <a:buSzPts val="1800"/>
              <a:buChar char="‒"/>
            </a:pPr>
            <a:r>
              <a:rPr lang="en-US"/>
              <a:t>When a stack is the only one uses an object </a:t>
            </a:r>
            <a:endParaRPr/>
          </a:p>
          <a:p>
            <a:pPr indent="-342900" lvl="1" marL="800100" rtl="0" algn="l">
              <a:spcBef>
                <a:spcPts val="200"/>
              </a:spcBef>
              <a:spcAft>
                <a:spcPts val="0"/>
              </a:spcAft>
              <a:buClr>
                <a:schemeClr val="dk1"/>
              </a:buClr>
              <a:buSzPts val="1800"/>
              <a:buChar char="‒"/>
            </a:pPr>
            <a:r>
              <a:rPr lang="en-US"/>
              <a:t>When a caller assigns an object to a stack and get rid of his reference</a:t>
            </a:r>
            <a:endParaRPr/>
          </a:p>
        </p:txBody>
      </p:sp>
      <p:sp>
        <p:nvSpPr>
          <p:cNvPr id="302" name="Google Shape;302;p21"/>
          <p:cNvSpPr/>
          <p:nvPr/>
        </p:nvSpPr>
        <p:spPr>
          <a:xfrm>
            <a:off x="1331640" y="3574442"/>
            <a:ext cx="7355160" cy="1016000"/>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public Object method (){</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       Object o = new Object();</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       otherMethod(o)    // Object escaped…</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a:t>
            </a:r>
            <a:endParaRPr b="0" i="0" sz="1400" u="none" cap="none" strike="noStrike">
              <a:solidFill>
                <a:srgbClr val="FF3300"/>
              </a:solidFill>
              <a:latin typeface="Arial"/>
              <a:ea typeface="Arial"/>
              <a:cs typeface="Arial"/>
              <a:sym typeface="Arial"/>
            </a:endParaRPr>
          </a:p>
        </p:txBody>
      </p:sp>
      <p:sp>
        <p:nvSpPr>
          <p:cNvPr id="303" name="Google Shape;303;p21"/>
          <p:cNvSpPr/>
          <p:nvPr/>
        </p:nvSpPr>
        <p:spPr>
          <a:xfrm>
            <a:off x="1331640" y="4977884"/>
            <a:ext cx="7355160" cy="104340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public Object method (){</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       Object o = new Object();</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a:t>
            </a:r>
            <a:endParaRPr b="0" i="0" sz="1400" u="none" cap="none" strike="noStrike">
              <a:solidFill>
                <a:srgbClr val="FF3300"/>
              </a:solidFill>
              <a:latin typeface="Arial"/>
              <a:ea typeface="Arial"/>
              <a:cs typeface="Arial"/>
              <a:sym typeface="Arial"/>
            </a:endParaRPr>
          </a:p>
        </p:txBody>
      </p:sp>
      <p:cxnSp>
        <p:nvCxnSpPr>
          <p:cNvPr id="304" name="Google Shape;304;p21"/>
          <p:cNvCxnSpPr/>
          <p:nvPr/>
        </p:nvCxnSpPr>
        <p:spPr>
          <a:xfrm>
            <a:off x="1331640" y="3573016"/>
            <a:ext cx="7355160" cy="0"/>
          </a:xfrm>
          <a:prstGeom prst="straightConnector1">
            <a:avLst/>
          </a:prstGeom>
          <a:noFill/>
          <a:ln cap="flat" cmpd="sng" w="9525">
            <a:solidFill>
              <a:srgbClr val="FF3300"/>
            </a:solidFill>
            <a:prstDash val="solid"/>
            <a:round/>
            <a:headEnd len="sm" w="sm" type="none"/>
            <a:tailEnd len="sm" w="sm" type="none"/>
          </a:ln>
        </p:spPr>
      </p:cxnSp>
      <p:cxnSp>
        <p:nvCxnSpPr>
          <p:cNvPr id="305" name="Google Shape;305;p21"/>
          <p:cNvCxnSpPr/>
          <p:nvPr/>
        </p:nvCxnSpPr>
        <p:spPr>
          <a:xfrm>
            <a:off x="1331640" y="4563008"/>
            <a:ext cx="7355160" cy="0"/>
          </a:xfrm>
          <a:prstGeom prst="straightConnector1">
            <a:avLst/>
          </a:prstGeom>
          <a:noFill/>
          <a:ln cap="flat" cmpd="sng" w="9525">
            <a:solidFill>
              <a:srgbClr val="FF3300"/>
            </a:solidFill>
            <a:prstDash val="solid"/>
            <a:round/>
            <a:headEnd len="sm" w="sm" type="none"/>
            <a:tailEnd len="sm" w="sm" type="none"/>
          </a:ln>
        </p:spPr>
      </p:cxnSp>
      <p:cxnSp>
        <p:nvCxnSpPr>
          <p:cNvPr id="306" name="Google Shape;306;p21"/>
          <p:cNvCxnSpPr/>
          <p:nvPr/>
        </p:nvCxnSpPr>
        <p:spPr>
          <a:xfrm>
            <a:off x="1331640" y="5003893"/>
            <a:ext cx="7355160" cy="0"/>
          </a:xfrm>
          <a:prstGeom prst="straightConnector1">
            <a:avLst/>
          </a:prstGeom>
          <a:noFill/>
          <a:ln cap="flat" cmpd="sng" w="9525">
            <a:solidFill>
              <a:srgbClr val="FF3300"/>
            </a:solidFill>
            <a:prstDash val="solid"/>
            <a:round/>
            <a:headEnd len="sm" w="sm" type="none"/>
            <a:tailEnd len="sm" w="sm" type="none"/>
          </a:ln>
        </p:spPr>
      </p:cxnSp>
      <p:cxnSp>
        <p:nvCxnSpPr>
          <p:cNvPr id="307" name="Google Shape;307;p21"/>
          <p:cNvCxnSpPr/>
          <p:nvPr/>
        </p:nvCxnSpPr>
        <p:spPr>
          <a:xfrm>
            <a:off x="1331640" y="6021288"/>
            <a:ext cx="735516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21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Manipulating Objects</a:t>
            </a:r>
            <a:endParaRPr/>
          </a:p>
        </p:txBody>
      </p:sp>
      <p:sp>
        <p:nvSpPr>
          <p:cNvPr id="2103" name="Google Shape;2103;p210"/>
          <p:cNvSpPr txBox="1"/>
          <p:nvPr>
            <p:ph idx="1" type="body"/>
          </p:nvPr>
        </p:nvSpPr>
        <p:spPr>
          <a:xfrm>
            <a:off x="409153" y="130476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89"/>
              <a:buNone/>
            </a:pPr>
            <a:r>
              <a:rPr b="1" lang="en-US" sz="2489"/>
              <a:t>Getting fields values - example</a:t>
            </a:r>
            <a:endParaRPr/>
          </a:p>
        </p:txBody>
      </p:sp>
      <p:sp>
        <p:nvSpPr>
          <p:cNvPr id="2104" name="Google Shape;2104;p210"/>
          <p:cNvSpPr/>
          <p:nvPr/>
        </p:nvSpPr>
        <p:spPr>
          <a:xfrm>
            <a:off x="457200" y="1772816"/>
            <a:ext cx="8229600" cy="4687237"/>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public class SampleGet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public static void main(String[] args)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Rectangle r = new Rectangle(100, 325);</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printHeight(r);</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public static void printHeight(Rectangle r)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Field heightField;</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int heightValue;</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Class c = r.getClass();</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try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heightField = c.getField("height");</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heightValue =  </a:t>
            </a:r>
            <a:r>
              <a:rPr b="1" lang="en-US" sz="1400">
                <a:solidFill>
                  <a:schemeClr val="dk1"/>
                </a:solidFill>
                <a:latin typeface="Calibri"/>
                <a:ea typeface="Calibri"/>
                <a:cs typeface="Calibri"/>
                <a:sym typeface="Calibri"/>
              </a:rPr>
              <a:t>heightField.getInt(r);</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System.out.println("Height: " + heightValue.toString());</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 catch (NoSuchFieldException 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System.out.println(e);</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 catch (IllegalAccessException 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System.out.println(e);</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 catch (Exception 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System.out.println(e);</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a:t>
            </a:r>
            <a:endParaRPr/>
          </a:p>
        </p:txBody>
      </p:sp>
      <p:sp>
        <p:nvSpPr>
          <p:cNvPr id="2105" name="Google Shape;2105;p210"/>
          <p:cNvSpPr/>
          <p:nvPr/>
        </p:nvSpPr>
        <p:spPr>
          <a:xfrm>
            <a:off x="4753533" y="5584819"/>
            <a:ext cx="3885220" cy="817499"/>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t/>
            </a:r>
            <a:endParaRPr sz="1300">
              <a:solidFill>
                <a:schemeClr val="dk1"/>
              </a:solidFill>
              <a:latin typeface="Calibri"/>
              <a:ea typeface="Calibri"/>
              <a:cs typeface="Calibri"/>
              <a:sym typeface="Calibri"/>
            </a:endParaRPr>
          </a:p>
          <a:p>
            <a:pPr indent="-304804" lvl="0" marL="304804" marR="0" rtl="0" algn="l">
              <a:spcBef>
                <a:spcPts val="0"/>
              </a:spcBef>
              <a:spcAft>
                <a:spcPts val="0"/>
              </a:spcAft>
              <a:buNone/>
            </a:pPr>
            <a:r>
              <a:rPr lang="en-US" sz="1300">
                <a:solidFill>
                  <a:schemeClr val="dk1"/>
                </a:solidFill>
                <a:latin typeface="Calibri"/>
                <a:ea typeface="Calibri"/>
                <a:cs typeface="Calibri"/>
                <a:sym typeface="Calibri"/>
              </a:rPr>
              <a:t>The output of the sample program shows the </a:t>
            </a:r>
            <a:br>
              <a:rPr lang="en-US" sz="1300">
                <a:solidFill>
                  <a:schemeClr val="dk1"/>
                </a:solidFill>
                <a:latin typeface="Calibri"/>
                <a:ea typeface="Calibri"/>
                <a:cs typeface="Calibri"/>
                <a:sym typeface="Calibri"/>
              </a:rPr>
            </a:br>
            <a:r>
              <a:rPr lang="en-US" sz="1300">
                <a:solidFill>
                  <a:schemeClr val="dk1"/>
                </a:solidFill>
                <a:latin typeface="Calibri"/>
                <a:ea typeface="Calibri"/>
                <a:cs typeface="Calibri"/>
                <a:sym typeface="Calibri"/>
              </a:rPr>
              <a:t>value of the height field: </a:t>
            </a:r>
            <a:endParaRPr/>
          </a:p>
          <a:p>
            <a:pPr indent="-304804" lvl="0" marL="304804" marR="0" rtl="0" algn="l">
              <a:spcBef>
                <a:spcPts val="0"/>
              </a:spcBef>
              <a:spcAft>
                <a:spcPts val="0"/>
              </a:spcAft>
              <a:buNone/>
            </a:pPr>
            <a:r>
              <a:rPr b="1" lang="en-US" sz="1300">
                <a:solidFill>
                  <a:schemeClr val="dk1"/>
                </a:solidFill>
                <a:latin typeface="Calibri"/>
                <a:ea typeface="Calibri"/>
                <a:cs typeface="Calibri"/>
                <a:sym typeface="Calibri"/>
              </a:rPr>
              <a:t>Height: 325</a:t>
            </a:r>
            <a:endParaRPr/>
          </a:p>
          <a:p>
            <a:pPr indent="-304804" lvl="0" marL="304804" marR="0" rtl="0" algn="l">
              <a:spcBef>
                <a:spcPts val="0"/>
              </a:spcBef>
              <a:spcAft>
                <a:spcPts val="0"/>
              </a:spcAft>
              <a:buNone/>
            </a:pPr>
            <a:r>
              <a:t/>
            </a:r>
            <a:endParaRPr b="1" sz="1300">
              <a:solidFill>
                <a:schemeClr val="dk1"/>
              </a:solidFill>
              <a:latin typeface="Calibri"/>
              <a:ea typeface="Calibri"/>
              <a:cs typeface="Calibri"/>
              <a:sym typeface="Calibri"/>
            </a:endParaRPr>
          </a:p>
        </p:txBody>
      </p:sp>
      <p:cxnSp>
        <p:nvCxnSpPr>
          <p:cNvPr id="2106" name="Google Shape;2106;p210"/>
          <p:cNvCxnSpPr/>
          <p:nvPr/>
        </p:nvCxnSpPr>
        <p:spPr>
          <a:xfrm>
            <a:off x="457200" y="1772816"/>
            <a:ext cx="8229600" cy="0"/>
          </a:xfrm>
          <a:prstGeom prst="straightConnector1">
            <a:avLst/>
          </a:prstGeom>
          <a:noFill/>
          <a:ln cap="flat" cmpd="sng" w="9525">
            <a:solidFill>
              <a:srgbClr val="FF3300"/>
            </a:solidFill>
            <a:prstDash val="solid"/>
            <a:round/>
            <a:headEnd len="sm" w="sm" type="none"/>
            <a:tailEnd len="sm" w="sm" type="none"/>
          </a:ln>
        </p:spPr>
      </p:cxnSp>
      <p:cxnSp>
        <p:nvCxnSpPr>
          <p:cNvPr id="2107" name="Google Shape;2107;p210"/>
          <p:cNvCxnSpPr/>
          <p:nvPr/>
        </p:nvCxnSpPr>
        <p:spPr>
          <a:xfrm>
            <a:off x="457200" y="6460053"/>
            <a:ext cx="4296333"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21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Manipulating Objects</a:t>
            </a:r>
            <a:endParaRPr/>
          </a:p>
        </p:txBody>
      </p:sp>
      <p:sp>
        <p:nvSpPr>
          <p:cNvPr id="2113" name="Google Shape;2113;p21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89"/>
              <a:buNone/>
            </a:pPr>
            <a:r>
              <a:rPr lang="en-US" sz="2489"/>
              <a:t>Setting fields values</a:t>
            </a:r>
            <a:endParaRPr/>
          </a:p>
          <a:p>
            <a:pPr indent="-342900" lvl="2" marL="1257300" rtl="0" algn="l">
              <a:spcBef>
                <a:spcPts val="100"/>
              </a:spcBef>
              <a:spcAft>
                <a:spcPts val="0"/>
              </a:spcAft>
              <a:buClr>
                <a:schemeClr val="dk1"/>
              </a:buClr>
              <a:buSzPts val="1800"/>
              <a:buChar char="•"/>
            </a:pPr>
            <a:r>
              <a:rPr lang="en-US"/>
              <a:t>Allows to dynamically update fields values </a:t>
            </a:r>
            <a:endParaRPr/>
          </a:p>
          <a:p>
            <a:pPr indent="-342900" lvl="2" marL="1257300" rtl="0" algn="l">
              <a:spcBef>
                <a:spcPts val="100"/>
              </a:spcBef>
              <a:spcAft>
                <a:spcPts val="0"/>
              </a:spcAft>
              <a:buClr>
                <a:schemeClr val="dk1"/>
              </a:buClr>
              <a:buSzPts val="1800"/>
              <a:buChar char="•"/>
            </a:pPr>
            <a:r>
              <a:rPr lang="en-US"/>
              <a:t>Done with the following steps:</a:t>
            </a:r>
            <a:endParaRPr/>
          </a:p>
          <a:p>
            <a:pPr indent="-342900" lvl="4" marL="2171700" rtl="0" algn="l">
              <a:spcBef>
                <a:spcPts val="360"/>
              </a:spcBef>
              <a:spcAft>
                <a:spcPts val="0"/>
              </a:spcAft>
              <a:buClr>
                <a:schemeClr val="dk1"/>
              </a:buClr>
              <a:buSzPts val="1800"/>
              <a:buChar char="•"/>
            </a:pPr>
            <a:r>
              <a:rPr lang="en-US"/>
              <a:t>load a Class instance</a:t>
            </a:r>
            <a:endParaRPr/>
          </a:p>
          <a:p>
            <a:pPr indent="-342900" lvl="4" marL="2171700" rtl="0" algn="l">
              <a:spcBef>
                <a:spcPts val="360"/>
              </a:spcBef>
              <a:spcAft>
                <a:spcPts val="0"/>
              </a:spcAft>
              <a:buClr>
                <a:schemeClr val="dk1"/>
              </a:buClr>
              <a:buSzPts val="1800"/>
              <a:buChar char="•"/>
            </a:pPr>
            <a:r>
              <a:rPr lang="en-US"/>
              <a:t>receive the field representation using the </a:t>
            </a:r>
            <a:r>
              <a:rPr i="1" lang="en-US"/>
              <a:t>getField() </a:t>
            </a:r>
            <a:r>
              <a:rPr lang="en-US"/>
              <a:t>method</a:t>
            </a:r>
            <a:endParaRPr/>
          </a:p>
          <a:p>
            <a:pPr indent="-342900" lvl="4" marL="2171700" rtl="0" algn="l">
              <a:spcBef>
                <a:spcPts val="360"/>
              </a:spcBef>
              <a:spcAft>
                <a:spcPts val="0"/>
              </a:spcAft>
              <a:buClr>
                <a:schemeClr val="dk1"/>
              </a:buClr>
              <a:buSzPts val="1800"/>
              <a:buChar char="•"/>
            </a:pPr>
            <a:r>
              <a:rPr lang="en-US"/>
              <a:t>use matching set method (works also for static members)</a:t>
            </a:r>
            <a:endParaRPr/>
          </a:p>
          <a:p>
            <a:pPr indent="-342900" lvl="4" marL="2171700" rtl="0" algn="l">
              <a:spcBef>
                <a:spcPts val="360"/>
              </a:spcBef>
              <a:spcAft>
                <a:spcPts val="0"/>
              </a:spcAft>
              <a:buClr>
                <a:schemeClr val="dk1"/>
              </a:buClr>
              <a:buSzPts val="1800"/>
              <a:buChar char="•"/>
            </a:pPr>
            <a:r>
              <a:rPr lang="en-US"/>
              <a:t>for example:</a:t>
            </a:r>
            <a:endParaRPr/>
          </a:p>
          <a:p>
            <a:pPr indent="-228600" lvl="4" marL="2171700" rtl="0" algn="l">
              <a:spcBef>
                <a:spcPts val="360"/>
              </a:spcBef>
              <a:spcAft>
                <a:spcPts val="0"/>
              </a:spcAft>
              <a:buClr>
                <a:schemeClr val="dk1"/>
              </a:buClr>
              <a:buSzPts val="1800"/>
              <a:buNone/>
            </a:pPr>
            <a:r>
              <a:t/>
            </a:r>
            <a:endParaRPr/>
          </a:p>
          <a:p>
            <a:pPr indent="-342900" lvl="4" marL="2171700" rtl="0" algn="l">
              <a:spcBef>
                <a:spcPts val="284"/>
              </a:spcBef>
              <a:spcAft>
                <a:spcPts val="0"/>
              </a:spcAft>
              <a:buClr>
                <a:schemeClr val="dk1"/>
              </a:buClr>
              <a:buSzPts val="1422"/>
              <a:buFont typeface="Calibri"/>
              <a:buNone/>
            </a:pPr>
            <a:r>
              <a:rPr lang="en-US" sz="1422"/>
              <a:t>if the Field instance represents a “size” data member </a:t>
            </a:r>
            <a:endParaRPr/>
          </a:p>
          <a:p>
            <a:pPr indent="-342900" lvl="4" marL="2171700" rtl="0" algn="l">
              <a:spcBef>
                <a:spcPts val="284"/>
              </a:spcBef>
              <a:spcAft>
                <a:spcPts val="0"/>
              </a:spcAft>
              <a:buClr>
                <a:schemeClr val="dk1"/>
              </a:buClr>
              <a:buSzPts val="1422"/>
              <a:buFont typeface="Calibri"/>
              <a:buNone/>
            </a:pPr>
            <a:r>
              <a:rPr lang="en-US" sz="1422"/>
              <a:t>and the “size” is of type – </a:t>
            </a:r>
            <a:r>
              <a:rPr i="1" lang="en-US" sz="1422"/>
              <a:t>float</a:t>
            </a:r>
            <a:endParaRPr/>
          </a:p>
          <a:p>
            <a:pPr indent="-342900" lvl="4" marL="2171700" rtl="0" algn="l">
              <a:spcBef>
                <a:spcPts val="284"/>
              </a:spcBef>
              <a:spcAft>
                <a:spcPts val="0"/>
              </a:spcAft>
              <a:buClr>
                <a:schemeClr val="dk1"/>
              </a:buClr>
              <a:buSzPts val="1422"/>
              <a:buFont typeface="Calibri"/>
              <a:buNone/>
            </a:pPr>
            <a:r>
              <a:rPr lang="en-US" sz="1422"/>
              <a:t>than the method </a:t>
            </a:r>
            <a:r>
              <a:rPr i="1" lang="en-US" sz="1422"/>
              <a:t>setFloat(Object o, float value) </a:t>
            </a:r>
            <a:r>
              <a:rPr lang="en-US" sz="1422"/>
              <a:t>should be called</a:t>
            </a:r>
            <a:endParaRPr i="1" sz="1422"/>
          </a:p>
          <a:p>
            <a:pPr indent="-342900" lvl="4" marL="2171700" rtl="0" algn="l">
              <a:spcBef>
                <a:spcPts val="284"/>
              </a:spcBef>
              <a:spcAft>
                <a:spcPts val="0"/>
              </a:spcAft>
              <a:buClr>
                <a:schemeClr val="dk1"/>
              </a:buClr>
              <a:buSzPts val="1422"/>
              <a:buFont typeface="Calibri"/>
              <a:buNone/>
            </a:pPr>
            <a:r>
              <a:rPr i="1" lang="en-US" sz="1422"/>
              <a:t>setBoolean(Object o, boolean value) </a:t>
            </a:r>
            <a:r>
              <a:rPr lang="en-US" sz="1422"/>
              <a:t>will throw an </a:t>
            </a:r>
            <a:r>
              <a:rPr i="1" lang="en-US" sz="1422"/>
              <a:t>IllegalArgumentException</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21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Manipulating Objects</a:t>
            </a:r>
            <a:endParaRPr/>
          </a:p>
        </p:txBody>
      </p:sp>
      <p:sp>
        <p:nvSpPr>
          <p:cNvPr id="2119" name="Google Shape;2119;p212"/>
          <p:cNvSpPr txBox="1"/>
          <p:nvPr>
            <p:ph idx="1" type="body"/>
          </p:nvPr>
        </p:nvSpPr>
        <p:spPr>
          <a:xfrm>
            <a:off x="427180" y="1214410"/>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89"/>
              <a:buNone/>
            </a:pPr>
            <a:r>
              <a:rPr b="1" lang="en-US" sz="2489"/>
              <a:t>Setting fields values - example</a:t>
            </a:r>
            <a:endParaRPr/>
          </a:p>
        </p:txBody>
      </p:sp>
      <p:sp>
        <p:nvSpPr>
          <p:cNvPr id="2120" name="Google Shape;2120;p212"/>
          <p:cNvSpPr/>
          <p:nvPr/>
        </p:nvSpPr>
        <p:spPr>
          <a:xfrm>
            <a:off x="427180" y="1736379"/>
            <a:ext cx="8229600" cy="4492435"/>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public class SampleSet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public static void main(String[] args)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Rectangle r = new Rectangle(100, 20);</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System.out.println("original: " + r.toString());</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modifyWidth(r, new Integer(300));</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System.out.println("modified: " + r.toString());</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public static void modifyWidth(Rectangle r, Integer widthParam )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Field widthField;</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Class c = r.getClass();</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try {</a:t>
            </a:r>
            <a:endParaRPr/>
          </a:p>
          <a:p>
            <a:pPr indent="-304804" lvl="0" marL="304804" marR="0" rtl="0" algn="l">
              <a:spcBef>
                <a:spcPts val="0"/>
              </a:spcBef>
              <a:spcAft>
                <a:spcPts val="0"/>
              </a:spcAft>
              <a:buNone/>
            </a:pPr>
            <a:r>
              <a:rPr b="1" lang="en-US" sz="1400">
                <a:solidFill>
                  <a:schemeClr val="dk1"/>
                </a:solidFill>
                <a:latin typeface="Calibri"/>
                <a:ea typeface="Calibri"/>
                <a:cs typeface="Calibri"/>
                <a:sym typeface="Calibri"/>
              </a:rPr>
              <a:t>                     widthField = c.getField("width");</a:t>
            </a:r>
            <a:endParaRPr/>
          </a:p>
          <a:p>
            <a:pPr indent="-304804" lvl="0" marL="304804" marR="0" rtl="0" algn="l">
              <a:spcBef>
                <a:spcPts val="0"/>
              </a:spcBef>
              <a:spcAft>
                <a:spcPts val="0"/>
              </a:spcAft>
              <a:buNone/>
            </a:pPr>
            <a:r>
              <a:rPr b="1" lang="en-US" sz="1400">
                <a:solidFill>
                  <a:schemeClr val="dk1"/>
                </a:solidFill>
                <a:latin typeface="Calibri"/>
                <a:ea typeface="Calibri"/>
                <a:cs typeface="Calibri"/>
                <a:sym typeface="Calibri"/>
              </a:rPr>
              <a:t>                     widthField.setInt(r, widthParam);</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 catch (NoSuchFieldException 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System.out.println(e);</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 catch (IllegalAccessException 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System.out.println(e);</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a:t>
            </a:r>
            <a:endParaRPr/>
          </a:p>
        </p:txBody>
      </p:sp>
      <p:sp>
        <p:nvSpPr>
          <p:cNvPr id="2121" name="Google Shape;2121;p212"/>
          <p:cNvSpPr/>
          <p:nvPr/>
        </p:nvSpPr>
        <p:spPr>
          <a:xfrm>
            <a:off x="3085432" y="5283910"/>
            <a:ext cx="5562601" cy="976129"/>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The output of the sample program shows that  the width changed</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from 100 to 300: </a:t>
            </a:r>
            <a:endParaRPr/>
          </a:p>
          <a:p>
            <a:pPr indent="-304804" lvl="0" marL="304804" marR="0" rtl="0" algn="l">
              <a:spcBef>
                <a:spcPts val="0"/>
              </a:spcBef>
              <a:spcAft>
                <a:spcPts val="0"/>
              </a:spcAft>
              <a:buNone/>
            </a:pPr>
            <a:r>
              <a:rPr b="1" lang="en-US" sz="1400">
                <a:solidFill>
                  <a:schemeClr val="dk1"/>
                </a:solidFill>
                <a:latin typeface="Calibri"/>
                <a:ea typeface="Calibri"/>
                <a:cs typeface="Calibri"/>
                <a:sym typeface="Calibri"/>
              </a:rPr>
              <a:t>original: java.awt.Rectangle[x=0,y=0,width=100,height=20]</a:t>
            </a:r>
            <a:endParaRPr/>
          </a:p>
          <a:p>
            <a:pPr indent="-304804" lvl="0" marL="304804" marR="0" rtl="0" algn="l">
              <a:spcBef>
                <a:spcPts val="0"/>
              </a:spcBef>
              <a:spcAft>
                <a:spcPts val="0"/>
              </a:spcAft>
              <a:buNone/>
            </a:pPr>
            <a:r>
              <a:rPr b="1" lang="en-US" sz="1400">
                <a:solidFill>
                  <a:schemeClr val="dk1"/>
                </a:solidFill>
                <a:latin typeface="Calibri"/>
                <a:ea typeface="Calibri"/>
                <a:cs typeface="Calibri"/>
                <a:sym typeface="Calibri"/>
              </a:rPr>
              <a:t>modified: java.awt.Rectangle[x=0,y=0,width=300,height=20]</a:t>
            </a:r>
            <a:endParaRPr/>
          </a:p>
        </p:txBody>
      </p:sp>
      <p:cxnSp>
        <p:nvCxnSpPr>
          <p:cNvPr id="2122" name="Google Shape;2122;p212"/>
          <p:cNvCxnSpPr/>
          <p:nvPr/>
        </p:nvCxnSpPr>
        <p:spPr>
          <a:xfrm>
            <a:off x="457200" y="1700808"/>
            <a:ext cx="8229600" cy="0"/>
          </a:xfrm>
          <a:prstGeom prst="straightConnector1">
            <a:avLst/>
          </a:prstGeom>
          <a:noFill/>
          <a:ln cap="flat" cmpd="sng" w="9525">
            <a:solidFill>
              <a:srgbClr val="FF3300"/>
            </a:solidFill>
            <a:prstDash val="solid"/>
            <a:round/>
            <a:headEnd len="sm" w="sm" type="none"/>
            <a:tailEnd len="sm" w="sm" type="none"/>
          </a:ln>
        </p:spPr>
      </p:cxnSp>
      <p:cxnSp>
        <p:nvCxnSpPr>
          <p:cNvPr id="2123" name="Google Shape;2123;p212"/>
          <p:cNvCxnSpPr/>
          <p:nvPr/>
        </p:nvCxnSpPr>
        <p:spPr>
          <a:xfrm>
            <a:off x="451495" y="6193243"/>
            <a:ext cx="2678409"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21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Manipulating Objects</a:t>
            </a:r>
            <a:endParaRPr/>
          </a:p>
        </p:txBody>
      </p:sp>
      <p:sp>
        <p:nvSpPr>
          <p:cNvPr id="2129" name="Google Shape;2129;p21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Invoking methods</a:t>
            </a:r>
            <a:endParaRPr/>
          </a:p>
          <a:p>
            <a:pPr indent="-342900" lvl="2" marL="1257300" rtl="0" algn="l">
              <a:spcBef>
                <a:spcPts val="100"/>
              </a:spcBef>
              <a:spcAft>
                <a:spcPts val="0"/>
              </a:spcAft>
              <a:buClr>
                <a:schemeClr val="dk1"/>
              </a:buClr>
              <a:buSzPts val="1800"/>
              <a:buChar char="•"/>
            </a:pPr>
            <a:r>
              <a:rPr lang="en-US"/>
              <a:t>Allows to dynamically invoke methods</a:t>
            </a:r>
            <a:endParaRPr/>
          </a:p>
          <a:p>
            <a:pPr indent="-342900" lvl="2" marL="1257300" rtl="0" algn="l">
              <a:spcBef>
                <a:spcPts val="100"/>
              </a:spcBef>
              <a:spcAft>
                <a:spcPts val="0"/>
              </a:spcAft>
              <a:buClr>
                <a:schemeClr val="dk1"/>
              </a:buClr>
              <a:buSzPts val="1800"/>
              <a:buChar char="•"/>
            </a:pPr>
            <a:r>
              <a:rPr lang="en-US"/>
              <a:t>In order to dynamically invoke a method do the following:</a:t>
            </a:r>
            <a:endParaRPr/>
          </a:p>
          <a:p>
            <a:pPr indent="-342900" lvl="4" marL="2171700" rtl="0" algn="l">
              <a:spcBef>
                <a:spcPts val="360"/>
              </a:spcBef>
              <a:spcAft>
                <a:spcPts val="0"/>
              </a:spcAft>
              <a:buClr>
                <a:schemeClr val="dk1"/>
              </a:buClr>
              <a:buSzPts val="1800"/>
              <a:buChar char="•"/>
            </a:pPr>
            <a:r>
              <a:rPr lang="en-US"/>
              <a:t>load a </a:t>
            </a:r>
            <a:r>
              <a:rPr i="1" lang="en-US"/>
              <a:t>Class</a:t>
            </a:r>
            <a:r>
              <a:rPr lang="en-US"/>
              <a:t> instance</a:t>
            </a:r>
            <a:endParaRPr/>
          </a:p>
          <a:p>
            <a:pPr indent="-342900" lvl="4" marL="2171700" rtl="0" algn="l">
              <a:spcBef>
                <a:spcPts val="360"/>
              </a:spcBef>
              <a:spcAft>
                <a:spcPts val="0"/>
              </a:spcAft>
              <a:buClr>
                <a:schemeClr val="dk1"/>
              </a:buClr>
              <a:buSzPts val="1800"/>
              <a:buChar char="•"/>
            </a:pPr>
            <a:r>
              <a:rPr lang="en-US"/>
              <a:t>load the required method as a Method</a:t>
            </a:r>
            <a:endParaRPr/>
          </a:p>
          <a:p>
            <a:pPr indent="-342900" lvl="4" marL="2171700" rtl="0" algn="l">
              <a:spcBef>
                <a:spcPts val="360"/>
              </a:spcBef>
              <a:spcAft>
                <a:spcPts val="0"/>
              </a:spcAft>
              <a:buClr>
                <a:schemeClr val="dk1"/>
              </a:buClr>
              <a:buSzPts val="1800"/>
              <a:buChar char="•"/>
            </a:pPr>
            <a:r>
              <a:rPr lang="en-US"/>
              <a:t>explore the method signature if needed/unknown</a:t>
            </a:r>
            <a:endParaRPr/>
          </a:p>
          <a:p>
            <a:pPr indent="-342900" lvl="4" marL="2171700" rtl="0" algn="l">
              <a:spcBef>
                <a:spcPts val="360"/>
              </a:spcBef>
              <a:spcAft>
                <a:spcPts val="0"/>
              </a:spcAft>
              <a:buClr>
                <a:schemeClr val="dk1"/>
              </a:buClr>
              <a:buSzPts val="1800"/>
              <a:buChar char="•"/>
            </a:pPr>
            <a:r>
              <a:rPr lang="en-US"/>
              <a:t>generate an object array with ordered parameters </a:t>
            </a:r>
            <a:endParaRPr/>
          </a:p>
          <a:p>
            <a:pPr indent="-342900" lvl="4" marL="2171700" rtl="0" algn="l">
              <a:spcBef>
                <a:spcPts val="360"/>
              </a:spcBef>
              <a:spcAft>
                <a:spcPts val="0"/>
              </a:spcAft>
              <a:buClr>
                <a:schemeClr val="dk1"/>
              </a:buClr>
              <a:buSzPts val="1800"/>
              <a:buChar char="•"/>
            </a:pPr>
            <a:r>
              <a:rPr lang="en-US"/>
              <a:t>    [where primitives values are wrapped in a matching wrapper class]</a:t>
            </a:r>
            <a:endParaRPr/>
          </a:p>
          <a:p>
            <a:pPr indent="-342900" lvl="4" marL="2171700" rtl="0" algn="l">
              <a:spcBef>
                <a:spcPts val="360"/>
              </a:spcBef>
              <a:spcAft>
                <a:spcPts val="0"/>
              </a:spcAft>
              <a:buClr>
                <a:schemeClr val="dk1"/>
              </a:buClr>
              <a:buSzPts val="1800"/>
              <a:buChar char="•"/>
            </a:pPr>
            <a:r>
              <a:rPr lang="en-US"/>
              <a:t> invoke the method using the Method’s method: </a:t>
            </a:r>
            <a:endParaRPr/>
          </a:p>
          <a:p>
            <a:pPr indent="-342900" lvl="4" marL="2171700" rtl="0" algn="l">
              <a:spcBef>
                <a:spcPts val="360"/>
              </a:spcBef>
              <a:spcAft>
                <a:spcPts val="0"/>
              </a:spcAft>
              <a:buClr>
                <a:schemeClr val="dk1"/>
              </a:buClr>
              <a:buSzPts val="1800"/>
              <a:buChar char="•"/>
            </a:pPr>
            <a:r>
              <a:rPr lang="en-US"/>
              <a:t>     </a:t>
            </a:r>
            <a:r>
              <a:rPr i="1" lang="en-US"/>
              <a:t>invoke(Object</a:t>
            </a:r>
            <a:r>
              <a:rPr lang="en-US"/>
              <a:t> o, </a:t>
            </a:r>
            <a:r>
              <a:rPr i="1" lang="en-US"/>
              <a:t>Object</a:t>
            </a:r>
            <a:r>
              <a:rPr lang="en-US"/>
              <a:t>[] Args)</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21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Manipulating Objects</a:t>
            </a:r>
            <a:endParaRPr/>
          </a:p>
        </p:txBody>
      </p:sp>
      <p:sp>
        <p:nvSpPr>
          <p:cNvPr id="2135" name="Google Shape;2135;p214"/>
          <p:cNvSpPr txBox="1"/>
          <p:nvPr>
            <p:ph idx="1" type="body"/>
          </p:nvPr>
        </p:nvSpPr>
        <p:spPr>
          <a:xfrm>
            <a:off x="457200" y="1328672"/>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Invoking methods - example</a:t>
            </a:r>
            <a:endParaRPr b="1"/>
          </a:p>
        </p:txBody>
      </p:sp>
      <p:sp>
        <p:nvSpPr>
          <p:cNvPr id="2136" name="Google Shape;2136;p214"/>
          <p:cNvSpPr/>
          <p:nvPr/>
        </p:nvSpPr>
        <p:spPr>
          <a:xfrm>
            <a:off x="457200" y="1700808"/>
            <a:ext cx="8229600" cy="4658485"/>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1" marL="711209" marR="0" rtl="0" algn="l">
              <a:spcBef>
                <a:spcPts val="0"/>
              </a:spcBef>
              <a:spcAft>
                <a:spcPts val="0"/>
              </a:spcAft>
              <a:buNone/>
            </a:pPr>
            <a:r>
              <a:rPr b="0" i="0" lang="en-US" sz="1200" u="none" cap="none" strike="noStrike">
                <a:solidFill>
                  <a:schemeClr val="dk1"/>
                </a:solidFill>
                <a:latin typeface="Arial"/>
                <a:ea typeface="Arial"/>
                <a:cs typeface="Arial"/>
                <a:sym typeface="Arial"/>
              </a:rPr>
              <a:t>public static void main(String[] args) {</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String firstWord = "Hello ";</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String secondWord = "everybody.";</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String bothWords = append(firstWord, secondWord);</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System.out.println(bothWords);</a:t>
            </a:r>
            <a:endParaRPr/>
          </a:p>
          <a:p>
            <a:pPr indent="-304804" lvl="1" marL="711209" marR="0" rtl="0" algn="l">
              <a:spcBef>
                <a:spcPts val="0"/>
              </a:spcBef>
              <a:spcAft>
                <a:spcPts val="0"/>
              </a:spcAft>
              <a:buNone/>
            </a:pPr>
            <a:r>
              <a:rPr b="0" i="0" lang="en-US" sz="1200" u="none" cap="none" strike="noStrike">
                <a:solidFill>
                  <a:schemeClr val="dk1"/>
                </a:solidFill>
                <a:latin typeface="Arial"/>
                <a:ea typeface="Arial"/>
                <a:cs typeface="Arial"/>
                <a:sym typeface="Arial"/>
              </a:rPr>
              <a:t>   }</a:t>
            </a:r>
            <a:endParaRPr/>
          </a:p>
          <a:p>
            <a:pPr indent="-304804" lvl="1" marL="711209" marR="0" rtl="0" algn="l">
              <a:spcBef>
                <a:spcPts val="0"/>
              </a:spcBef>
              <a:spcAft>
                <a:spcPts val="0"/>
              </a:spcAft>
              <a:buNone/>
            </a:pPr>
            <a:r>
              <a:rPr b="0" i="0" lang="en-US" sz="1200" u="none" cap="none" strike="noStrike">
                <a:solidFill>
                  <a:schemeClr val="dk1"/>
                </a:solidFill>
                <a:latin typeface="Arial"/>
                <a:ea typeface="Arial"/>
                <a:cs typeface="Arial"/>
                <a:sym typeface="Arial"/>
              </a:rPr>
              <a:t>   public static String append(String firstWord, String secondWord) {</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String result = null;</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Class c = String.class;</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Class[] parameterTypes = new Class[] {String.class};</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Method concatMethod;</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Object[] arguments = new Object[] {secondWord};</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try {</a:t>
            </a:r>
            <a:endParaRPr/>
          </a:p>
          <a:p>
            <a:pPr indent="-304803" lvl="3" marL="1524019" marR="0" rtl="0" algn="l">
              <a:spcBef>
                <a:spcPts val="0"/>
              </a:spcBef>
              <a:spcAft>
                <a:spcPts val="0"/>
              </a:spcAft>
              <a:buNone/>
            </a:pPr>
            <a:r>
              <a:rPr b="0" i="0" lang="en-US" sz="1200" u="none" cap="none" strike="noStrike">
                <a:solidFill>
                  <a:schemeClr val="dk1"/>
                </a:solidFill>
                <a:latin typeface="Arial"/>
                <a:ea typeface="Arial"/>
                <a:cs typeface="Arial"/>
                <a:sym typeface="Arial"/>
              </a:rPr>
              <a:t>        </a:t>
            </a:r>
            <a:r>
              <a:rPr b="1" i="0" lang="en-US" sz="1200" u="none" cap="none" strike="noStrike">
                <a:solidFill>
                  <a:schemeClr val="dk1"/>
                </a:solidFill>
                <a:latin typeface="Arial"/>
                <a:ea typeface="Arial"/>
                <a:cs typeface="Arial"/>
                <a:sym typeface="Arial"/>
              </a:rPr>
              <a:t>concatMethod = c.getMethod("concat", parameterTypes);</a:t>
            </a:r>
            <a:endParaRPr/>
          </a:p>
          <a:p>
            <a:pPr indent="-304803" lvl="3" marL="1524019" marR="0" rtl="0" algn="l">
              <a:spcBef>
                <a:spcPts val="0"/>
              </a:spcBef>
              <a:spcAft>
                <a:spcPts val="0"/>
              </a:spcAft>
              <a:buNone/>
            </a:pPr>
            <a:r>
              <a:rPr b="1" i="0" lang="en-US" sz="1200" u="none" cap="none" strike="noStrike">
                <a:solidFill>
                  <a:schemeClr val="dk1"/>
                </a:solidFill>
                <a:latin typeface="Arial"/>
                <a:ea typeface="Arial"/>
                <a:cs typeface="Arial"/>
                <a:sym typeface="Arial"/>
              </a:rPr>
              <a:t>        result = (String) concatMethod.invoke(firstWord, arguments);</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 catch (NoSuchMethodException e) {</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System.out.println(e);</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 catch (IllegalAccessException e) {</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System.out.println(e);</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 catch (InvocationTargetException e) {</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System.out.println(e);</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return result;</a:t>
            </a:r>
            <a:endParaRPr/>
          </a:p>
          <a:p>
            <a:pPr indent="-304803" lvl="2" marL="1117614" marR="0" rtl="0" algn="l">
              <a:spcBef>
                <a:spcPts val="0"/>
              </a:spcBef>
              <a:spcAft>
                <a:spcPts val="0"/>
              </a:spcAft>
              <a:buNone/>
            </a:pPr>
            <a:r>
              <a:rPr b="0" i="0" lang="en-US" sz="1200" u="none" cap="none" strike="noStrike">
                <a:solidFill>
                  <a:schemeClr val="dk1"/>
                </a:solidFill>
                <a:latin typeface="Arial"/>
                <a:ea typeface="Arial"/>
                <a:cs typeface="Arial"/>
                <a:sym typeface="Arial"/>
              </a:rPr>
              <a:t>   }</a:t>
            </a:r>
            <a:endParaRPr/>
          </a:p>
          <a:p>
            <a:pPr indent="-304804" lvl="1" marL="711209" marR="0" rtl="0" algn="l">
              <a:spcBef>
                <a:spcPts val="0"/>
              </a:spcBef>
              <a:spcAft>
                <a:spcPts val="0"/>
              </a:spcAft>
              <a:buNone/>
            </a:pPr>
            <a:r>
              <a:rPr b="0" i="0" lang="en-US" sz="1200" u="none" cap="none" strike="noStrike">
                <a:solidFill>
                  <a:schemeClr val="dk1"/>
                </a:solidFill>
                <a:latin typeface="Arial"/>
                <a:ea typeface="Arial"/>
                <a:cs typeface="Arial"/>
                <a:sym typeface="Arial"/>
              </a:rPr>
              <a:t>}</a:t>
            </a:r>
            <a:endParaRPr/>
          </a:p>
        </p:txBody>
      </p:sp>
      <p:sp>
        <p:nvSpPr>
          <p:cNvPr id="2137" name="Google Shape;2137;p214"/>
          <p:cNvSpPr/>
          <p:nvPr/>
        </p:nvSpPr>
        <p:spPr>
          <a:xfrm>
            <a:off x="4669971" y="5703995"/>
            <a:ext cx="4016829" cy="677333"/>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The output of the preceding program is: </a:t>
            </a:r>
            <a:endParaRPr/>
          </a:p>
          <a:p>
            <a:pPr indent="-304804" lvl="0" marL="304804" marR="0" rtl="0" algn="l">
              <a:spcBef>
                <a:spcPts val="0"/>
              </a:spcBef>
              <a:spcAft>
                <a:spcPts val="0"/>
              </a:spcAft>
              <a:buNone/>
            </a:pPr>
            <a:r>
              <a:rPr b="1" lang="en-US" sz="1400">
                <a:solidFill>
                  <a:schemeClr val="dk1"/>
                </a:solidFill>
                <a:latin typeface="Calibri"/>
                <a:ea typeface="Calibri"/>
                <a:cs typeface="Calibri"/>
                <a:sym typeface="Calibri"/>
              </a:rPr>
              <a:t>Hello everybody.</a:t>
            </a:r>
            <a:endParaRPr/>
          </a:p>
        </p:txBody>
      </p:sp>
      <p:cxnSp>
        <p:nvCxnSpPr>
          <p:cNvPr id="2138" name="Google Shape;2138;p214"/>
          <p:cNvCxnSpPr/>
          <p:nvPr/>
        </p:nvCxnSpPr>
        <p:spPr>
          <a:xfrm>
            <a:off x="457200" y="1700808"/>
            <a:ext cx="8229600" cy="0"/>
          </a:xfrm>
          <a:prstGeom prst="straightConnector1">
            <a:avLst/>
          </a:prstGeom>
          <a:noFill/>
          <a:ln cap="flat" cmpd="sng" w="9525">
            <a:solidFill>
              <a:srgbClr val="FF3300"/>
            </a:solidFill>
            <a:prstDash val="solid"/>
            <a:round/>
            <a:headEnd len="sm" w="sm" type="none"/>
            <a:tailEnd len="sm" w="sm" type="none"/>
          </a:ln>
        </p:spPr>
      </p:cxnSp>
      <p:cxnSp>
        <p:nvCxnSpPr>
          <p:cNvPr id="2139" name="Google Shape;2139;p214"/>
          <p:cNvCxnSpPr/>
          <p:nvPr/>
        </p:nvCxnSpPr>
        <p:spPr>
          <a:xfrm>
            <a:off x="457200" y="6381328"/>
            <a:ext cx="4212771"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215"/>
          <p:cNvSpPr txBox="1"/>
          <p:nvPr>
            <p:ph type="title"/>
          </p:nvPr>
        </p:nvSpPr>
        <p:spPr>
          <a:xfrm>
            <a:off x="457200" y="1341438"/>
            <a:ext cx="8229600" cy="7794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Working with Arrays</a:t>
            </a:r>
            <a:endParaRPr/>
          </a:p>
        </p:txBody>
      </p:sp>
      <p:sp>
        <p:nvSpPr>
          <p:cNvPr id="2145" name="Google Shape;2145;p215"/>
          <p:cNvSpPr txBox="1"/>
          <p:nvPr>
            <p:ph idx="1" type="body"/>
          </p:nvPr>
        </p:nvSpPr>
        <p:spPr>
          <a:xfrm>
            <a:off x="1416627" y="2420938"/>
            <a:ext cx="7270173" cy="39608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Calibri"/>
              <a:buChar char="•"/>
            </a:pPr>
            <a:r>
              <a:rPr i="1" lang="en-US"/>
              <a:t>java.lang.reflect.Array</a:t>
            </a:r>
            <a:endParaRPr/>
          </a:p>
          <a:p>
            <a:pPr indent="-342900" lvl="0" marL="342900" rtl="0" algn="l">
              <a:spcBef>
                <a:spcPts val="400"/>
              </a:spcBef>
              <a:spcAft>
                <a:spcPts val="0"/>
              </a:spcAft>
              <a:buClr>
                <a:schemeClr val="dk1"/>
              </a:buClr>
              <a:buSzPts val="2000"/>
              <a:buFont typeface="Calibri"/>
              <a:buChar char="•"/>
            </a:pPr>
            <a:r>
              <a:rPr lang="en-US"/>
              <a:t>Identifying arrays</a:t>
            </a:r>
            <a:endParaRPr/>
          </a:p>
          <a:p>
            <a:pPr indent="-342900" lvl="0" marL="342900" rtl="0" algn="l">
              <a:spcBef>
                <a:spcPts val="400"/>
              </a:spcBef>
              <a:spcAft>
                <a:spcPts val="0"/>
              </a:spcAft>
              <a:buClr>
                <a:schemeClr val="dk1"/>
              </a:buClr>
              <a:buSzPts val="2000"/>
              <a:buFont typeface="Calibri"/>
              <a:buChar char="•"/>
            </a:pPr>
            <a:r>
              <a:rPr lang="en-US"/>
              <a:t>Retrieving components types</a:t>
            </a:r>
            <a:endParaRPr/>
          </a:p>
          <a:p>
            <a:pPr indent="-342900" lvl="0" marL="342900" rtl="0" algn="l">
              <a:spcBef>
                <a:spcPts val="400"/>
              </a:spcBef>
              <a:spcAft>
                <a:spcPts val="0"/>
              </a:spcAft>
              <a:buClr>
                <a:schemeClr val="dk1"/>
              </a:buClr>
              <a:buSzPts val="2000"/>
              <a:buFont typeface="Calibri"/>
              <a:buChar char="•"/>
            </a:pPr>
            <a:r>
              <a:rPr lang="en-US"/>
              <a:t>Creating arrays</a:t>
            </a:r>
            <a:endParaRPr/>
          </a:p>
          <a:p>
            <a:pPr indent="-342900" lvl="0" marL="342900" rtl="0" algn="l">
              <a:spcBef>
                <a:spcPts val="400"/>
              </a:spcBef>
              <a:spcAft>
                <a:spcPts val="0"/>
              </a:spcAft>
              <a:buClr>
                <a:schemeClr val="dk1"/>
              </a:buClr>
              <a:buSzPts val="2000"/>
              <a:buFont typeface="Calibri"/>
              <a:buChar char="•"/>
            </a:pPr>
            <a:r>
              <a:rPr lang="en-US"/>
              <a:t>Setting and getting arrays elements</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21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java.lang.reflect.Array</a:t>
            </a:r>
            <a:endParaRPr/>
          </a:p>
        </p:txBody>
      </p:sp>
      <p:sp>
        <p:nvSpPr>
          <p:cNvPr id="2151" name="Google Shape;2151;p21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provides static methods to do the following:</a:t>
            </a:r>
            <a:endParaRPr/>
          </a:p>
          <a:p>
            <a:pPr indent="-215900" lvl="0" marL="342900" rtl="0" algn="l">
              <a:spcBef>
                <a:spcPts val="400"/>
              </a:spcBef>
              <a:spcAft>
                <a:spcPts val="0"/>
              </a:spcAft>
              <a:buClr>
                <a:schemeClr val="dk1"/>
              </a:buClr>
              <a:buSzPts val="2000"/>
              <a:buFont typeface="Arial"/>
              <a:buNone/>
            </a:pPr>
            <a:r>
              <a:t/>
            </a:r>
            <a:endParaRPr/>
          </a:p>
          <a:p>
            <a:pPr indent="-342900" lvl="2" marL="1257300" rtl="0" algn="l">
              <a:spcBef>
                <a:spcPts val="100"/>
              </a:spcBef>
              <a:spcAft>
                <a:spcPts val="0"/>
              </a:spcAft>
              <a:buClr>
                <a:schemeClr val="dk1"/>
              </a:buClr>
              <a:buSzPts val="1800"/>
              <a:buChar char="•"/>
            </a:pPr>
            <a:r>
              <a:rPr lang="en-US"/>
              <a:t>dynamically instantiate an arrays </a:t>
            </a:r>
            <a:endParaRPr/>
          </a:p>
          <a:p>
            <a:pPr indent="-342900" lvl="2" marL="1257300" rtl="0" algn="l">
              <a:spcBef>
                <a:spcPts val="100"/>
              </a:spcBef>
              <a:spcAft>
                <a:spcPts val="0"/>
              </a:spcAft>
              <a:buClr>
                <a:schemeClr val="dk1"/>
              </a:buClr>
              <a:buSzPts val="1800"/>
              <a:buChar char="•"/>
            </a:pPr>
            <a:r>
              <a:rPr lang="en-US"/>
              <a:t>get and set values according to array index</a:t>
            </a:r>
            <a:endParaRPr/>
          </a:p>
          <a:p>
            <a:pPr indent="-342900" lvl="2" marL="1257300" rtl="0" algn="l">
              <a:spcBef>
                <a:spcPts val="100"/>
              </a:spcBef>
              <a:spcAft>
                <a:spcPts val="0"/>
              </a:spcAft>
              <a:buClr>
                <a:schemeClr val="dk1"/>
              </a:buClr>
              <a:buSzPts val="1800"/>
              <a:buChar char="•"/>
            </a:pPr>
            <a:r>
              <a:rPr lang="en-US"/>
              <a:t>get array length</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21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Working with Arrays</a:t>
            </a:r>
            <a:endParaRPr/>
          </a:p>
        </p:txBody>
      </p:sp>
      <p:sp>
        <p:nvSpPr>
          <p:cNvPr id="2157" name="Google Shape;2157;p21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a:t>Identifying arrays</a:t>
            </a:r>
            <a:endParaRPr/>
          </a:p>
          <a:p>
            <a:pPr indent="-342900" lvl="2" marL="1257300" rtl="0" algn="l">
              <a:spcBef>
                <a:spcPts val="100"/>
              </a:spcBef>
              <a:spcAft>
                <a:spcPts val="0"/>
              </a:spcAft>
              <a:buClr>
                <a:schemeClr val="dk1"/>
              </a:buClr>
              <a:buSzPts val="1800"/>
              <a:buChar char="•"/>
            </a:pPr>
            <a:r>
              <a:rPr lang="en-US"/>
              <a:t>useful if we want to know if an object is an actual instance of an array</a:t>
            </a:r>
            <a:endParaRPr/>
          </a:p>
          <a:p>
            <a:pPr indent="-342900" lvl="2" marL="1257300" rtl="0" algn="l">
              <a:spcBef>
                <a:spcPts val="100"/>
              </a:spcBef>
              <a:spcAft>
                <a:spcPts val="0"/>
              </a:spcAft>
              <a:buClr>
                <a:schemeClr val="dk1"/>
              </a:buClr>
              <a:buSzPts val="1800"/>
              <a:buChar char="•"/>
            </a:pPr>
            <a:r>
              <a:rPr lang="en-US"/>
              <a:t>Use the </a:t>
            </a:r>
            <a:r>
              <a:rPr i="1" lang="en-US"/>
              <a:t>Class</a:t>
            </a:r>
            <a:r>
              <a:rPr lang="en-US"/>
              <a:t> method – </a:t>
            </a:r>
            <a:r>
              <a:rPr i="1" lang="en-US"/>
              <a:t>isArray()</a:t>
            </a:r>
            <a:endParaRPr/>
          </a:p>
          <a:p>
            <a:pPr indent="-342900" lvl="0" marL="342900" rtl="0" algn="l">
              <a:spcBef>
                <a:spcPts val="400"/>
              </a:spcBef>
              <a:spcAft>
                <a:spcPts val="0"/>
              </a:spcAft>
              <a:buClr>
                <a:schemeClr val="dk1"/>
              </a:buClr>
              <a:buSzPts val="2000"/>
              <a:buChar char="•"/>
            </a:pPr>
            <a:r>
              <a:rPr lang="en-US"/>
              <a:t>Retrieving array type</a:t>
            </a:r>
            <a:endParaRPr/>
          </a:p>
          <a:p>
            <a:pPr indent="-342900" lvl="2" marL="1257300" rtl="0" algn="l">
              <a:spcBef>
                <a:spcPts val="100"/>
              </a:spcBef>
              <a:spcAft>
                <a:spcPts val="0"/>
              </a:spcAft>
              <a:buClr>
                <a:schemeClr val="dk1"/>
              </a:buClr>
              <a:buSzPts val="1800"/>
              <a:buChar char="•"/>
            </a:pPr>
            <a:r>
              <a:rPr lang="en-US"/>
              <a:t>Allows to dynamically reflect an array element type</a:t>
            </a:r>
            <a:endParaRPr/>
          </a:p>
          <a:p>
            <a:pPr indent="-342900" lvl="2" marL="1257300" rtl="0" algn="l">
              <a:spcBef>
                <a:spcPts val="100"/>
              </a:spcBef>
              <a:spcAft>
                <a:spcPts val="0"/>
              </a:spcAft>
              <a:buClr>
                <a:schemeClr val="dk1"/>
              </a:buClr>
              <a:buSzPts val="1800"/>
              <a:buChar char="•"/>
            </a:pPr>
            <a:r>
              <a:rPr lang="en-US"/>
              <a:t>done via </a:t>
            </a:r>
            <a:r>
              <a:rPr i="1" lang="en-US"/>
              <a:t>getComponentType() </a:t>
            </a:r>
            <a:r>
              <a:rPr lang="en-US"/>
              <a:t>method</a:t>
            </a:r>
            <a:endParaRPr/>
          </a:p>
          <a:p>
            <a:pPr indent="-342900" lvl="2" marL="1257300" rtl="0" algn="l">
              <a:spcBef>
                <a:spcPts val="100"/>
              </a:spcBef>
              <a:spcAft>
                <a:spcPts val="0"/>
              </a:spcAft>
              <a:buClr>
                <a:schemeClr val="dk1"/>
              </a:buClr>
              <a:buSzPts val="1800"/>
              <a:buChar char="•"/>
            </a:pPr>
            <a:r>
              <a:rPr lang="en-US"/>
              <a:t>returns a reflection (</a:t>
            </a:r>
            <a:r>
              <a:rPr i="1" lang="en-US"/>
              <a:t>Class</a:t>
            </a:r>
            <a:r>
              <a:rPr lang="en-US"/>
              <a:t>) of an array elements type</a:t>
            </a:r>
            <a:endParaRPr/>
          </a:p>
          <a:p>
            <a:pPr indent="-342900" lvl="2" marL="1257300" rtl="0" algn="l">
              <a:spcBef>
                <a:spcPts val="100"/>
              </a:spcBef>
              <a:spcAft>
                <a:spcPts val="0"/>
              </a:spcAft>
              <a:buClr>
                <a:schemeClr val="dk1"/>
              </a:buClr>
              <a:buSzPts val="1800"/>
              <a:buFont typeface="Arial"/>
              <a:buNone/>
            </a:pPr>
            <a:r>
              <a:rPr lang="en-US"/>
              <a:t>	or null if not an array</a:t>
            </a:r>
            <a:endParaRPr/>
          </a:p>
          <a:p>
            <a:pPr indent="-228600" lvl="2" marL="1257300" rtl="0" algn="l">
              <a:spcBef>
                <a:spcPts val="100"/>
              </a:spcBef>
              <a:spcAft>
                <a:spcPts val="0"/>
              </a:spcAft>
              <a:buClr>
                <a:schemeClr val="dk1"/>
              </a:buClr>
              <a:buSzPts val="1800"/>
              <a:buNone/>
            </a:pPr>
            <a:r>
              <a:t/>
            </a:r>
            <a:endParaRPr i="1"/>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21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Working with Arrays</a:t>
            </a:r>
            <a:endParaRPr/>
          </a:p>
        </p:txBody>
      </p:sp>
      <p:sp>
        <p:nvSpPr>
          <p:cNvPr id="2163" name="Google Shape;2163;p218"/>
          <p:cNvSpPr txBox="1"/>
          <p:nvPr>
            <p:ph idx="1" type="body"/>
          </p:nvPr>
        </p:nvSpPr>
        <p:spPr>
          <a:xfrm>
            <a:off x="449086" y="1340768"/>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Getting array name and type:</a:t>
            </a:r>
            <a:endParaRPr b="1"/>
          </a:p>
        </p:txBody>
      </p:sp>
      <p:sp>
        <p:nvSpPr>
          <p:cNvPr id="2164" name="Google Shape;2164;p218"/>
          <p:cNvSpPr/>
          <p:nvPr/>
        </p:nvSpPr>
        <p:spPr>
          <a:xfrm>
            <a:off x="457200" y="1772816"/>
            <a:ext cx="8229600" cy="4653136"/>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1" i="0" lang="en-US" sz="1400" u="none" cap="none" strike="noStrike">
                <a:solidFill>
                  <a:schemeClr val="dk1"/>
                </a:solidFill>
                <a:latin typeface="Calibri"/>
                <a:ea typeface="Calibri"/>
                <a:cs typeface="Calibri"/>
                <a:sym typeface="Calibri"/>
              </a:rPr>
              <a:t>public static void main(String [] args){</a:t>
            </a:r>
            <a:endParaRPr/>
          </a:p>
          <a:p>
            <a:pPr indent="0" lvl="2" marL="9144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String [] strings={"hello","world"};</a:t>
            </a:r>
            <a:endParaRPr/>
          </a:p>
          <a:p>
            <a:pPr indent="0" lvl="2" marL="9144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Object [] objects={"hello","world"};</a:t>
            </a:r>
            <a:endParaRPr/>
          </a:p>
          <a:p>
            <a:pPr indent="0" lvl="2" marL="9144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int [] numbers ={1,2,3,4,5};</a:t>
            </a:r>
            <a:endParaRPr/>
          </a:p>
          <a:p>
            <a:pPr indent="0" lvl="2" marL="9144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long [] longs ={1,2,3,4,5};</a:t>
            </a:r>
            <a:endParaRPr/>
          </a:p>
          <a:p>
            <a:pPr indent="0" lvl="2" marL="9144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double [] doubles={1.1,2.2,3.3};</a:t>
            </a:r>
            <a:endParaRPr/>
          </a:p>
          <a:p>
            <a:pPr indent="0" lvl="2" marL="914400" marR="0" rtl="0" algn="l">
              <a:spcBef>
                <a:spcPts val="0"/>
              </a:spcBef>
              <a:spcAft>
                <a:spcPts val="0"/>
              </a:spcAft>
              <a:buNone/>
            </a:pPr>
            <a:r>
              <a:rPr b="0" i="1" lang="en-US" sz="1400" u="none" cap="none" strike="noStrike">
                <a:solidFill>
                  <a:schemeClr val="dk1"/>
                </a:solidFill>
                <a:latin typeface="Calibri"/>
                <a:ea typeface="Calibri"/>
                <a:cs typeface="Calibri"/>
                <a:sym typeface="Calibri"/>
              </a:rPr>
              <a:t>printArrayType(strings);</a:t>
            </a:r>
            <a:endParaRPr/>
          </a:p>
          <a:p>
            <a:pPr indent="0" lvl="2" marL="914400" marR="0" rtl="0" algn="l">
              <a:spcBef>
                <a:spcPts val="0"/>
              </a:spcBef>
              <a:spcAft>
                <a:spcPts val="0"/>
              </a:spcAft>
              <a:buNone/>
            </a:pPr>
            <a:r>
              <a:rPr b="0" i="1" lang="en-US" sz="1400" u="none" cap="none" strike="noStrike">
                <a:solidFill>
                  <a:schemeClr val="dk1"/>
                </a:solidFill>
                <a:latin typeface="Calibri"/>
                <a:ea typeface="Calibri"/>
                <a:cs typeface="Calibri"/>
                <a:sym typeface="Calibri"/>
              </a:rPr>
              <a:t>printArrayType(objects);</a:t>
            </a:r>
            <a:endParaRPr/>
          </a:p>
          <a:p>
            <a:pPr indent="0" lvl="2" marL="914400" marR="0" rtl="0" algn="l">
              <a:spcBef>
                <a:spcPts val="0"/>
              </a:spcBef>
              <a:spcAft>
                <a:spcPts val="0"/>
              </a:spcAft>
              <a:buNone/>
            </a:pPr>
            <a:r>
              <a:rPr b="0" i="1" lang="en-US" sz="1400" u="none" cap="none" strike="noStrike">
                <a:solidFill>
                  <a:schemeClr val="dk1"/>
                </a:solidFill>
                <a:latin typeface="Calibri"/>
                <a:ea typeface="Calibri"/>
                <a:cs typeface="Calibri"/>
                <a:sym typeface="Calibri"/>
              </a:rPr>
              <a:t>printArrayType(numbers);</a:t>
            </a:r>
            <a:endParaRPr/>
          </a:p>
          <a:p>
            <a:pPr indent="0" lvl="2" marL="914400" marR="0" rtl="0" algn="l">
              <a:spcBef>
                <a:spcPts val="0"/>
              </a:spcBef>
              <a:spcAft>
                <a:spcPts val="0"/>
              </a:spcAft>
              <a:buNone/>
            </a:pPr>
            <a:r>
              <a:rPr b="0" i="1" lang="en-US" sz="1400" u="none" cap="none" strike="noStrike">
                <a:solidFill>
                  <a:schemeClr val="dk1"/>
                </a:solidFill>
                <a:latin typeface="Calibri"/>
                <a:ea typeface="Calibri"/>
                <a:cs typeface="Calibri"/>
                <a:sym typeface="Calibri"/>
              </a:rPr>
              <a:t>printArrayType(longs);</a:t>
            </a:r>
            <a:endParaRPr/>
          </a:p>
          <a:p>
            <a:pPr indent="0" lvl="2" marL="914400" marR="0" rtl="0" algn="l">
              <a:spcBef>
                <a:spcPts val="0"/>
              </a:spcBef>
              <a:spcAft>
                <a:spcPts val="0"/>
              </a:spcAft>
              <a:buNone/>
            </a:pPr>
            <a:r>
              <a:rPr b="0" i="1" lang="en-US" sz="1400" u="none" cap="none" strike="noStrike">
                <a:solidFill>
                  <a:schemeClr val="dk1"/>
                </a:solidFill>
                <a:latin typeface="Calibri"/>
                <a:ea typeface="Calibri"/>
                <a:cs typeface="Calibri"/>
                <a:sym typeface="Calibri"/>
              </a:rPr>
              <a:t>printArrayType(doubles);</a:t>
            </a:r>
            <a:endParaRPr b="0" i="0" sz="1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a:t>
            </a:r>
            <a:endParaRPr/>
          </a:p>
          <a:p>
            <a:pPr indent="0" lvl="1" marL="4572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public static void printArrayType(Object target) {</a:t>
            </a:r>
            <a:endParaRPr/>
          </a:p>
          <a:p>
            <a:pPr indent="0" lvl="2" marL="9144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Class targetClass = target.getClass();</a:t>
            </a:r>
            <a:endParaRPr/>
          </a:p>
          <a:p>
            <a:pPr indent="0" lvl="2" marL="9144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if (targetClass.isArray()) {</a:t>
            </a:r>
            <a:endParaRPr/>
          </a:p>
          <a:p>
            <a:pPr indent="0" lvl="2" marL="9144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        String fieldName = </a:t>
            </a:r>
            <a:r>
              <a:rPr b="1" i="0" lang="en-US" sz="1400" u="none" cap="none" strike="noStrike">
                <a:solidFill>
                  <a:schemeClr val="dk1"/>
                </a:solidFill>
                <a:latin typeface="Calibri"/>
                <a:ea typeface="Calibri"/>
                <a:cs typeface="Calibri"/>
                <a:sym typeface="Calibri"/>
              </a:rPr>
              <a:t>targetClass.getName();</a:t>
            </a:r>
            <a:endParaRPr/>
          </a:p>
          <a:p>
            <a:pPr indent="0" lvl="2" marL="9144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        Class fieldType = </a:t>
            </a:r>
            <a:r>
              <a:rPr b="1" i="0" lang="en-US" sz="1400" u="none" cap="none" strike="noStrike">
                <a:solidFill>
                  <a:schemeClr val="dk1"/>
                </a:solidFill>
                <a:latin typeface="Calibri"/>
                <a:ea typeface="Calibri"/>
                <a:cs typeface="Calibri"/>
                <a:sym typeface="Calibri"/>
              </a:rPr>
              <a:t>targetClass.getComponentType();</a:t>
            </a:r>
            <a:endParaRPr/>
          </a:p>
          <a:p>
            <a:pPr indent="0" lvl="2" marL="9144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        System.</a:t>
            </a:r>
            <a:r>
              <a:rPr b="0" i="1" lang="en-US" sz="1400" u="none" cap="none" strike="noStrike">
                <a:solidFill>
                  <a:schemeClr val="dk1"/>
                </a:solidFill>
                <a:latin typeface="Calibri"/>
                <a:ea typeface="Calibri"/>
                <a:cs typeface="Calibri"/>
                <a:sym typeface="Calibri"/>
              </a:rPr>
              <a:t>out.println("Name: " + fieldName + ", Type: " + fieldType);</a:t>
            </a:r>
            <a:endParaRPr/>
          </a:p>
          <a:p>
            <a:pPr indent="0" lvl="2" marL="9144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a:t>
            </a:r>
            <a:endParaRPr/>
          </a:p>
          <a:p>
            <a:pPr indent="0" lvl="1" marL="4572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a:t>
            </a:r>
            <a:endParaRPr/>
          </a:p>
        </p:txBody>
      </p:sp>
      <p:sp>
        <p:nvSpPr>
          <p:cNvPr id="2165" name="Google Shape;2165;p218"/>
          <p:cNvSpPr/>
          <p:nvPr/>
        </p:nvSpPr>
        <p:spPr>
          <a:xfrm>
            <a:off x="4114093" y="2564904"/>
            <a:ext cx="4572707" cy="1584176"/>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Output: </a:t>
            </a:r>
            <a:endParaRPr/>
          </a:p>
          <a:p>
            <a:pPr indent="0" lvl="1"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Name: [Ljava.lang.String;, Type: class java.lang.String</a:t>
            </a:r>
            <a:endParaRPr b="0" i="0" sz="14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Name: [Ljava.lang.Object;, Type: class java.lang.Object</a:t>
            </a:r>
            <a:endParaRPr b="0" i="0" sz="14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Name: [I, Type: int</a:t>
            </a:r>
            <a:endParaRPr b="0" i="0" sz="14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Name: [J, Type: long</a:t>
            </a:r>
            <a:endParaRPr/>
          </a:p>
          <a:p>
            <a:pPr indent="0" lvl="1"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Name: [D, Type: double</a:t>
            </a:r>
            <a:endParaRPr/>
          </a:p>
        </p:txBody>
      </p:sp>
      <p:cxnSp>
        <p:nvCxnSpPr>
          <p:cNvPr id="2166" name="Google Shape;2166;p218"/>
          <p:cNvCxnSpPr/>
          <p:nvPr/>
        </p:nvCxnSpPr>
        <p:spPr>
          <a:xfrm>
            <a:off x="457200" y="1772816"/>
            <a:ext cx="8229600" cy="0"/>
          </a:xfrm>
          <a:prstGeom prst="straightConnector1">
            <a:avLst/>
          </a:prstGeom>
          <a:noFill/>
          <a:ln cap="flat" cmpd="sng" w="9525">
            <a:solidFill>
              <a:srgbClr val="FF3300"/>
            </a:solidFill>
            <a:prstDash val="solid"/>
            <a:round/>
            <a:headEnd len="sm" w="sm" type="none"/>
            <a:tailEnd len="sm" w="sm" type="none"/>
          </a:ln>
        </p:spPr>
      </p:cxnSp>
      <p:cxnSp>
        <p:nvCxnSpPr>
          <p:cNvPr id="2167" name="Google Shape;2167;p218"/>
          <p:cNvCxnSpPr/>
          <p:nvPr/>
        </p:nvCxnSpPr>
        <p:spPr>
          <a:xfrm>
            <a:off x="457200" y="6425952"/>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21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Working with Arrays</a:t>
            </a:r>
            <a:endParaRPr/>
          </a:p>
        </p:txBody>
      </p:sp>
      <p:sp>
        <p:nvSpPr>
          <p:cNvPr id="2173" name="Google Shape;2173;p21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Creating arrays</a:t>
            </a:r>
            <a:endParaRPr/>
          </a:p>
          <a:p>
            <a:pPr indent="-342900" lvl="2" marL="1257300" rtl="0" algn="l">
              <a:spcBef>
                <a:spcPts val="100"/>
              </a:spcBef>
              <a:spcAft>
                <a:spcPts val="0"/>
              </a:spcAft>
              <a:buClr>
                <a:schemeClr val="dk1"/>
              </a:buClr>
              <a:buSzPts val="1800"/>
              <a:buChar char="•"/>
            </a:pPr>
            <a:r>
              <a:rPr lang="en-US"/>
              <a:t>is done via </a:t>
            </a:r>
            <a:r>
              <a:rPr i="1" lang="en-US"/>
              <a:t>Array.newInstance</a:t>
            </a:r>
            <a:r>
              <a:rPr lang="en-US"/>
              <a:t>() method</a:t>
            </a:r>
            <a:endParaRPr/>
          </a:p>
          <a:p>
            <a:pPr indent="-342900" lvl="2" marL="1257300" rtl="0" algn="l">
              <a:spcBef>
                <a:spcPts val="100"/>
              </a:spcBef>
              <a:spcAft>
                <a:spcPts val="0"/>
              </a:spcAft>
              <a:buClr>
                <a:schemeClr val="dk1"/>
              </a:buClr>
              <a:buSzPts val="1800"/>
              <a:buChar char="•"/>
            </a:pPr>
            <a:r>
              <a:rPr lang="en-US"/>
              <a:t>the method takes:</a:t>
            </a:r>
            <a:endParaRPr/>
          </a:p>
          <a:p>
            <a:pPr indent="-342900" lvl="3" marL="1714500" rtl="0" algn="l">
              <a:spcBef>
                <a:spcPts val="0"/>
              </a:spcBef>
              <a:spcAft>
                <a:spcPts val="0"/>
              </a:spcAft>
              <a:buClr>
                <a:schemeClr val="dk1"/>
              </a:buClr>
              <a:buSzPts val="1800"/>
              <a:buChar char="‒"/>
            </a:pPr>
            <a:r>
              <a:rPr lang="en-US"/>
              <a:t>a component type as Class </a:t>
            </a:r>
            <a:endParaRPr/>
          </a:p>
          <a:p>
            <a:pPr indent="-342900" lvl="3" marL="1714500" rtl="0" algn="l">
              <a:spcBef>
                <a:spcPts val="0"/>
              </a:spcBef>
              <a:spcAft>
                <a:spcPts val="0"/>
              </a:spcAft>
              <a:buClr>
                <a:schemeClr val="dk1"/>
              </a:buClr>
              <a:buSzPts val="1800"/>
              <a:buChar char="‒"/>
            </a:pPr>
            <a:r>
              <a:rPr lang="en-US"/>
              <a:t>length / size as an </a:t>
            </a:r>
            <a:r>
              <a:rPr i="1" lang="en-US"/>
              <a:t>int</a:t>
            </a:r>
            <a:r>
              <a:rPr lang="en-US"/>
              <a:t> or </a:t>
            </a:r>
            <a:r>
              <a:rPr i="1" lang="en-US"/>
              <a:t>int</a:t>
            </a:r>
            <a:r>
              <a:rPr lang="en-US"/>
              <a:t>[] for matrixes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
        <p:nvSpPr>
          <p:cNvPr id="2174" name="Google Shape;2174;p219"/>
          <p:cNvSpPr/>
          <p:nvPr/>
        </p:nvSpPr>
        <p:spPr>
          <a:xfrm>
            <a:off x="457200" y="3907879"/>
            <a:ext cx="8229600" cy="1321321"/>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public static Object doubleArray(Class componentType type, int size)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Object result = </a:t>
            </a:r>
            <a:r>
              <a:rPr b="1" lang="en-US" sz="1400">
                <a:solidFill>
                  <a:schemeClr val="dk1"/>
                </a:solidFill>
                <a:latin typeface="Calibri"/>
                <a:ea typeface="Calibri"/>
                <a:cs typeface="Calibri"/>
                <a:sym typeface="Calibri"/>
              </a:rPr>
              <a:t>Array.newInstance(type,size);</a:t>
            </a:r>
            <a:r>
              <a:rPr lang="en-US" sz="1400">
                <a:solidFill>
                  <a:schemeClr val="dk1"/>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return result;</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a:t>
            </a:r>
            <a:endParaRPr/>
          </a:p>
        </p:txBody>
      </p:sp>
      <p:cxnSp>
        <p:nvCxnSpPr>
          <p:cNvPr id="2175" name="Google Shape;2175;p219"/>
          <p:cNvCxnSpPr/>
          <p:nvPr/>
        </p:nvCxnSpPr>
        <p:spPr>
          <a:xfrm>
            <a:off x="457200" y="3907879"/>
            <a:ext cx="8229600" cy="0"/>
          </a:xfrm>
          <a:prstGeom prst="straightConnector1">
            <a:avLst/>
          </a:prstGeom>
          <a:noFill/>
          <a:ln cap="flat" cmpd="sng" w="9525">
            <a:solidFill>
              <a:srgbClr val="FF3300"/>
            </a:solidFill>
            <a:prstDash val="solid"/>
            <a:round/>
            <a:headEnd len="sm" w="sm" type="none"/>
            <a:tailEnd len="sm" w="sm" type="none"/>
          </a:ln>
        </p:spPr>
      </p:cxnSp>
      <p:cxnSp>
        <p:nvCxnSpPr>
          <p:cNvPr id="2176" name="Google Shape;2176;p219"/>
          <p:cNvCxnSpPr/>
          <p:nvPr/>
        </p:nvCxnSpPr>
        <p:spPr>
          <a:xfrm>
            <a:off x="457200" y="5226436"/>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Escape Analysis</a:t>
            </a:r>
            <a:endParaRPr/>
          </a:p>
        </p:txBody>
      </p:sp>
      <p:sp>
        <p:nvSpPr>
          <p:cNvPr id="313" name="Google Shape;313;p2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What is ‘escape analysis’ ?</a:t>
            </a:r>
            <a:endParaRPr/>
          </a:p>
          <a:p>
            <a:pPr indent="-342900" lvl="1" marL="800100" rtl="0" algn="l">
              <a:spcBef>
                <a:spcPts val="200"/>
              </a:spcBef>
              <a:spcAft>
                <a:spcPts val="0"/>
              </a:spcAft>
              <a:buClr>
                <a:schemeClr val="dk1"/>
              </a:buClr>
              <a:buSzPts val="1800"/>
              <a:buChar char="‒"/>
            </a:pPr>
            <a:r>
              <a:rPr lang="en-US"/>
              <a:t>Tracking non-escape references</a:t>
            </a:r>
            <a:endParaRPr/>
          </a:p>
          <a:p>
            <a:pPr indent="-342900" lvl="1" marL="800100" rtl="0" algn="l">
              <a:spcBef>
                <a:spcPts val="200"/>
              </a:spcBef>
              <a:spcAft>
                <a:spcPts val="0"/>
              </a:spcAft>
              <a:buClr>
                <a:schemeClr val="dk1"/>
              </a:buClr>
              <a:buSzPts val="1800"/>
              <a:buChar char="‒"/>
            </a:pPr>
            <a:r>
              <a:rPr lang="en-US"/>
              <a:t>Turning the non-escape object state to be part of the stack that uses it instead of being allocated on the heap</a:t>
            </a:r>
            <a:endParaRPr/>
          </a:p>
          <a:p>
            <a:pPr indent="-215900" lvl="0" marL="342900" rtl="0" algn="l">
              <a:spcBef>
                <a:spcPts val="400"/>
              </a:spcBef>
              <a:spcAft>
                <a:spcPts val="0"/>
              </a:spcAft>
              <a:buClr>
                <a:schemeClr val="dk1"/>
              </a:buClr>
              <a:buSzPts val="2000"/>
              <a:buFont typeface="Arial"/>
              <a:buNone/>
            </a:pPr>
            <a:r>
              <a:t/>
            </a:r>
            <a:endParaRPr/>
          </a:p>
        </p:txBody>
      </p:sp>
      <p:sp>
        <p:nvSpPr>
          <p:cNvPr id="314" name="Google Shape;314;p22"/>
          <p:cNvSpPr/>
          <p:nvPr/>
        </p:nvSpPr>
        <p:spPr>
          <a:xfrm>
            <a:off x="899592" y="4432837"/>
            <a:ext cx="2880000" cy="1151466"/>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public Object method (){</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       Pixel p = new Pixel(100,30);</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a:t>
            </a:r>
            <a:endParaRPr b="0" i="0" sz="1400" u="none" cap="none" strike="noStrike">
              <a:solidFill>
                <a:srgbClr val="FF3300"/>
              </a:solidFill>
              <a:latin typeface="Arial"/>
              <a:ea typeface="Arial"/>
              <a:cs typeface="Arial"/>
              <a:sym typeface="Arial"/>
            </a:endParaRPr>
          </a:p>
        </p:txBody>
      </p:sp>
      <p:sp>
        <p:nvSpPr>
          <p:cNvPr id="315" name="Google Shape;315;p22"/>
          <p:cNvSpPr/>
          <p:nvPr/>
        </p:nvSpPr>
        <p:spPr>
          <a:xfrm>
            <a:off x="5806800" y="4432837"/>
            <a:ext cx="2880000" cy="1151467"/>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public Object method (){</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       int x=100;</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       int y=30;</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a:t>
            </a:r>
            <a:endParaRPr b="0" i="0" sz="1400" u="none" cap="none" strike="noStrike">
              <a:solidFill>
                <a:srgbClr val="FF3300"/>
              </a:solidFill>
              <a:latin typeface="Arial"/>
              <a:ea typeface="Arial"/>
              <a:cs typeface="Arial"/>
              <a:sym typeface="Arial"/>
            </a:endParaRPr>
          </a:p>
        </p:txBody>
      </p:sp>
      <p:cxnSp>
        <p:nvCxnSpPr>
          <p:cNvPr id="316" name="Google Shape;316;p22"/>
          <p:cNvCxnSpPr>
            <a:stCxn id="314" idx="3"/>
            <a:endCxn id="315" idx="1"/>
          </p:cNvCxnSpPr>
          <p:nvPr/>
        </p:nvCxnSpPr>
        <p:spPr>
          <a:xfrm>
            <a:off x="3779592" y="5008570"/>
            <a:ext cx="2027100" cy="0"/>
          </a:xfrm>
          <a:prstGeom prst="straightConnector1">
            <a:avLst/>
          </a:prstGeom>
          <a:noFill/>
          <a:ln cap="flat" cmpd="sng" w="9525">
            <a:solidFill>
              <a:schemeClr val="dk1"/>
            </a:solidFill>
            <a:prstDash val="solid"/>
            <a:round/>
            <a:headEnd len="sm" w="sm" type="none"/>
            <a:tailEnd len="med" w="med" type="stealth"/>
          </a:ln>
        </p:spPr>
      </p:cxnSp>
      <p:sp>
        <p:nvSpPr>
          <p:cNvPr id="317" name="Google Shape;317;p22"/>
          <p:cNvSpPr/>
          <p:nvPr/>
        </p:nvSpPr>
        <p:spPr>
          <a:xfrm>
            <a:off x="3550568" y="3493475"/>
            <a:ext cx="2926432" cy="744537"/>
          </a:xfrm>
          <a:prstGeom prst="rect">
            <a:avLst/>
          </a:prstGeom>
          <a:noFill/>
          <a:ln cap="flat" cmpd="sng" w="28575">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JVM tracks non-escape references</a:t>
            </a:r>
            <a:endParaRPr/>
          </a:p>
          <a:p>
            <a:pPr indent="0" lvl="0" marL="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And turns the object state to be </a:t>
            </a:r>
            <a:endParaRPr/>
          </a:p>
          <a:p>
            <a:pPr indent="0" lvl="0" marL="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part of the stack that uses it</a:t>
            </a:r>
            <a:endParaRPr/>
          </a:p>
        </p:txBody>
      </p:sp>
      <p:cxnSp>
        <p:nvCxnSpPr>
          <p:cNvPr id="318" name="Google Shape;318;p22"/>
          <p:cNvCxnSpPr/>
          <p:nvPr/>
        </p:nvCxnSpPr>
        <p:spPr>
          <a:xfrm>
            <a:off x="5806800" y="4432837"/>
            <a:ext cx="2880000" cy="0"/>
          </a:xfrm>
          <a:prstGeom prst="straightConnector1">
            <a:avLst/>
          </a:prstGeom>
          <a:noFill/>
          <a:ln cap="flat" cmpd="sng" w="9525">
            <a:solidFill>
              <a:srgbClr val="FF3300"/>
            </a:solidFill>
            <a:prstDash val="solid"/>
            <a:round/>
            <a:headEnd len="sm" w="sm" type="none"/>
            <a:tailEnd len="sm" w="sm" type="none"/>
          </a:ln>
        </p:spPr>
      </p:cxnSp>
      <p:cxnSp>
        <p:nvCxnSpPr>
          <p:cNvPr id="319" name="Google Shape;319;p22"/>
          <p:cNvCxnSpPr/>
          <p:nvPr/>
        </p:nvCxnSpPr>
        <p:spPr>
          <a:xfrm>
            <a:off x="5806800" y="5584303"/>
            <a:ext cx="2880000" cy="0"/>
          </a:xfrm>
          <a:prstGeom prst="straightConnector1">
            <a:avLst/>
          </a:prstGeom>
          <a:noFill/>
          <a:ln cap="flat" cmpd="sng" w="9525">
            <a:solidFill>
              <a:srgbClr val="FF3300"/>
            </a:solidFill>
            <a:prstDash val="solid"/>
            <a:round/>
            <a:headEnd len="sm" w="sm" type="none"/>
            <a:tailEnd len="sm" w="sm" type="none"/>
          </a:ln>
        </p:spPr>
      </p:cxnSp>
      <p:cxnSp>
        <p:nvCxnSpPr>
          <p:cNvPr id="320" name="Google Shape;320;p22"/>
          <p:cNvCxnSpPr/>
          <p:nvPr/>
        </p:nvCxnSpPr>
        <p:spPr>
          <a:xfrm>
            <a:off x="899592" y="4432837"/>
            <a:ext cx="2880000" cy="0"/>
          </a:xfrm>
          <a:prstGeom prst="straightConnector1">
            <a:avLst/>
          </a:prstGeom>
          <a:noFill/>
          <a:ln cap="flat" cmpd="sng" w="9525">
            <a:solidFill>
              <a:srgbClr val="FF3300"/>
            </a:solidFill>
            <a:prstDash val="solid"/>
            <a:round/>
            <a:headEnd len="sm" w="sm" type="none"/>
            <a:tailEnd len="sm" w="sm" type="none"/>
          </a:ln>
        </p:spPr>
      </p:cxnSp>
      <p:cxnSp>
        <p:nvCxnSpPr>
          <p:cNvPr id="321" name="Google Shape;321;p22"/>
          <p:cNvCxnSpPr/>
          <p:nvPr/>
        </p:nvCxnSpPr>
        <p:spPr>
          <a:xfrm>
            <a:off x="899592" y="5584303"/>
            <a:ext cx="28800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22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Working with Arrays</a:t>
            </a:r>
            <a:endParaRPr/>
          </a:p>
        </p:txBody>
      </p:sp>
      <p:sp>
        <p:nvSpPr>
          <p:cNvPr id="2182" name="Google Shape;2182;p22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Setting and getting arrays elements</a:t>
            </a:r>
            <a:endParaRPr/>
          </a:p>
          <a:p>
            <a:pPr indent="-342900" lvl="2" marL="1257300" rtl="0" algn="l">
              <a:spcBef>
                <a:spcPts val="100"/>
              </a:spcBef>
              <a:spcAft>
                <a:spcPts val="0"/>
              </a:spcAft>
              <a:buClr>
                <a:schemeClr val="dk1"/>
              </a:buClr>
              <a:buSzPts val="1800"/>
              <a:buChar char="•"/>
            </a:pPr>
            <a:r>
              <a:rPr lang="en-US"/>
              <a:t>in order to do so without reflection you’ll need to specify the name of the array:</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Array class helps in setting and getting values using setters and getters methods that takes:</a:t>
            </a:r>
            <a:endParaRPr/>
          </a:p>
          <a:p>
            <a:pPr indent="-342900" lvl="3" marL="1714500" rtl="0" algn="l">
              <a:spcBef>
                <a:spcPts val="0"/>
              </a:spcBef>
              <a:spcAft>
                <a:spcPts val="0"/>
              </a:spcAft>
              <a:buClr>
                <a:schemeClr val="dk1"/>
              </a:buClr>
              <a:buSzPts val="1800"/>
              <a:buChar char="‒"/>
            </a:pPr>
            <a:r>
              <a:rPr lang="en-US"/>
              <a:t>destination array</a:t>
            </a:r>
            <a:endParaRPr/>
          </a:p>
          <a:p>
            <a:pPr indent="-342900" lvl="3" marL="1714500" rtl="0" algn="l">
              <a:spcBef>
                <a:spcPts val="0"/>
              </a:spcBef>
              <a:spcAft>
                <a:spcPts val="0"/>
              </a:spcAft>
              <a:buClr>
                <a:schemeClr val="dk1"/>
              </a:buClr>
              <a:buSzPts val="1800"/>
              <a:buChar char="‒"/>
            </a:pPr>
            <a:r>
              <a:rPr lang="en-US"/>
              <a:t>index</a:t>
            </a:r>
            <a:endParaRPr/>
          </a:p>
          <a:p>
            <a:pPr indent="-342900" lvl="3" marL="1714500" rtl="0" algn="l">
              <a:spcBef>
                <a:spcPts val="0"/>
              </a:spcBef>
              <a:spcAft>
                <a:spcPts val="0"/>
              </a:spcAft>
              <a:buClr>
                <a:schemeClr val="dk1"/>
              </a:buClr>
              <a:buSzPts val="1800"/>
              <a:buChar char="‒"/>
            </a:pPr>
            <a:r>
              <a:rPr lang="en-US"/>
              <a:t>value</a:t>
            </a:r>
            <a:endParaRPr/>
          </a:p>
        </p:txBody>
      </p:sp>
      <p:sp>
        <p:nvSpPr>
          <p:cNvPr id="2183" name="Google Shape;2183;p220"/>
          <p:cNvSpPr/>
          <p:nvPr/>
        </p:nvSpPr>
        <p:spPr>
          <a:xfrm>
            <a:off x="3718992" y="4365104"/>
            <a:ext cx="4967808" cy="12869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public static void copyArray(Object source, Object dest)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for (int i = 0; i &lt; </a:t>
            </a:r>
            <a:r>
              <a:rPr b="1" lang="en-US" sz="1400">
                <a:solidFill>
                  <a:schemeClr val="dk1"/>
                </a:solidFill>
                <a:latin typeface="Calibri"/>
                <a:ea typeface="Calibri"/>
                <a:cs typeface="Calibri"/>
                <a:sym typeface="Calibri"/>
              </a:rPr>
              <a:t>Array.getLength(source)</a:t>
            </a:r>
            <a:r>
              <a:rPr lang="en-US" sz="1400">
                <a:solidFill>
                  <a:schemeClr val="dk1"/>
                </a:solidFill>
                <a:latin typeface="Calibri"/>
                <a:ea typeface="Calibri"/>
                <a:cs typeface="Calibri"/>
                <a:sym typeface="Calibri"/>
              </a:rPr>
              <a:t>; i++)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Array.set(dest, i, Array.get(source, i));</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System.out.println(</a:t>
            </a:r>
            <a:r>
              <a:rPr b="1" lang="en-US" sz="1400">
                <a:solidFill>
                  <a:schemeClr val="dk1"/>
                </a:solidFill>
                <a:latin typeface="Calibri"/>
                <a:ea typeface="Calibri"/>
                <a:cs typeface="Calibri"/>
                <a:sym typeface="Calibri"/>
              </a:rPr>
              <a:t>Array.get(dest, i)</a:t>
            </a:r>
            <a:r>
              <a:rPr lang="en-US" sz="1400">
                <a:solidFill>
                  <a:schemeClr val="dk1"/>
                </a:solidFill>
                <a:latin typeface="Calibri"/>
                <a:ea typeface="Calibri"/>
                <a:cs typeface="Calibri"/>
                <a:sym typeface="Calibri"/>
              </a:rPr>
              <a:t>);</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   }</a:t>
            </a:r>
            <a:endParaRPr/>
          </a:p>
        </p:txBody>
      </p:sp>
      <p:sp>
        <p:nvSpPr>
          <p:cNvPr id="2184" name="Google Shape;2184;p220"/>
          <p:cNvSpPr/>
          <p:nvPr/>
        </p:nvSpPr>
        <p:spPr>
          <a:xfrm>
            <a:off x="3711601" y="2204864"/>
            <a:ext cx="4975199" cy="6773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304804" lvl="0" marL="304804" marR="0" rtl="0" algn="l">
              <a:spcBef>
                <a:spcPts val="0"/>
              </a:spcBef>
              <a:spcAft>
                <a:spcPts val="0"/>
              </a:spcAft>
              <a:buNone/>
            </a:pPr>
            <a:r>
              <a:rPr lang="en-US" sz="1400">
                <a:solidFill>
                  <a:schemeClr val="dk1"/>
                </a:solidFill>
                <a:latin typeface="Calibri"/>
                <a:ea typeface="Calibri"/>
                <a:cs typeface="Calibri"/>
                <a:sym typeface="Calibri"/>
              </a:rPr>
              <a:t>int [] number = new int[10];</a:t>
            </a:r>
            <a:endParaRPr/>
          </a:p>
          <a:p>
            <a:pPr indent="-304804" lvl="0" marL="304804" marR="0" rtl="0" algn="l">
              <a:spcBef>
                <a:spcPts val="0"/>
              </a:spcBef>
              <a:spcAft>
                <a:spcPts val="0"/>
              </a:spcAft>
              <a:buNone/>
            </a:pPr>
            <a:r>
              <a:rPr b="1" lang="en-US" sz="1400">
                <a:solidFill>
                  <a:schemeClr val="dk1"/>
                </a:solidFill>
                <a:latin typeface="Calibri"/>
                <a:ea typeface="Calibri"/>
                <a:cs typeface="Calibri"/>
                <a:sym typeface="Calibri"/>
              </a:rPr>
              <a:t>numbers[0] </a:t>
            </a:r>
            <a:r>
              <a:rPr lang="en-US" sz="1400">
                <a:solidFill>
                  <a:schemeClr val="dk1"/>
                </a:solidFill>
                <a:latin typeface="Calibri"/>
                <a:ea typeface="Calibri"/>
                <a:cs typeface="Calibri"/>
                <a:sym typeface="Calibri"/>
              </a:rPr>
              <a:t>= 100;</a:t>
            </a:r>
            <a:endParaRPr/>
          </a:p>
        </p:txBody>
      </p:sp>
      <p:cxnSp>
        <p:nvCxnSpPr>
          <p:cNvPr id="2185" name="Google Shape;2185;p220"/>
          <p:cNvCxnSpPr/>
          <p:nvPr/>
        </p:nvCxnSpPr>
        <p:spPr>
          <a:xfrm>
            <a:off x="3718992" y="2204864"/>
            <a:ext cx="4967808" cy="0"/>
          </a:xfrm>
          <a:prstGeom prst="straightConnector1">
            <a:avLst/>
          </a:prstGeom>
          <a:noFill/>
          <a:ln cap="flat" cmpd="sng" w="9525">
            <a:solidFill>
              <a:srgbClr val="FF3300"/>
            </a:solidFill>
            <a:prstDash val="solid"/>
            <a:round/>
            <a:headEnd len="sm" w="sm" type="none"/>
            <a:tailEnd len="sm" w="sm" type="none"/>
          </a:ln>
        </p:spPr>
      </p:cxnSp>
      <p:cxnSp>
        <p:nvCxnSpPr>
          <p:cNvPr id="2186" name="Google Shape;2186;p220"/>
          <p:cNvCxnSpPr/>
          <p:nvPr/>
        </p:nvCxnSpPr>
        <p:spPr>
          <a:xfrm>
            <a:off x="3711601" y="2882197"/>
            <a:ext cx="4967808" cy="0"/>
          </a:xfrm>
          <a:prstGeom prst="straightConnector1">
            <a:avLst/>
          </a:prstGeom>
          <a:noFill/>
          <a:ln cap="flat" cmpd="sng" w="9525">
            <a:solidFill>
              <a:srgbClr val="FF3300"/>
            </a:solidFill>
            <a:prstDash val="solid"/>
            <a:round/>
            <a:headEnd len="sm" w="sm" type="none"/>
            <a:tailEnd len="sm" w="sm" type="none"/>
          </a:ln>
        </p:spPr>
      </p:cxnSp>
      <p:cxnSp>
        <p:nvCxnSpPr>
          <p:cNvPr id="2187" name="Google Shape;2187;p220"/>
          <p:cNvCxnSpPr/>
          <p:nvPr/>
        </p:nvCxnSpPr>
        <p:spPr>
          <a:xfrm>
            <a:off x="3718992" y="4365104"/>
            <a:ext cx="4967808" cy="0"/>
          </a:xfrm>
          <a:prstGeom prst="straightConnector1">
            <a:avLst/>
          </a:prstGeom>
          <a:noFill/>
          <a:ln cap="flat" cmpd="sng" w="9525">
            <a:solidFill>
              <a:srgbClr val="FF3300"/>
            </a:solidFill>
            <a:prstDash val="solid"/>
            <a:round/>
            <a:headEnd len="sm" w="sm" type="none"/>
            <a:tailEnd len="sm" w="sm" type="none"/>
          </a:ln>
        </p:spPr>
      </p:cxnSp>
      <p:cxnSp>
        <p:nvCxnSpPr>
          <p:cNvPr id="2188" name="Google Shape;2188;p220"/>
          <p:cNvCxnSpPr/>
          <p:nvPr/>
        </p:nvCxnSpPr>
        <p:spPr>
          <a:xfrm>
            <a:off x="3711601" y="5652037"/>
            <a:ext cx="4967808"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22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Java 1.5 enhancements</a:t>
            </a:r>
            <a:endParaRPr/>
          </a:p>
        </p:txBody>
      </p:sp>
      <p:sp>
        <p:nvSpPr>
          <p:cNvPr id="2194" name="Google Shape;2194;p22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java.lang.Class</a:t>
            </a:r>
            <a:endParaRPr b="1" i="1"/>
          </a:p>
          <a:p>
            <a:pPr indent="-215900" lvl="0" marL="342900" rtl="0" algn="l">
              <a:spcBef>
                <a:spcPts val="400"/>
              </a:spcBef>
              <a:spcAft>
                <a:spcPts val="0"/>
              </a:spcAft>
              <a:buClr>
                <a:schemeClr val="dk1"/>
              </a:buClr>
              <a:buSzPts val="2000"/>
              <a:buFont typeface="Arial"/>
              <a:buNone/>
            </a:pPr>
            <a:r>
              <a:t/>
            </a:r>
            <a:endParaRPr/>
          </a:p>
          <a:p>
            <a:pPr indent="-342900" lvl="2" marL="1257300" rtl="0" algn="l">
              <a:spcBef>
                <a:spcPts val="100"/>
              </a:spcBef>
              <a:spcAft>
                <a:spcPts val="0"/>
              </a:spcAft>
              <a:buClr>
                <a:schemeClr val="dk1"/>
              </a:buClr>
              <a:buSzPts val="1800"/>
              <a:buChar char="•"/>
            </a:pPr>
            <a:r>
              <a:rPr lang="en-US"/>
              <a:t>Class supports generics which means it is type safe</a:t>
            </a:r>
            <a:endParaRPr/>
          </a:p>
          <a:p>
            <a:pPr indent="-342900" lvl="2" marL="1257300" rtl="0" algn="l">
              <a:spcBef>
                <a:spcPts val="100"/>
              </a:spcBef>
              <a:spcAft>
                <a:spcPts val="0"/>
              </a:spcAft>
              <a:buClr>
                <a:schemeClr val="dk1"/>
              </a:buClr>
              <a:buSzPts val="1800"/>
              <a:buChar char="•"/>
            </a:pPr>
            <a:r>
              <a:rPr lang="en-US"/>
              <a:t>Class&lt;T&gt; - &lt;T&gt; stands for the represented class</a:t>
            </a:r>
            <a:endParaRPr/>
          </a:p>
          <a:p>
            <a:pPr indent="-342900" lvl="2" marL="1257300" rtl="0" algn="l">
              <a:spcBef>
                <a:spcPts val="100"/>
              </a:spcBef>
              <a:spcAft>
                <a:spcPts val="0"/>
              </a:spcAft>
              <a:buClr>
                <a:schemeClr val="dk1"/>
              </a:buClr>
              <a:buSzPts val="1800"/>
              <a:buChar char="•"/>
            </a:pPr>
            <a:r>
              <a:rPr lang="en-US"/>
              <a:t>For example:</a:t>
            </a:r>
            <a:endParaRPr/>
          </a:p>
          <a:p>
            <a:pPr indent="-342900" lvl="4" marL="2171700" rtl="0" algn="l">
              <a:spcBef>
                <a:spcPts val="360"/>
              </a:spcBef>
              <a:spcAft>
                <a:spcPts val="0"/>
              </a:spcAft>
              <a:buClr>
                <a:schemeClr val="dk1"/>
              </a:buClr>
              <a:buSzPts val="1800"/>
              <a:buChar char="•"/>
            </a:pPr>
            <a:r>
              <a:rPr lang="en-US"/>
              <a:t>the type of </a:t>
            </a:r>
            <a:r>
              <a:rPr i="1" lang="en-US"/>
              <a:t>String.class</a:t>
            </a:r>
            <a:r>
              <a:rPr lang="en-US"/>
              <a:t> is </a:t>
            </a:r>
            <a:r>
              <a:rPr i="1" lang="en-US"/>
              <a:t>Class&lt;String</a:t>
            </a:r>
            <a:r>
              <a:rPr lang="en-US"/>
              <a:t>&gt;</a:t>
            </a:r>
            <a:endParaRPr/>
          </a:p>
          <a:p>
            <a:pPr indent="-342900" lvl="4" marL="2171700" rtl="0" algn="l">
              <a:spcBef>
                <a:spcPts val="360"/>
              </a:spcBef>
              <a:spcAft>
                <a:spcPts val="0"/>
              </a:spcAft>
              <a:buClr>
                <a:schemeClr val="dk1"/>
              </a:buClr>
              <a:buSzPts val="1800"/>
              <a:buChar char="•"/>
            </a:pPr>
            <a:r>
              <a:rPr lang="en-US"/>
              <a:t>the type of </a:t>
            </a:r>
            <a:r>
              <a:rPr i="1" lang="en-US"/>
              <a:t>Serializable.class</a:t>
            </a:r>
            <a:r>
              <a:rPr lang="en-US"/>
              <a:t> is </a:t>
            </a:r>
            <a:r>
              <a:rPr i="1" lang="en-US"/>
              <a:t>Class&lt;Serializable</a:t>
            </a:r>
            <a:r>
              <a:rPr lang="en-US"/>
              <a:t>&gt;</a:t>
            </a:r>
            <a:endParaRPr/>
          </a:p>
          <a:p>
            <a:pPr indent="-342900" lvl="2" marL="1257300" rtl="0" algn="l">
              <a:spcBef>
                <a:spcPts val="100"/>
              </a:spcBef>
              <a:spcAft>
                <a:spcPts val="0"/>
              </a:spcAft>
              <a:buClr>
                <a:schemeClr val="dk1"/>
              </a:buClr>
              <a:buSzPts val="1800"/>
              <a:buChar char="•"/>
            </a:pPr>
            <a:r>
              <a:rPr lang="en-US"/>
              <a:t>The </a:t>
            </a:r>
            <a:r>
              <a:rPr i="1" lang="en-US"/>
              <a:t>newInstance</a:t>
            </a:r>
            <a:r>
              <a:rPr lang="en-US"/>
              <a:t>() method returns T </a:t>
            </a:r>
            <a:endParaRPr/>
          </a:p>
          <a:p>
            <a:pPr indent="-228600" lvl="4" marL="2171700" rtl="0" algn="l">
              <a:spcBef>
                <a:spcPts val="360"/>
              </a:spcBef>
              <a:spcAft>
                <a:spcPts val="0"/>
              </a:spcAft>
              <a:buClr>
                <a:schemeClr val="dk1"/>
              </a:buClr>
              <a:buSzPts val="1800"/>
              <a:buNone/>
            </a:pPr>
            <a:r>
              <a:t/>
            </a:r>
            <a:endParaRPr/>
          </a:p>
          <a:p>
            <a:pPr indent="-228600" lvl="4" marL="2171700" rtl="0" algn="l">
              <a:spcBef>
                <a:spcPts val="360"/>
              </a:spcBef>
              <a:spcAft>
                <a:spcPts val="0"/>
              </a:spcAft>
              <a:buClr>
                <a:schemeClr val="dk1"/>
              </a:buClr>
              <a:buSzPts val="1800"/>
              <a:buNone/>
            </a:pPr>
            <a:r>
              <a:t/>
            </a:r>
            <a:endParaRPr/>
          </a:p>
        </p:txBody>
      </p:sp>
      <p:sp>
        <p:nvSpPr>
          <p:cNvPr id="2195" name="Google Shape;2195;p221"/>
          <p:cNvSpPr/>
          <p:nvPr/>
        </p:nvSpPr>
        <p:spPr>
          <a:xfrm>
            <a:off x="457200" y="4581128"/>
            <a:ext cx="8229575" cy="1016000"/>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String s=“Hello";</a:t>
            </a:r>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Class&lt;? extends String&gt;</a:t>
            </a:r>
            <a:r>
              <a:rPr lang="en-US" sz="1400">
                <a:solidFill>
                  <a:schemeClr val="dk1"/>
                </a:solidFill>
                <a:latin typeface="Calibri"/>
                <a:ea typeface="Calibri"/>
                <a:cs typeface="Calibri"/>
                <a:sym typeface="Calibri"/>
              </a:rPr>
              <a:t> c=s.</a:t>
            </a:r>
            <a:r>
              <a:rPr b="1" lang="en-US" sz="1400">
                <a:solidFill>
                  <a:schemeClr val="dk1"/>
                </a:solidFill>
                <a:latin typeface="Calibri"/>
                <a:ea typeface="Calibri"/>
                <a:cs typeface="Calibri"/>
                <a:sym typeface="Calibri"/>
              </a:rPr>
              <a:t>getClass()</a:t>
            </a:r>
            <a:r>
              <a:rPr lang="en-US" sz="14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String st=</a:t>
            </a:r>
            <a:r>
              <a:rPr b="1" lang="en-US" sz="1400">
                <a:solidFill>
                  <a:schemeClr val="dk1"/>
                </a:solidFill>
                <a:latin typeface="Calibri"/>
                <a:ea typeface="Calibri"/>
                <a:cs typeface="Calibri"/>
                <a:sym typeface="Calibri"/>
              </a:rPr>
              <a:t>c.newInstance()</a:t>
            </a:r>
            <a:r>
              <a:rPr lang="en-US" sz="1400">
                <a:solidFill>
                  <a:schemeClr val="dk1"/>
                </a:solidFill>
                <a:latin typeface="Calibri"/>
                <a:ea typeface="Calibri"/>
                <a:cs typeface="Calibri"/>
                <a:sym typeface="Calibri"/>
              </a:rPr>
              <a:t>;  //no casting is needed</a:t>
            </a:r>
            <a:endParaRPr/>
          </a:p>
        </p:txBody>
      </p:sp>
      <p:cxnSp>
        <p:nvCxnSpPr>
          <p:cNvPr id="2196" name="Google Shape;2196;p221"/>
          <p:cNvCxnSpPr/>
          <p:nvPr/>
        </p:nvCxnSpPr>
        <p:spPr>
          <a:xfrm>
            <a:off x="457200" y="4581128"/>
            <a:ext cx="8229600" cy="0"/>
          </a:xfrm>
          <a:prstGeom prst="straightConnector1">
            <a:avLst/>
          </a:prstGeom>
          <a:noFill/>
          <a:ln cap="flat" cmpd="sng" w="9525">
            <a:solidFill>
              <a:srgbClr val="FF3300"/>
            </a:solidFill>
            <a:prstDash val="solid"/>
            <a:round/>
            <a:headEnd len="sm" w="sm" type="none"/>
            <a:tailEnd len="sm" w="sm" type="none"/>
          </a:ln>
        </p:spPr>
      </p:cxnSp>
      <p:cxnSp>
        <p:nvCxnSpPr>
          <p:cNvPr id="2197" name="Google Shape;2197;p221"/>
          <p:cNvCxnSpPr/>
          <p:nvPr/>
        </p:nvCxnSpPr>
        <p:spPr>
          <a:xfrm>
            <a:off x="457200" y="5597128"/>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22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Java 1.5 enhancements</a:t>
            </a:r>
            <a:endParaRPr/>
          </a:p>
        </p:txBody>
      </p:sp>
      <p:sp>
        <p:nvSpPr>
          <p:cNvPr id="2203" name="Google Shape;2203;p22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Supports for Java Annotations</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i="1" lang="en-US"/>
              <a:t>java.lang.reflect</a:t>
            </a:r>
            <a:r>
              <a:rPr lang="en-US"/>
              <a:t> has annotation support</a:t>
            </a:r>
            <a:endParaRPr/>
          </a:p>
          <a:p>
            <a:pPr indent="-342900" lvl="0" marL="342900" rtl="0" algn="l">
              <a:spcBef>
                <a:spcPts val="400"/>
              </a:spcBef>
              <a:spcAft>
                <a:spcPts val="0"/>
              </a:spcAft>
              <a:buClr>
                <a:schemeClr val="dk1"/>
              </a:buClr>
              <a:buSzPts val="2000"/>
              <a:buFont typeface="Arial"/>
              <a:buChar char="•"/>
            </a:pPr>
            <a:r>
              <a:rPr lang="en-US"/>
              <a:t>Every reflected entity has these 3 methods:</a:t>
            </a:r>
            <a:endParaRPr/>
          </a:p>
          <a:p>
            <a:pPr indent="-215900" lvl="0" marL="342900" rtl="0" algn="l">
              <a:spcBef>
                <a:spcPts val="400"/>
              </a:spcBef>
              <a:spcAft>
                <a:spcPts val="0"/>
              </a:spcAft>
              <a:buClr>
                <a:schemeClr val="dk1"/>
              </a:buClr>
              <a:buSzPts val="2000"/>
              <a:buFont typeface="Arial"/>
              <a:buNone/>
            </a:pPr>
            <a:r>
              <a:t/>
            </a:r>
            <a:endParaRPr/>
          </a:p>
          <a:p>
            <a:pPr indent="-342900" lvl="2" marL="1257300" rtl="0" algn="l">
              <a:spcBef>
                <a:spcPts val="100"/>
              </a:spcBef>
              <a:spcAft>
                <a:spcPts val="0"/>
              </a:spcAft>
              <a:buClr>
                <a:schemeClr val="dk1"/>
              </a:buClr>
              <a:buSzPts val="1800"/>
              <a:buChar char="•"/>
            </a:pPr>
            <a:r>
              <a:rPr i="1" lang="en-US"/>
              <a:t>public &lt;T extends Annotation&gt; T getAnnotation (Class&lt; T extends Annotation &gt; annotationClass)</a:t>
            </a:r>
            <a:endParaRPr/>
          </a:p>
          <a:p>
            <a:pPr indent="-228600" lvl="2" marL="1257300" rtl="0" algn="l">
              <a:spcBef>
                <a:spcPts val="100"/>
              </a:spcBef>
              <a:spcAft>
                <a:spcPts val="0"/>
              </a:spcAft>
              <a:buClr>
                <a:schemeClr val="dk1"/>
              </a:buClr>
              <a:buSzPts val="1800"/>
              <a:buNone/>
            </a:pPr>
            <a:r>
              <a:t/>
            </a:r>
            <a:endParaRPr i="1"/>
          </a:p>
          <a:p>
            <a:pPr indent="-342900" lvl="2" marL="1257300" rtl="0" algn="l">
              <a:spcBef>
                <a:spcPts val="100"/>
              </a:spcBef>
              <a:spcAft>
                <a:spcPts val="0"/>
              </a:spcAft>
              <a:buClr>
                <a:schemeClr val="dk1"/>
              </a:buClr>
              <a:buSzPts val="1800"/>
              <a:buChar char="•"/>
            </a:pPr>
            <a:r>
              <a:rPr i="1" lang="en-US"/>
              <a:t>public Annotation [ ] getDeclaredAnnotations()</a:t>
            </a:r>
            <a:endParaRPr/>
          </a:p>
          <a:p>
            <a:pPr indent="-228600" lvl="2" marL="1257300" rtl="0" algn="l">
              <a:spcBef>
                <a:spcPts val="100"/>
              </a:spcBef>
              <a:spcAft>
                <a:spcPts val="0"/>
              </a:spcAft>
              <a:buClr>
                <a:schemeClr val="dk1"/>
              </a:buClr>
              <a:buSzPts val="1800"/>
              <a:buNone/>
            </a:pPr>
            <a:r>
              <a:t/>
            </a:r>
            <a:endParaRPr i="1"/>
          </a:p>
          <a:p>
            <a:pPr indent="-342900" lvl="2" marL="1257300" rtl="0" algn="l">
              <a:spcBef>
                <a:spcPts val="100"/>
              </a:spcBef>
              <a:spcAft>
                <a:spcPts val="0"/>
              </a:spcAft>
              <a:buClr>
                <a:schemeClr val="dk1"/>
              </a:buClr>
              <a:buSzPts val="1800"/>
              <a:buChar char="•"/>
            </a:pPr>
            <a:r>
              <a:rPr i="1" lang="en-US"/>
              <a:t>public Annotation [ ] getAnnotations()  </a:t>
            </a:r>
            <a:endParaRPr/>
          </a:p>
          <a:p>
            <a:pPr indent="-342900" lvl="3" marL="1714500" rtl="0" algn="l">
              <a:spcBef>
                <a:spcPts val="0"/>
              </a:spcBef>
              <a:spcAft>
                <a:spcPts val="0"/>
              </a:spcAft>
              <a:buClr>
                <a:schemeClr val="dk1"/>
              </a:buClr>
              <a:buSzPts val="1800"/>
              <a:buChar char="‒"/>
            </a:pPr>
            <a:r>
              <a:rPr lang="en-US"/>
              <a:t>Includes inherited annotations</a:t>
            </a:r>
            <a:endParaRPr/>
          </a:p>
          <a:p>
            <a:pPr indent="-215900" lvl="0" marL="342900" rtl="0" algn="l">
              <a:spcBef>
                <a:spcPts val="400"/>
              </a:spcBef>
              <a:spcAft>
                <a:spcPts val="0"/>
              </a:spcAft>
              <a:buClr>
                <a:schemeClr val="dk1"/>
              </a:buClr>
              <a:buSzPts val="2000"/>
              <a:buFont typeface="Arial"/>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22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Java 1.5 enhancements</a:t>
            </a:r>
            <a:endParaRPr/>
          </a:p>
        </p:txBody>
      </p:sp>
      <p:sp>
        <p:nvSpPr>
          <p:cNvPr id="2209" name="Google Shape;2209;p22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An example:</a:t>
            </a:r>
            <a:endParaRPr b="1"/>
          </a:p>
        </p:txBody>
      </p:sp>
      <p:sp>
        <p:nvSpPr>
          <p:cNvPr id="2210" name="Google Shape;2210;p223"/>
          <p:cNvSpPr/>
          <p:nvPr/>
        </p:nvSpPr>
        <p:spPr>
          <a:xfrm>
            <a:off x="457199" y="4528509"/>
            <a:ext cx="8229600" cy="1745291"/>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public static void main(String args)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try{</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Copyright copyright</a:t>
            </a:r>
            <a:r>
              <a:rPr lang="en-US" sz="1400">
                <a:solidFill>
                  <a:schemeClr val="dk1"/>
                </a:solidFill>
                <a:latin typeface="Calibri"/>
                <a:ea typeface="Calibri"/>
                <a:cs typeface="Calibri"/>
                <a:sym typeface="Calibri"/>
              </a:rPr>
              <a:t> = Class.forName(“Employee”).</a:t>
            </a:r>
            <a:r>
              <a:rPr b="1" lang="en-US" sz="1400">
                <a:solidFill>
                  <a:schemeClr val="dk1"/>
                </a:solidFill>
                <a:latin typeface="Calibri"/>
                <a:ea typeface="Calibri"/>
                <a:cs typeface="Calibri"/>
                <a:sym typeface="Calibri"/>
              </a:rPr>
              <a:t>getAnnotation(Copyright.class)</a:t>
            </a:r>
            <a:r>
              <a:rPr lang="en-US" sz="14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System.out.println(</a:t>
            </a:r>
            <a:r>
              <a:rPr b="1" lang="en-US" sz="1400">
                <a:solidFill>
                  <a:schemeClr val="dk1"/>
                </a:solidFill>
                <a:latin typeface="Calibri"/>
                <a:ea typeface="Calibri"/>
                <a:cs typeface="Calibri"/>
                <a:sym typeface="Calibri"/>
              </a:rPr>
              <a:t>copyright.value()</a:t>
            </a:r>
            <a:r>
              <a:rPr lang="en-US" sz="14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}catch (ClassNotFoundException 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
            </a:r>
            <a:endParaRPr/>
          </a:p>
        </p:txBody>
      </p:sp>
      <p:sp>
        <p:nvSpPr>
          <p:cNvPr id="2211" name="Google Shape;2211;p223"/>
          <p:cNvSpPr/>
          <p:nvPr/>
        </p:nvSpPr>
        <p:spPr>
          <a:xfrm>
            <a:off x="457201" y="3172592"/>
            <a:ext cx="8229598" cy="1189971"/>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@Copyright (“John Bryce Training Center”)</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or</a:t>
            </a:r>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@Copyright (value=“John Bryce Training Center”)</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public class Employee{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a:p>
        </p:txBody>
      </p:sp>
      <p:sp>
        <p:nvSpPr>
          <p:cNvPr id="2212" name="Google Shape;2212;p223"/>
          <p:cNvSpPr/>
          <p:nvPr/>
        </p:nvSpPr>
        <p:spPr>
          <a:xfrm>
            <a:off x="457200" y="2134001"/>
            <a:ext cx="8229599" cy="872646"/>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public </a:t>
            </a:r>
            <a:r>
              <a:rPr b="1" lang="en-US" sz="1400">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interface </a:t>
            </a:r>
            <a:r>
              <a:rPr b="1" lang="en-US" sz="1400">
                <a:solidFill>
                  <a:schemeClr val="dk1"/>
                </a:solidFill>
                <a:latin typeface="Calibri"/>
                <a:ea typeface="Calibri"/>
                <a:cs typeface="Calibri"/>
                <a:sym typeface="Calibri"/>
              </a:rPr>
              <a:t>Copyright</a:t>
            </a:r>
            <a:r>
              <a:rPr lang="en-US" sz="1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String value();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a:p>
        </p:txBody>
      </p:sp>
      <p:cxnSp>
        <p:nvCxnSpPr>
          <p:cNvPr id="2213" name="Google Shape;2213;p223"/>
          <p:cNvCxnSpPr/>
          <p:nvPr/>
        </p:nvCxnSpPr>
        <p:spPr>
          <a:xfrm>
            <a:off x="457199" y="2134001"/>
            <a:ext cx="8229600" cy="0"/>
          </a:xfrm>
          <a:prstGeom prst="straightConnector1">
            <a:avLst/>
          </a:prstGeom>
          <a:noFill/>
          <a:ln cap="flat" cmpd="sng" w="9525">
            <a:solidFill>
              <a:srgbClr val="FF3300"/>
            </a:solidFill>
            <a:prstDash val="solid"/>
            <a:round/>
            <a:headEnd len="sm" w="sm" type="none"/>
            <a:tailEnd len="sm" w="sm" type="none"/>
          </a:ln>
        </p:spPr>
      </p:cxnSp>
      <p:cxnSp>
        <p:nvCxnSpPr>
          <p:cNvPr id="2214" name="Google Shape;2214;p223"/>
          <p:cNvCxnSpPr/>
          <p:nvPr/>
        </p:nvCxnSpPr>
        <p:spPr>
          <a:xfrm>
            <a:off x="457199" y="3006647"/>
            <a:ext cx="8229600" cy="0"/>
          </a:xfrm>
          <a:prstGeom prst="straightConnector1">
            <a:avLst/>
          </a:prstGeom>
          <a:noFill/>
          <a:ln cap="flat" cmpd="sng" w="9525">
            <a:solidFill>
              <a:srgbClr val="FF3300"/>
            </a:solidFill>
            <a:prstDash val="solid"/>
            <a:round/>
            <a:headEnd len="sm" w="sm" type="none"/>
            <a:tailEnd len="sm" w="sm" type="none"/>
          </a:ln>
        </p:spPr>
      </p:cxnSp>
      <p:cxnSp>
        <p:nvCxnSpPr>
          <p:cNvPr id="2215" name="Google Shape;2215;p223"/>
          <p:cNvCxnSpPr/>
          <p:nvPr/>
        </p:nvCxnSpPr>
        <p:spPr>
          <a:xfrm>
            <a:off x="457199" y="3172592"/>
            <a:ext cx="8229600" cy="0"/>
          </a:xfrm>
          <a:prstGeom prst="straightConnector1">
            <a:avLst/>
          </a:prstGeom>
          <a:noFill/>
          <a:ln cap="flat" cmpd="sng" w="9525">
            <a:solidFill>
              <a:srgbClr val="FF3300"/>
            </a:solidFill>
            <a:prstDash val="solid"/>
            <a:round/>
            <a:headEnd len="sm" w="sm" type="none"/>
            <a:tailEnd len="sm" w="sm" type="none"/>
          </a:ln>
        </p:spPr>
      </p:cxnSp>
      <p:cxnSp>
        <p:nvCxnSpPr>
          <p:cNvPr id="2216" name="Google Shape;2216;p223"/>
          <p:cNvCxnSpPr/>
          <p:nvPr/>
        </p:nvCxnSpPr>
        <p:spPr>
          <a:xfrm>
            <a:off x="457199" y="4362563"/>
            <a:ext cx="8229600" cy="0"/>
          </a:xfrm>
          <a:prstGeom prst="straightConnector1">
            <a:avLst/>
          </a:prstGeom>
          <a:noFill/>
          <a:ln cap="flat" cmpd="sng" w="9525">
            <a:solidFill>
              <a:srgbClr val="FF3300"/>
            </a:solidFill>
            <a:prstDash val="solid"/>
            <a:round/>
            <a:headEnd len="sm" w="sm" type="none"/>
            <a:tailEnd len="sm" w="sm" type="none"/>
          </a:ln>
        </p:spPr>
      </p:cxnSp>
      <p:cxnSp>
        <p:nvCxnSpPr>
          <p:cNvPr id="2217" name="Google Shape;2217;p223"/>
          <p:cNvCxnSpPr/>
          <p:nvPr/>
        </p:nvCxnSpPr>
        <p:spPr>
          <a:xfrm>
            <a:off x="457199" y="4509120"/>
            <a:ext cx="8229600" cy="0"/>
          </a:xfrm>
          <a:prstGeom prst="straightConnector1">
            <a:avLst/>
          </a:prstGeom>
          <a:noFill/>
          <a:ln cap="flat" cmpd="sng" w="9525">
            <a:solidFill>
              <a:srgbClr val="FF3300"/>
            </a:solidFill>
            <a:prstDash val="solid"/>
            <a:round/>
            <a:headEnd len="sm" w="sm" type="none"/>
            <a:tailEnd len="sm" w="sm" type="none"/>
          </a:ln>
        </p:spPr>
      </p:cxnSp>
      <p:cxnSp>
        <p:nvCxnSpPr>
          <p:cNvPr id="2218" name="Google Shape;2218;p223"/>
          <p:cNvCxnSpPr/>
          <p:nvPr/>
        </p:nvCxnSpPr>
        <p:spPr>
          <a:xfrm>
            <a:off x="457199" y="6273800"/>
            <a:ext cx="8229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22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Java 1.5 enhancements</a:t>
            </a:r>
            <a:endParaRPr/>
          </a:p>
        </p:txBody>
      </p:sp>
      <p:sp>
        <p:nvSpPr>
          <p:cNvPr id="2224" name="Google Shape;2224;p22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Supports for Java Enums</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i="1" lang="en-US"/>
              <a:t>public boolean isEnum()</a:t>
            </a:r>
            <a:endParaRPr/>
          </a:p>
          <a:p>
            <a:pPr indent="-342900" lvl="1" marL="800100" rtl="0" algn="l">
              <a:spcBef>
                <a:spcPts val="200"/>
              </a:spcBef>
              <a:spcAft>
                <a:spcPts val="0"/>
              </a:spcAft>
              <a:buClr>
                <a:schemeClr val="dk1"/>
              </a:buClr>
              <a:buSzPts val="1800"/>
              <a:buChar char="‒"/>
            </a:pPr>
            <a:r>
              <a:rPr lang="en-US"/>
              <a:t>Returns true only if the reflected entity is an Enum</a:t>
            </a:r>
            <a:endParaRPr/>
          </a:p>
          <a:p>
            <a:pPr indent="-342900" lvl="0" marL="342900" rtl="0" algn="l">
              <a:spcBef>
                <a:spcPts val="400"/>
              </a:spcBef>
              <a:spcAft>
                <a:spcPts val="0"/>
              </a:spcAft>
              <a:buClr>
                <a:schemeClr val="dk1"/>
              </a:buClr>
              <a:buSzPts val="2000"/>
              <a:buFont typeface="Arial"/>
              <a:buChar char="•"/>
            </a:pPr>
            <a:r>
              <a:rPr i="1" lang="en-US"/>
              <a:t>public T[] getEnumConstants() </a:t>
            </a:r>
            <a:endParaRPr/>
          </a:p>
          <a:p>
            <a:pPr indent="-342900" lvl="1" marL="800100" rtl="0" algn="l">
              <a:spcBef>
                <a:spcPts val="200"/>
              </a:spcBef>
              <a:spcAft>
                <a:spcPts val="0"/>
              </a:spcAft>
              <a:buClr>
                <a:schemeClr val="dk1"/>
              </a:buClr>
              <a:buSzPts val="1800"/>
              <a:buChar char="‒"/>
            </a:pPr>
            <a:r>
              <a:rPr lang="en-US"/>
              <a:t>Returns an array of the Enum values</a:t>
            </a:r>
            <a:endParaRPr/>
          </a:p>
          <a:p>
            <a:pPr indent="-342900" lvl="1" marL="800100" rtl="0" algn="l">
              <a:spcBef>
                <a:spcPts val="200"/>
              </a:spcBef>
              <a:spcAft>
                <a:spcPts val="0"/>
              </a:spcAft>
              <a:buClr>
                <a:schemeClr val="dk1"/>
              </a:buClr>
              <a:buSzPts val="1800"/>
              <a:buChar char="‒"/>
            </a:pPr>
            <a:r>
              <a:rPr lang="en-US"/>
              <a:t>Or null if the class doesn’t represent Enum</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225"/>
          <p:cNvSpPr txBox="1"/>
          <p:nvPr>
            <p:ph type="title"/>
          </p:nvPr>
        </p:nvSpPr>
        <p:spPr>
          <a:xfrm>
            <a:off x="395536" y="2636912"/>
            <a:ext cx="8229600" cy="711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6600">
                <a:solidFill>
                  <a:schemeClr val="dk1"/>
                </a:solidFill>
                <a:latin typeface="Tahoma"/>
                <a:ea typeface="Tahoma"/>
                <a:cs typeface="Tahoma"/>
                <a:sym typeface="Tahoma"/>
              </a:rPr>
              <a:t>Thank You!</a:t>
            </a:r>
            <a:endParaRPr sz="6600">
              <a:solidFill>
                <a:schemeClr val="dk1"/>
              </a:solidFill>
              <a:latin typeface="Tahoma"/>
              <a:ea typeface="Tahoma"/>
              <a:cs typeface="Tahoma"/>
              <a:sym typeface="Tahoma"/>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Escape Analysis</a:t>
            </a:r>
            <a:endParaRPr/>
          </a:p>
        </p:txBody>
      </p:sp>
      <p:sp>
        <p:nvSpPr>
          <p:cNvPr id="327" name="Google Shape;327;p2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Done during interpretation phase</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Supported in Java SE 6 u23</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To activate use:</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XX: +DoEscapeAnalysis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Compressed Pointers</a:t>
            </a:r>
            <a:endParaRPr/>
          </a:p>
        </p:txBody>
      </p:sp>
      <p:sp>
        <p:nvSpPr>
          <p:cNvPr id="333" name="Google Shape;333;p2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JDK 7.0  improvement </a:t>
            </a:r>
            <a:endParaRPr/>
          </a:p>
          <a:p>
            <a:pPr indent="-342900" lvl="0" marL="342900" rtl="0" algn="l">
              <a:spcBef>
                <a:spcPts val="400"/>
              </a:spcBef>
              <a:spcAft>
                <a:spcPts val="0"/>
              </a:spcAft>
              <a:buClr>
                <a:schemeClr val="dk1"/>
              </a:buClr>
              <a:buSzPts val="2000"/>
              <a:buFont typeface="Arial"/>
              <a:buChar char="•"/>
            </a:pPr>
            <a:r>
              <a:rPr lang="en-US"/>
              <a:t>For reducing JVM process footprint </a:t>
            </a:r>
            <a:endParaRPr/>
          </a:p>
          <a:p>
            <a:pPr indent="-342900" lvl="0" marL="342900" rtl="0" algn="l">
              <a:spcBef>
                <a:spcPts val="400"/>
              </a:spcBef>
              <a:spcAft>
                <a:spcPts val="0"/>
              </a:spcAft>
              <a:buClr>
                <a:schemeClr val="dk1"/>
              </a:buClr>
              <a:buSzPts val="2000"/>
              <a:buFont typeface="Arial"/>
              <a:buChar char="•"/>
            </a:pPr>
            <a:r>
              <a:rPr lang="en-US"/>
              <a:t>Compressed 64-bit ordinary object pointers (oops)</a:t>
            </a:r>
            <a:endParaRPr/>
          </a:p>
          <a:p>
            <a:pPr indent="-342900" lvl="1" marL="800100" rtl="0" algn="l">
              <a:spcBef>
                <a:spcPts val="200"/>
              </a:spcBef>
              <a:spcAft>
                <a:spcPts val="0"/>
              </a:spcAft>
              <a:buClr>
                <a:schemeClr val="dk1"/>
              </a:buClr>
              <a:buSzPts val="1800"/>
              <a:buChar char="‒"/>
            </a:pPr>
            <a:r>
              <a:rPr lang="en-US"/>
              <a:t>Java uses 32 bit offsets + 32 bit for a specific address</a:t>
            </a:r>
            <a:endParaRPr/>
          </a:p>
          <a:p>
            <a:pPr indent="-342900" lvl="1" marL="800100" rtl="0" algn="l">
              <a:spcBef>
                <a:spcPts val="200"/>
              </a:spcBef>
              <a:spcAft>
                <a:spcPts val="0"/>
              </a:spcAft>
              <a:buClr>
                <a:schemeClr val="dk1"/>
              </a:buClr>
              <a:buSzPts val="1800"/>
              <a:buChar char="‒"/>
            </a:pPr>
            <a:r>
              <a:rPr lang="en-US"/>
              <a:t>Offsets are the prefixes of the whole virtual address</a:t>
            </a:r>
            <a:endParaRPr/>
          </a:p>
          <a:p>
            <a:pPr indent="-342900" lvl="1" marL="800100" rtl="0" algn="l">
              <a:spcBef>
                <a:spcPts val="200"/>
              </a:spcBef>
              <a:spcAft>
                <a:spcPts val="0"/>
              </a:spcAft>
              <a:buClr>
                <a:schemeClr val="dk1"/>
              </a:buClr>
              <a:buSzPts val="1800"/>
              <a:buChar char="‒"/>
            </a:pPr>
            <a:r>
              <a:rPr lang="en-US"/>
              <a:t>Instead of :                                        we get:</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
        <p:nvSpPr>
          <p:cNvPr id="334" name="Google Shape;334;p24"/>
          <p:cNvSpPr/>
          <p:nvPr/>
        </p:nvSpPr>
        <p:spPr>
          <a:xfrm>
            <a:off x="935154" y="3786665"/>
            <a:ext cx="3224372" cy="1686967"/>
          </a:xfrm>
          <a:prstGeom prst="roundRect">
            <a:avLst>
              <a:gd fmla="val 16667"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400" u="none" cap="none" strike="noStrike">
              <a:solidFill>
                <a:srgbClr val="7F7F7F"/>
              </a:solidFill>
              <a:latin typeface="Arial"/>
              <a:ea typeface="Arial"/>
              <a:cs typeface="Arial"/>
              <a:sym typeface="Arial"/>
            </a:endParaRPr>
          </a:p>
        </p:txBody>
      </p:sp>
      <p:sp>
        <p:nvSpPr>
          <p:cNvPr id="335" name="Google Shape;335;p24"/>
          <p:cNvSpPr/>
          <p:nvPr/>
        </p:nvSpPr>
        <p:spPr>
          <a:xfrm>
            <a:off x="1250634" y="3922021"/>
            <a:ext cx="1473034" cy="263623"/>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AB27D</a:t>
            </a:r>
            <a:endParaRPr b="0" i="0" sz="1400" u="none" cap="none" strike="noStrike">
              <a:solidFill>
                <a:srgbClr val="7F7F7F"/>
              </a:solidFill>
              <a:latin typeface="Arial"/>
              <a:ea typeface="Arial"/>
              <a:cs typeface="Arial"/>
              <a:sym typeface="Arial"/>
            </a:endParaRPr>
          </a:p>
        </p:txBody>
      </p:sp>
      <p:sp>
        <p:nvSpPr>
          <p:cNvPr id="336" name="Google Shape;336;p24"/>
          <p:cNvSpPr/>
          <p:nvPr/>
        </p:nvSpPr>
        <p:spPr>
          <a:xfrm>
            <a:off x="2403159" y="3922021"/>
            <a:ext cx="1473034" cy="263623"/>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147C3</a:t>
            </a:r>
            <a:endParaRPr b="0" i="0" sz="1400" u="none" cap="none" strike="noStrike">
              <a:solidFill>
                <a:srgbClr val="7F7F7F"/>
              </a:solidFill>
              <a:latin typeface="Arial"/>
              <a:ea typeface="Arial"/>
              <a:cs typeface="Arial"/>
              <a:sym typeface="Arial"/>
            </a:endParaRPr>
          </a:p>
        </p:txBody>
      </p:sp>
      <p:sp>
        <p:nvSpPr>
          <p:cNvPr id="337" name="Google Shape;337;p24"/>
          <p:cNvSpPr/>
          <p:nvPr/>
        </p:nvSpPr>
        <p:spPr>
          <a:xfrm>
            <a:off x="1250634" y="4282259"/>
            <a:ext cx="1473034" cy="263625"/>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AB27D</a:t>
            </a:r>
            <a:endParaRPr b="0" i="0" sz="1400" u="none" cap="none" strike="noStrike">
              <a:solidFill>
                <a:srgbClr val="7F7F7F"/>
              </a:solidFill>
              <a:latin typeface="Arial"/>
              <a:ea typeface="Arial"/>
              <a:cs typeface="Arial"/>
              <a:sym typeface="Arial"/>
            </a:endParaRPr>
          </a:p>
        </p:txBody>
      </p:sp>
      <p:sp>
        <p:nvSpPr>
          <p:cNvPr id="338" name="Google Shape;338;p24"/>
          <p:cNvSpPr/>
          <p:nvPr/>
        </p:nvSpPr>
        <p:spPr>
          <a:xfrm>
            <a:off x="2403159" y="4282259"/>
            <a:ext cx="1473034" cy="263625"/>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26AB2</a:t>
            </a:r>
            <a:endParaRPr b="0" i="0" sz="1400" u="none" cap="none" strike="noStrike">
              <a:solidFill>
                <a:srgbClr val="7F7F7F"/>
              </a:solidFill>
              <a:latin typeface="Arial"/>
              <a:ea typeface="Arial"/>
              <a:cs typeface="Arial"/>
              <a:sym typeface="Arial"/>
            </a:endParaRPr>
          </a:p>
        </p:txBody>
      </p:sp>
      <p:sp>
        <p:nvSpPr>
          <p:cNvPr id="339" name="Google Shape;339;p24"/>
          <p:cNvSpPr/>
          <p:nvPr/>
        </p:nvSpPr>
        <p:spPr>
          <a:xfrm>
            <a:off x="1250634" y="4632524"/>
            <a:ext cx="1473034" cy="263623"/>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AB27D</a:t>
            </a:r>
            <a:endParaRPr b="0" i="0" sz="1400" u="none" cap="none" strike="noStrike">
              <a:solidFill>
                <a:srgbClr val="7F7F7F"/>
              </a:solidFill>
              <a:latin typeface="Arial"/>
              <a:ea typeface="Arial"/>
              <a:cs typeface="Arial"/>
              <a:sym typeface="Arial"/>
            </a:endParaRPr>
          </a:p>
        </p:txBody>
      </p:sp>
      <p:sp>
        <p:nvSpPr>
          <p:cNvPr id="340" name="Google Shape;340;p24"/>
          <p:cNvSpPr/>
          <p:nvPr/>
        </p:nvSpPr>
        <p:spPr>
          <a:xfrm>
            <a:off x="2403159" y="4632524"/>
            <a:ext cx="1473034" cy="263623"/>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D62A1</a:t>
            </a:r>
            <a:endParaRPr b="0" i="0" sz="1400" u="none" cap="none" strike="noStrike">
              <a:solidFill>
                <a:srgbClr val="7F7F7F"/>
              </a:solidFill>
              <a:latin typeface="Arial"/>
              <a:ea typeface="Arial"/>
              <a:cs typeface="Arial"/>
              <a:sym typeface="Arial"/>
            </a:endParaRPr>
          </a:p>
        </p:txBody>
      </p:sp>
      <p:sp>
        <p:nvSpPr>
          <p:cNvPr id="341" name="Google Shape;341;p24"/>
          <p:cNvSpPr/>
          <p:nvPr/>
        </p:nvSpPr>
        <p:spPr>
          <a:xfrm>
            <a:off x="1250634" y="4999763"/>
            <a:ext cx="1473034" cy="263625"/>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AB27D</a:t>
            </a:r>
            <a:endParaRPr b="0" i="0" sz="1400" u="none" cap="none" strike="noStrike">
              <a:solidFill>
                <a:srgbClr val="7F7F7F"/>
              </a:solidFill>
              <a:latin typeface="Arial"/>
              <a:ea typeface="Arial"/>
              <a:cs typeface="Arial"/>
              <a:sym typeface="Arial"/>
            </a:endParaRPr>
          </a:p>
        </p:txBody>
      </p:sp>
      <p:sp>
        <p:nvSpPr>
          <p:cNvPr id="342" name="Google Shape;342;p24"/>
          <p:cNvSpPr/>
          <p:nvPr/>
        </p:nvSpPr>
        <p:spPr>
          <a:xfrm>
            <a:off x="2403159" y="4999763"/>
            <a:ext cx="1473034" cy="263625"/>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A432B</a:t>
            </a:r>
            <a:endParaRPr b="0" i="0" sz="1400" u="none" cap="none" strike="noStrike">
              <a:solidFill>
                <a:srgbClr val="7F7F7F"/>
              </a:solidFill>
              <a:latin typeface="Arial"/>
              <a:ea typeface="Arial"/>
              <a:cs typeface="Arial"/>
              <a:sym typeface="Arial"/>
            </a:endParaRPr>
          </a:p>
        </p:txBody>
      </p:sp>
      <p:sp>
        <p:nvSpPr>
          <p:cNvPr id="343" name="Google Shape;343;p24"/>
          <p:cNvSpPr/>
          <p:nvPr/>
        </p:nvSpPr>
        <p:spPr>
          <a:xfrm>
            <a:off x="4716016" y="3789040"/>
            <a:ext cx="3224372" cy="1686967"/>
          </a:xfrm>
          <a:prstGeom prst="roundRect">
            <a:avLst>
              <a:gd fmla="val 16667"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400" u="none" cap="none" strike="noStrike">
              <a:solidFill>
                <a:srgbClr val="7F7F7F"/>
              </a:solidFill>
              <a:latin typeface="Arial"/>
              <a:ea typeface="Arial"/>
              <a:cs typeface="Arial"/>
              <a:sym typeface="Arial"/>
            </a:endParaRPr>
          </a:p>
        </p:txBody>
      </p:sp>
      <p:sp>
        <p:nvSpPr>
          <p:cNvPr id="344" name="Google Shape;344;p24"/>
          <p:cNvSpPr/>
          <p:nvPr/>
        </p:nvSpPr>
        <p:spPr>
          <a:xfrm>
            <a:off x="4817469" y="4563838"/>
            <a:ext cx="921153" cy="263623"/>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AB27D</a:t>
            </a:r>
            <a:endParaRPr b="0" i="0" sz="1400" u="none" cap="none" strike="noStrike">
              <a:solidFill>
                <a:srgbClr val="7F7F7F"/>
              </a:solidFill>
              <a:latin typeface="Arial"/>
              <a:ea typeface="Arial"/>
              <a:cs typeface="Arial"/>
              <a:sym typeface="Arial"/>
            </a:endParaRPr>
          </a:p>
        </p:txBody>
      </p:sp>
      <p:sp>
        <p:nvSpPr>
          <p:cNvPr id="345" name="Google Shape;345;p24"/>
          <p:cNvSpPr/>
          <p:nvPr/>
        </p:nvSpPr>
        <p:spPr>
          <a:xfrm>
            <a:off x="6324480" y="3916040"/>
            <a:ext cx="1473034" cy="263623"/>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147C3</a:t>
            </a:r>
            <a:endParaRPr b="0" i="0" sz="1400" u="none" cap="none" strike="noStrike">
              <a:solidFill>
                <a:srgbClr val="7F7F7F"/>
              </a:solidFill>
              <a:latin typeface="Arial"/>
              <a:ea typeface="Arial"/>
              <a:cs typeface="Arial"/>
              <a:sym typeface="Arial"/>
            </a:endParaRPr>
          </a:p>
        </p:txBody>
      </p:sp>
      <p:sp>
        <p:nvSpPr>
          <p:cNvPr id="346" name="Google Shape;346;p24"/>
          <p:cNvSpPr/>
          <p:nvPr/>
        </p:nvSpPr>
        <p:spPr>
          <a:xfrm>
            <a:off x="6324480" y="4275806"/>
            <a:ext cx="1473034" cy="263625"/>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26AB2</a:t>
            </a:r>
            <a:endParaRPr b="0" i="0" sz="1400" u="none" cap="none" strike="noStrike">
              <a:solidFill>
                <a:srgbClr val="7F7F7F"/>
              </a:solidFill>
              <a:latin typeface="Arial"/>
              <a:ea typeface="Arial"/>
              <a:cs typeface="Arial"/>
              <a:sym typeface="Arial"/>
            </a:endParaRPr>
          </a:p>
        </p:txBody>
      </p:sp>
      <p:sp>
        <p:nvSpPr>
          <p:cNvPr id="347" name="Google Shape;347;p24"/>
          <p:cNvSpPr/>
          <p:nvPr/>
        </p:nvSpPr>
        <p:spPr>
          <a:xfrm>
            <a:off x="6324480" y="4637480"/>
            <a:ext cx="1473034" cy="263623"/>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D62A1</a:t>
            </a:r>
            <a:endParaRPr b="0" i="0" sz="1400" u="none" cap="none" strike="noStrike">
              <a:solidFill>
                <a:srgbClr val="7F7F7F"/>
              </a:solidFill>
              <a:latin typeface="Arial"/>
              <a:ea typeface="Arial"/>
              <a:cs typeface="Arial"/>
              <a:sym typeface="Arial"/>
            </a:endParaRPr>
          </a:p>
        </p:txBody>
      </p:sp>
      <p:sp>
        <p:nvSpPr>
          <p:cNvPr id="348" name="Google Shape;348;p24"/>
          <p:cNvSpPr/>
          <p:nvPr/>
        </p:nvSpPr>
        <p:spPr>
          <a:xfrm>
            <a:off x="6324480" y="5008089"/>
            <a:ext cx="1473034" cy="263625"/>
          </a:xfrm>
          <a:prstGeom prst="rect">
            <a:avLst/>
          </a:prstGeom>
          <a:solidFill>
            <a:srgbClr val="D8D8D8"/>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7F7F7F"/>
                </a:solidFill>
                <a:latin typeface="Arial"/>
                <a:ea typeface="Arial"/>
                <a:cs typeface="Arial"/>
                <a:sym typeface="Arial"/>
              </a:rPr>
              <a:t>A432B</a:t>
            </a:r>
            <a:endParaRPr b="0" i="0" sz="1400" u="none" cap="none" strike="noStrike">
              <a:solidFill>
                <a:srgbClr val="7F7F7F"/>
              </a:solidFill>
              <a:latin typeface="Arial"/>
              <a:ea typeface="Arial"/>
              <a:cs typeface="Arial"/>
              <a:sym typeface="Arial"/>
            </a:endParaRPr>
          </a:p>
        </p:txBody>
      </p:sp>
      <p:cxnSp>
        <p:nvCxnSpPr>
          <p:cNvPr id="349" name="Google Shape;349;p24"/>
          <p:cNvCxnSpPr>
            <a:stCxn id="344" idx="3"/>
            <a:endCxn id="345" idx="1"/>
          </p:cNvCxnSpPr>
          <p:nvPr/>
        </p:nvCxnSpPr>
        <p:spPr>
          <a:xfrm flipH="1" rot="10800000">
            <a:off x="5738622" y="4047950"/>
            <a:ext cx="585900" cy="647700"/>
          </a:xfrm>
          <a:prstGeom prst="straightConnector1">
            <a:avLst/>
          </a:prstGeom>
          <a:noFill/>
          <a:ln cap="flat" cmpd="sng" w="9525">
            <a:solidFill>
              <a:srgbClr val="7F7F7F"/>
            </a:solidFill>
            <a:prstDash val="solid"/>
            <a:round/>
            <a:headEnd len="sm" w="sm" type="none"/>
            <a:tailEnd len="sm" w="sm" type="none"/>
          </a:ln>
        </p:spPr>
      </p:cxnSp>
      <p:cxnSp>
        <p:nvCxnSpPr>
          <p:cNvPr id="350" name="Google Shape;350;p24"/>
          <p:cNvCxnSpPr>
            <a:stCxn id="344" idx="3"/>
            <a:endCxn id="346" idx="1"/>
          </p:cNvCxnSpPr>
          <p:nvPr/>
        </p:nvCxnSpPr>
        <p:spPr>
          <a:xfrm flipH="1" rot="10800000">
            <a:off x="5738622" y="4407650"/>
            <a:ext cx="585900" cy="288000"/>
          </a:xfrm>
          <a:prstGeom prst="straightConnector1">
            <a:avLst/>
          </a:prstGeom>
          <a:noFill/>
          <a:ln cap="flat" cmpd="sng" w="9525">
            <a:solidFill>
              <a:srgbClr val="7F7F7F"/>
            </a:solidFill>
            <a:prstDash val="solid"/>
            <a:round/>
            <a:headEnd len="sm" w="sm" type="none"/>
            <a:tailEnd len="sm" w="sm" type="none"/>
          </a:ln>
        </p:spPr>
      </p:cxnSp>
      <p:cxnSp>
        <p:nvCxnSpPr>
          <p:cNvPr id="351" name="Google Shape;351;p24"/>
          <p:cNvCxnSpPr>
            <a:stCxn id="344" idx="3"/>
            <a:endCxn id="347" idx="1"/>
          </p:cNvCxnSpPr>
          <p:nvPr/>
        </p:nvCxnSpPr>
        <p:spPr>
          <a:xfrm>
            <a:off x="5738622" y="4695650"/>
            <a:ext cx="585900" cy="73500"/>
          </a:xfrm>
          <a:prstGeom prst="straightConnector1">
            <a:avLst/>
          </a:prstGeom>
          <a:noFill/>
          <a:ln cap="flat" cmpd="sng" w="9525">
            <a:solidFill>
              <a:srgbClr val="7F7F7F"/>
            </a:solidFill>
            <a:prstDash val="solid"/>
            <a:round/>
            <a:headEnd len="sm" w="sm" type="none"/>
            <a:tailEnd len="sm" w="sm" type="none"/>
          </a:ln>
        </p:spPr>
      </p:cxnSp>
      <p:cxnSp>
        <p:nvCxnSpPr>
          <p:cNvPr id="352" name="Google Shape;352;p24"/>
          <p:cNvCxnSpPr>
            <a:stCxn id="344" idx="3"/>
            <a:endCxn id="348" idx="1"/>
          </p:cNvCxnSpPr>
          <p:nvPr/>
        </p:nvCxnSpPr>
        <p:spPr>
          <a:xfrm>
            <a:off x="5738622" y="4695650"/>
            <a:ext cx="585900" cy="44430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Smaller Footprint</a:t>
            </a:r>
            <a:endParaRPr/>
          </a:p>
        </p:txBody>
      </p:sp>
      <p:sp>
        <p:nvSpPr>
          <p:cNvPr id="358" name="Google Shape;358;p2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Java 8 smaller VM</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Up to Java 7 footprints averages are</a:t>
            </a:r>
            <a:endParaRPr/>
          </a:p>
          <a:p>
            <a:pPr indent="-342900" lvl="2" marL="1257300" rtl="0" algn="l">
              <a:spcBef>
                <a:spcPts val="100"/>
              </a:spcBef>
              <a:spcAft>
                <a:spcPts val="0"/>
              </a:spcAft>
              <a:buClr>
                <a:schemeClr val="dk1"/>
              </a:buClr>
              <a:buSzPts val="1800"/>
              <a:buChar char="•"/>
            </a:pPr>
            <a:r>
              <a:rPr lang="en-US"/>
              <a:t>6Mb for –client</a:t>
            </a:r>
            <a:endParaRPr/>
          </a:p>
          <a:p>
            <a:pPr indent="-342900" lvl="2" marL="1257300" rtl="0" algn="l">
              <a:spcBef>
                <a:spcPts val="100"/>
              </a:spcBef>
              <a:spcAft>
                <a:spcPts val="0"/>
              </a:spcAft>
              <a:buClr>
                <a:schemeClr val="dk1"/>
              </a:buClr>
              <a:buSzPts val="1800"/>
              <a:buChar char="•"/>
            </a:pPr>
            <a:r>
              <a:rPr lang="en-US"/>
              <a:t>9Mb for –server</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In Java 8 JVM shouldn’t use more than 3Mb on startup</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Smaller plugins are better for small clients….</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How what it achieved? </a:t>
            </a:r>
            <a:endParaRPr/>
          </a:p>
          <a:p>
            <a:pPr indent="-342900" lvl="2" marL="1257300" rtl="0" algn="l">
              <a:spcBef>
                <a:spcPts val="100"/>
              </a:spcBef>
              <a:spcAft>
                <a:spcPts val="0"/>
              </a:spcAft>
              <a:buClr>
                <a:schemeClr val="dk1"/>
              </a:buClr>
              <a:buSzPts val="1800"/>
              <a:buChar char="•"/>
            </a:pPr>
            <a:r>
              <a:rPr lang="en-US"/>
              <a:t>By getting rid of large components from Java Kernel</a:t>
            </a:r>
            <a:endParaRPr/>
          </a:p>
          <a:p>
            <a:pPr indent="-342900" lvl="2" marL="1257300" rtl="0" algn="l">
              <a:spcBef>
                <a:spcPts val="100"/>
              </a:spcBef>
              <a:spcAft>
                <a:spcPts val="0"/>
              </a:spcAft>
              <a:buClr>
                <a:schemeClr val="dk1"/>
              </a:buClr>
              <a:buSzPts val="1800"/>
              <a:buChar char="•"/>
            </a:pPr>
            <a:r>
              <a:rPr lang="en-US"/>
              <a:t>Kernel makefiles now differentiate between required and optional components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62" name="Shape 362"/>
        <p:cNvGrpSpPr/>
        <p:nvPr/>
      </p:nvGrpSpPr>
      <p:grpSpPr>
        <a:xfrm>
          <a:off x="0" y="0"/>
          <a:ext cx="0" cy="0"/>
          <a:chOff x="0" y="0"/>
          <a:chExt cx="0" cy="0"/>
        </a:xfrm>
      </p:grpSpPr>
      <p:sp>
        <p:nvSpPr>
          <p:cNvPr id="363" name="Google Shape;363;p2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Font typeface="Arial"/>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7"/>
          <p:cNvSpPr txBox="1"/>
          <p:nvPr>
            <p:ph type="title"/>
          </p:nvPr>
        </p:nvSpPr>
        <p:spPr>
          <a:xfrm>
            <a:off x="457200" y="1341438"/>
            <a:ext cx="8229600" cy="7794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GC</a:t>
            </a:r>
            <a:endParaRPr/>
          </a:p>
        </p:txBody>
      </p:sp>
      <p:sp>
        <p:nvSpPr>
          <p:cNvPr id="370" name="Google Shape;370;p27"/>
          <p:cNvSpPr txBox="1"/>
          <p:nvPr>
            <p:ph idx="1" type="body"/>
          </p:nvPr>
        </p:nvSpPr>
        <p:spPr>
          <a:xfrm>
            <a:off x="1416627" y="2420938"/>
            <a:ext cx="7270173" cy="39608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Calibri"/>
              <a:buChar char="•"/>
            </a:pPr>
            <a:r>
              <a:rPr lang="en-US"/>
              <a:t>Introduction</a:t>
            </a:r>
            <a:endParaRPr/>
          </a:p>
          <a:p>
            <a:pPr indent="-342900" lvl="0" marL="342900" rtl="0" algn="l">
              <a:spcBef>
                <a:spcPts val="400"/>
              </a:spcBef>
              <a:spcAft>
                <a:spcPts val="0"/>
              </a:spcAft>
              <a:buClr>
                <a:schemeClr val="dk1"/>
              </a:buClr>
              <a:buSzPts val="2000"/>
              <a:buFont typeface="Calibri"/>
              <a:buChar char="•"/>
            </a:pPr>
            <a:r>
              <a:rPr lang="en-US"/>
              <a:t>GC types</a:t>
            </a:r>
            <a:endParaRPr/>
          </a:p>
          <a:p>
            <a:pPr indent="-342900" lvl="0" marL="342900" rtl="0" algn="l">
              <a:spcBef>
                <a:spcPts val="400"/>
              </a:spcBef>
              <a:spcAft>
                <a:spcPts val="0"/>
              </a:spcAft>
              <a:buClr>
                <a:schemeClr val="dk1"/>
              </a:buClr>
              <a:buSzPts val="2000"/>
              <a:buFont typeface="Calibri"/>
              <a:buChar char="•"/>
            </a:pPr>
            <a:r>
              <a:rPr lang="en-US"/>
              <a:t>GC Algorithms</a:t>
            </a:r>
            <a:endParaRPr/>
          </a:p>
          <a:p>
            <a:pPr indent="-342900" lvl="0" marL="342900" rtl="0" algn="l">
              <a:spcBef>
                <a:spcPts val="400"/>
              </a:spcBef>
              <a:spcAft>
                <a:spcPts val="0"/>
              </a:spcAft>
              <a:buClr>
                <a:schemeClr val="dk1"/>
              </a:buClr>
              <a:buSzPts val="2000"/>
              <a:buFont typeface="Calibri"/>
              <a:buChar char="•"/>
            </a:pPr>
            <a:r>
              <a:rPr lang="en-US"/>
              <a:t>Heap generations</a:t>
            </a:r>
            <a:endParaRPr/>
          </a:p>
          <a:p>
            <a:pPr indent="-342900" lvl="0" marL="342900" rtl="0" algn="l">
              <a:spcBef>
                <a:spcPts val="400"/>
              </a:spcBef>
              <a:spcAft>
                <a:spcPts val="0"/>
              </a:spcAft>
              <a:buClr>
                <a:schemeClr val="dk1"/>
              </a:buClr>
              <a:buSzPts val="2000"/>
              <a:buFont typeface="Calibri"/>
              <a:buChar char="•"/>
            </a:pPr>
            <a:r>
              <a:rPr lang="en-US"/>
              <a:t>G1</a:t>
            </a:r>
            <a:endParaRPr/>
          </a:p>
          <a:p>
            <a:pPr indent="-342900" lvl="0" marL="342900" rtl="0" algn="l">
              <a:spcBef>
                <a:spcPts val="400"/>
              </a:spcBef>
              <a:spcAft>
                <a:spcPts val="0"/>
              </a:spcAft>
              <a:buClr>
                <a:schemeClr val="dk1"/>
              </a:buClr>
              <a:buSzPts val="2000"/>
              <a:buFont typeface="Calibri"/>
              <a:buChar char="•"/>
            </a:pPr>
            <a:r>
              <a:rPr lang="en-US"/>
              <a:t>Tuning</a:t>
            </a:r>
            <a:endParaRPr/>
          </a:p>
          <a:p>
            <a:pPr indent="-215900" lvl="0" marL="342900" rtl="0" algn="l">
              <a:spcBef>
                <a:spcPts val="400"/>
              </a:spcBef>
              <a:spcAft>
                <a:spcPts val="0"/>
              </a:spcAft>
              <a:buClr>
                <a:schemeClr val="dk1"/>
              </a:buClr>
              <a:buSzPts val="2000"/>
              <a:buFont typeface="Calibri"/>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376" name="Google Shape;376;p2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Responsible for cleaning Objects from the Heap</a:t>
            </a:r>
            <a:endParaRPr/>
          </a:p>
          <a:p>
            <a:pPr indent="-342900" lvl="0" marL="342900" rtl="0" algn="l">
              <a:spcBef>
                <a:spcPts val="400"/>
              </a:spcBef>
              <a:spcAft>
                <a:spcPts val="0"/>
              </a:spcAft>
              <a:buClr>
                <a:schemeClr val="dk1"/>
              </a:buClr>
              <a:buSzPts val="2000"/>
              <a:buFont typeface="Arial"/>
              <a:buChar char="•"/>
            </a:pPr>
            <a:r>
              <a:rPr lang="en-US"/>
              <a:t>Is a low priority daemon thread that runs aside the main program</a:t>
            </a:r>
            <a:endParaRPr/>
          </a:p>
          <a:p>
            <a:pPr indent="-342900" lvl="0" marL="342900" rtl="0" algn="l">
              <a:spcBef>
                <a:spcPts val="400"/>
              </a:spcBef>
              <a:spcAft>
                <a:spcPts val="0"/>
              </a:spcAft>
              <a:buClr>
                <a:schemeClr val="dk1"/>
              </a:buClr>
              <a:buSzPts val="2000"/>
              <a:buFont typeface="Arial"/>
              <a:buChar char="•"/>
            </a:pPr>
            <a:r>
              <a:rPr lang="en-US"/>
              <a:t>Unreachable objects are destroyed [</a:t>
            </a:r>
            <a:r>
              <a:rPr i="1" lang="en-US"/>
              <a:t>finalize</a:t>
            </a:r>
            <a:r>
              <a:rPr lang="en-US"/>
              <a:t>() is called]</a:t>
            </a:r>
            <a:endParaRPr/>
          </a:p>
          <a:p>
            <a:pPr indent="-342900" lvl="0" marL="342900" rtl="0" algn="l">
              <a:spcBef>
                <a:spcPts val="400"/>
              </a:spcBef>
              <a:spcAft>
                <a:spcPts val="0"/>
              </a:spcAft>
              <a:buClr>
                <a:schemeClr val="dk1"/>
              </a:buClr>
              <a:buSzPts val="2000"/>
              <a:buFont typeface="Arial"/>
              <a:buChar char="•"/>
            </a:pPr>
            <a:r>
              <a:rPr lang="en-US"/>
              <a:t>Can be invoked by the programmer  [</a:t>
            </a:r>
            <a:r>
              <a:rPr i="1" lang="en-US"/>
              <a:t>System.gc</a:t>
            </a:r>
            <a:r>
              <a:rPr lang="en-US"/>
              <a:t>();] – not recommended</a:t>
            </a:r>
            <a:endParaRPr/>
          </a:p>
          <a:p>
            <a:pPr indent="-342900" lvl="0" marL="342900" rtl="0" algn="l">
              <a:spcBef>
                <a:spcPts val="400"/>
              </a:spcBef>
              <a:spcAft>
                <a:spcPts val="0"/>
              </a:spcAft>
              <a:buClr>
                <a:schemeClr val="dk1"/>
              </a:buClr>
              <a:buSzPts val="2000"/>
              <a:buFont typeface="Arial"/>
              <a:buChar char="•"/>
            </a:pPr>
            <a:r>
              <a:rPr lang="en-US"/>
              <a:t>Helps in keeping development easy and comfortable </a:t>
            </a:r>
            <a:endParaRPr/>
          </a:p>
          <a:p>
            <a:pPr indent="-215900" lvl="0" marL="342900" rtl="0" algn="l">
              <a:spcBef>
                <a:spcPts val="400"/>
              </a:spcBef>
              <a:spcAft>
                <a:spcPts val="0"/>
              </a:spcAft>
              <a:buClr>
                <a:schemeClr val="dk1"/>
              </a:buClr>
              <a:buSzPts val="2000"/>
              <a:buFont typeface="Arial"/>
              <a:buNone/>
            </a:pPr>
            <a:r>
              <a:t/>
            </a:r>
            <a:endParaRPr/>
          </a:p>
        </p:txBody>
      </p:sp>
      <p:sp>
        <p:nvSpPr>
          <p:cNvPr id="377" name="Google Shape;377;p28"/>
          <p:cNvSpPr/>
          <p:nvPr/>
        </p:nvSpPr>
        <p:spPr>
          <a:xfrm>
            <a:off x="958657" y="3871714"/>
            <a:ext cx="2438400" cy="627459"/>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Object obj=new Object();</a:t>
            </a:r>
            <a:endParaRPr/>
          </a:p>
          <a:p>
            <a:pPr indent="0" lvl="0" marL="0" marR="0" rtl="0" algn="l">
              <a:spcBef>
                <a:spcPts val="0"/>
              </a:spcBef>
              <a:spcAft>
                <a:spcPts val="0"/>
              </a:spcAft>
              <a:buNone/>
            </a:pPr>
            <a:r>
              <a:rPr b="1" i="0" lang="en-US" sz="1400" u="none" cap="none" strike="noStrike">
                <a:solidFill>
                  <a:schemeClr val="dk1"/>
                </a:solidFill>
                <a:latin typeface="Calibri"/>
                <a:ea typeface="Calibri"/>
                <a:cs typeface="Calibri"/>
                <a:sym typeface="Calibri"/>
              </a:rPr>
              <a:t>obj=null;</a:t>
            </a:r>
            <a:endParaRPr/>
          </a:p>
        </p:txBody>
      </p:sp>
      <p:sp>
        <p:nvSpPr>
          <p:cNvPr id="378" name="Google Shape;378;p28"/>
          <p:cNvSpPr/>
          <p:nvPr/>
        </p:nvSpPr>
        <p:spPr>
          <a:xfrm>
            <a:off x="946026" y="4756149"/>
            <a:ext cx="2667000" cy="1082675"/>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778" u="none" cap="none" strike="noStrike">
                <a:solidFill>
                  <a:schemeClr val="lt2"/>
                </a:solidFill>
                <a:latin typeface="Calibri"/>
                <a:ea typeface="Calibri"/>
                <a:cs typeface="Calibri"/>
                <a:sym typeface="Calibri"/>
              </a:rPr>
              <a:t>Stack</a:t>
            </a:r>
            <a:endParaRPr/>
          </a:p>
          <a:p>
            <a:pPr indent="0" lvl="0" marL="0" marR="0" rtl="0" algn="ctr">
              <a:spcBef>
                <a:spcPts val="0"/>
              </a:spcBef>
              <a:spcAft>
                <a:spcPts val="0"/>
              </a:spcAft>
              <a:buNone/>
            </a:pPr>
            <a:r>
              <a:t/>
            </a:r>
            <a:endParaRPr b="1" i="0" sz="1778" u="none" cap="none" strike="noStrike">
              <a:solidFill>
                <a:schemeClr val="lt2"/>
              </a:solidFill>
              <a:latin typeface="Calibri"/>
              <a:ea typeface="Calibri"/>
              <a:cs typeface="Calibri"/>
              <a:sym typeface="Calibri"/>
            </a:endParaRPr>
          </a:p>
          <a:p>
            <a:pPr indent="0" lvl="0" marL="0" marR="0" rtl="0" algn="ctr">
              <a:spcBef>
                <a:spcPts val="0"/>
              </a:spcBef>
              <a:spcAft>
                <a:spcPts val="0"/>
              </a:spcAft>
              <a:buNone/>
            </a:pPr>
            <a:r>
              <a:t/>
            </a:r>
            <a:endParaRPr b="1" i="0" sz="1778" u="none" cap="none" strike="noStrike">
              <a:solidFill>
                <a:schemeClr val="lt2"/>
              </a:solidFill>
              <a:latin typeface="Calibri"/>
              <a:ea typeface="Calibri"/>
              <a:cs typeface="Calibri"/>
              <a:sym typeface="Calibri"/>
            </a:endParaRPr>
          </a:p>
          <a:p>
            <a:pPr indent="0" lvl="0" marL="0" marR="0" rtl="0" algn="ctr">
              <a:spcBef>
                <a:spcPts val="0"/>
              </a:spcBef>
              <a:spcAft>
                <a:spcPts val="0"/>
              </a:spcAft>
              <a:buNone/>
            </a:pPr>
            <a:r>
              <a:t/>
            </a:r>
            <a:endParaRPr b="1" i="0" sz="1778" u="none" cap="none" strike="noStrike">
              <a:solidFill>
                <a:schemeClr val="lt2"/>
              </a:solidFill>
              <a:latin typeface="Calibri"/>
              <a:ea typeface="Calibri"/>
              <a:cs typeface="Calibri"/>
              <a:sym typeface="Calibri"/>
            </a:endParaRPr>
          </a:p>
        </p:txBody>
      </p:sp>
      <p:sp>
        <p:nvSpPr>
          <p:cNvPr id="379" name="Google Shape;379;p28"/>
          <p:cNvSpPr/>
          <p:nvPr/>
        </p:nvSpPr>
        <p:spPr>
          <a:xfrm>
            <a:off x="4419600" y="4756150"/>
            <a:ext cx="2667000" cy="1082675"/>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778" u="none" cap="none" strike="noStrike">
                <a:solidFill>
                  <a:schemeClr val="lt2"/>
                </a:solidFill>
                <a:latin typeface="Calibri"/>
                <a:ea typeface="Calibri"/>
                <a:cs typeface="Calibri"/>
                <a:sym typeface="Calibri"/>
              </a:rPr>
              <a:t>Heap</a:t>
            </a:r>
            <a:endParaRPr/>
          </a:p>
          <a:p>
            <a:pPr indent="0" lvl="0" marL="0" marR="0" rtl="0" algn="ctr">
              <a:spcBef>
                <a:spcPts val="0"/>
              </a:spcBef>
              <a:spcAft>
                <a:spcPts val="0"/>
              </a:spcAft>
              <a:buNone/>
            </a:pPr>
            <a:r>
              <a:t/>
            </a:r>
            <a:endParaRPr b="1" i="0" sz="1778" u="none" cap="none" strike="noStrike">
              <a:solidFill>
                <a:schemeClr val="lt2"/>
              </a:solidFill>
              <a:latin typeface="Calibri"/>
              <a:ea typeface="Calibri"/>
              <a:cs typeface="Calibri"/>
              <a:sym typeface="Calibri"/>
            </a:endParaRPr>
          </a:p>
          <a:p>
            <a:pPr indent="0" lvl="0" marL="0" marR="0" rtl="0" algn="ctr">
              <a:spcBef>
                <a:spcPts val="0"/>
              </a:spcBef>
              <a:spcAft>
                <a:spcPts val="0"/>
              </a:spcAft>
              <a:buNone/>
            </a:pPr>
            <a:r>
              <a:t/>
            </a:r>
            <a:endParaRPr b="1" i="0" sz="1778" u="none" cap="none" strike="noStrike">
              <a:solidFill>
                <a:schemeClr val="lt2"/>
              </a:solidFill>
              <a:latin typeface="Calibri"/>
              <a:ea typeface="Calibri"/>
              <a:cs typeface="Calibri"/>
              <a:sym typeface="Calibri"/>
            </a:endParaRPr>
          </a:p>
          <a:p>
            <a:pPr indent="0" lvl="0" marL="0" marR="0" rtl="0" algn="ctr">
              <a:spcBef>
                <a:spcPts val="0"/>
              </a:spcBef>
              <a:spcAft>
                <a:spcPts val="0"/>
              </a:spcAft>
              <a:buNone/>
            </a:pPr>
            <a:r>
              <a:t/>
            </a:r>
            <a:endParaRPr b="1" i="0" sz="1778" u="none" cap="none" strike="noStrike">
              <a:solidFill>
                <a:schemeClr val="lt2"/>
              </a:solidFill>
              <a:latin typeface="Calibri"/>
              <a:ea typeface="Calibri"/>
              <a:cs typeface="Calibri"/>
              <a:sym typeface="Calibri"/>
            </a:endParaRPr>
          </a:p>
        </p:txBody>
      </p:sp>
      <p:sp>
        <p:nvSpPr>
          <p:cNvPr id="380" name="Google Shape;380;p28"/>
          <p:cNvSpPr/>
          <p:nvPr/>
        </p:nvSpPr>
        <p:spPr>
          <a:xfrm>
            <a:off x="2057400" y="5421312"/>
            <a:ext cx="381000" cy="271463"/>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44" u="none" cap="none" strike="noStrike">
                <a:solidFill>
                  <a:schemeClr val="dk1"/>
                </a:solidFill>
                <a:latin typeface="Calibri"/>
                <a:ea typeface="Calibri"/>
                <a:cs typeface="Calibri"/>
                <a:sym typeface="Calibri"/>
              </a:rPr>
              <a:t>null</a:t>
            </a:r>
            <a:endParaRPr/>
          </a:p>
        </p:txBody>
      </p:sp>
      <p:sp>
        <p:nvSpPr>
          <p:cNvPr id="381" name="Google Shape;381;p28"/>
          <p:cNvSpPr/>
          <p:nvPr/>
        </p:nvSpPr>
        <p:spPr>
          <a:xfrm>
            <a:off x="2057400" y="5151437"/>
            <a:ext cx="381000" cy="269875"/>
          </a:xfrm>
          <a:prstGeom prst="rect">
            <a:avLst/>
          </a:prstGeom>
          <a:solidFill>
            <a:srgbClr val="BFBFB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44" u="none" cap="none" strike="noStrike">
                <a:solidFill>
                  <a:schemeClr val="dk1"/>
                </a:solidFill>
                <a:latin typeface="Arial"/>
                <a:ea typeface="Arial"/>
                <a:cs typeface="Arial"/>
                <a:sym typeface="Arial"/>
              </a:rPr>
              <a:t>obj</a:t>
            </a:r>
            <a:endParaRPr b="0" i="0" sz="1244" u="none" cap="none" strike="noStrike">
              <a:solidFill>
                <a:schemeClr val="dk1"/>
              </a:solidFill>
              <a:latin typeface="Arial"/>
              <a:ea typeface="Arial"/>
              <a:cs typeface="Arial"/>
              <a:sym typeface="Arial"/>
            </a:endParaRPr>
          </a:p>
        </p:txBody>
      </p:sp>
      <p:sp>
        <p:nvSpPr>
          <p:cNvPr id="382" name="Google Shape;382;p28"/>
          <p:cNvSpPr/>
          <p:nvPr/>
        </p:nvSpPr>
        <p:spPr>
          <a:xfrm>
            <a:off x="5029200" y="5297488"/>
            <a:ext cx="1371600" cy="271462"/>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44" u="none" cap="none" strike="noStrike">
                <a:solidFill>
                  <a:schemeClr val="dk1"/>
                </a:solidFill>
                <a:latin typeface="Calibri"/>
                <a:ea typeface="Calibri"/>
                <a:cs typeface="Calibri"/>
                <a:sym typeface="Calibri"/>
              </a:rPr>
              <a:t>Object instance</a:t>
            </a:r>
            <a:endParaRPr/>
          </a:p>
        </p:txBody>
      </p:sp>
      <p:cxnSp>
        <p:nvCxnSpPr>
          <p:cNvPr id="383" name="Google Shape;383;p28"/>
          <p:cNvCxnSpPr/>
          <p:nvPr/>
        </p:nvCxnSpPr>
        <p:spPr>
          <a:xfrm flipH="1" rot="10800000">
            <a:off x="2438400" y="5432424"/>
            <a:ext cx="2590800" cy="136525"/>
          </a:xfrm>
          <a:prstGeom prst="straightConnector1">
            <a:avLst/>
          </a:prstGeom>
          <a:noFill/>
          <a:ln cap="flat" cmpd="sng" w="9525">
            <a:solidFill>
              <a:schemeClr val="dk1"/>
            </a:solidFill>
            <a:prstDash val="solid"/>
            <a:round/>
            <a:headEnd len="med" w="med" type="none"/>
            <a:tailEnd len="med" w="med" type="triangle"/>
          </a:ln>
        </p:spPr>
      </p:cxnSp>
      <p:sp>
        <p:nvSpPr>
          <p:cNvPr id="384" name="Google Shape;384;p28"/>
          <p:cNvSpPr/>
          <p:nvPr/>
        </p:nvSpPr>
        <p:spPr>
          <a:xfrm>
            <a:off x="5197475" y="5162550"/>
            <a:ext cx="974725" cy="530225"/>
          </a:xfrm>
          <a:custGeom>
            <a:rect b="b" l="l" r="r" t="t"/>
            <a:pathLst>
              <a:path extrusionOk="0" h="376" w="614">
                <a:moveTo>
                  <a:pt x="614" y="376"/>
                </a:moveTo>
                <a:cubicBezTo>
                  <a:pt x="566" y="328"/>
                  <a:pt x="496" y="303"/>
                  <a:pt x="437" y="268"/>
                </a:cubicBezTo>
                <a:cubicBezTo>
                  <a:pt x="395" y="243"/>
                  <a:pt x="368" y="215"/>
                  <a:pt x="322" y="199"/>
                </a:cubicBezTo>
                <a:cubicBezTo>
                  <a:pt x="271" y="160"/>
                  <a:pt x="218" y="128"/>
                  <a:pt x="161" y="99"/>
                </a:cubicBezTo>
                <a:cubicBezTo>
                  <a:pt x="153" y="95"/>
                  <a:pt x="145" y="90"/>
                  <a:pt x="138" y="84"/>
                </a:cubicBezTo>
                <a:cubicBezTo>
                  <a:pt x="130" y="77"/>
                  <a:pt x="124" y="66"/>
                  <a:pt x="115" y="61"/>
                </a:cubicBezTo>
                <a:cubicBezTo>
                  <a:pt x="99" y="52"/>
                  <a:pt x="79" y="51"/>
                  <a:pt x="61" y="46"/>
                </a:cubicBezTo>
                <a:cubicBezTo>
                  <a:pt x="50" y="35"/>
                  <a:pt x="14" y="0"/>
                  <a:pt x="0" y="0"/>
                </a:cubicBezTo>
              </a:path>
            </a:pathLst>
          </a:custGeom>
          <a:noFill/>
          <a:ln cap="flat" cmpd="sng" w="38100">
            <a:solidFill>
              <a:srgbClr val="00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28"/>
          <p:cNvSpPr/>
          <p:nvPr/>
        </p:nvSpPr>
        <p:spPr>
          <a:xfrm>
            <a:off x="5380038" y="5162550"/>
            <a:ext cx="633412" cy="595313"/>
          </a:xfrm>
          <a:custGeom>
            <a:rect b="b" l="l" r="r" t="t"/>
            <a:pathLst>
              <a:path extrusionOk="0" h="422" w="399">
                <a:moveTo>
                  <a:pt x="399" y="0"/>
                </a:moveTo>
                <a:cubicBezTo>
                  <a:pt x="394" y="8"/>
                  <a:pt x="390" y="17"/>
                  <a:pt x="384" y="23"/>
                </a:cubicBezTo>
                <a:cubicBezTo>
                  <a:pt x="378" y="29"/>
                  <a:pt x="367" y="31"/>
                  <a:pt x="361" y="38"/>
                </a:cubicBezTo>
                <a:cubicBezTo>
                  <a:pt x="356" y="44"/>
                  <a:pt x="358" y="55"/>
                  <a:pt x="353" y="61"/>
                </a:cubicBezTo>
                <a:cubicBezTo>
                  <a:pt x="339" y="78"/>
                  <a:pt x="309" y="94"/>
                  <a:pt x="292" y="107"/>
                </a:cubicBezTo>
                <a:cubicBezTo>
                  <a:pt x="272" y="123"/>
                  <a:pt x="230" y="153"/>
                  <a:pt x="230" y="153"/>
                </a:cubicBezTo>
                <a:cubicBezTo>
                  <a:pt x="218" y="194"/>
                  <a:pt x="229" y="170"/>
                  <a:pt x="184" y="215"/>
                </a:cubicBezTo>
                <a:cubicBezTo>
                  <a:pt x="171" y="228"/>
                  <a:pt x="168" y="251"/>
                  <a:pt x="153" y="261"/>
                </a:cubicBezTo>
                <a:cubicBezTo>
                  <a:pt x="104" y="293"/>
                  <a:pt x="85" y="337"/>
                  <a:pt x="46" y="376"/>
                </a:cubicBezTo>
                <a:cubicBezTo>
                  <a:pt x="28" y="394"/>
                  <a:pt x="13" y="398"/>
                  <a:pt x="0" y="422"/>
                </a:cubicBezTo>
              </a:path>
            </a:pathLst>
          </a:custGeom>
          <a:noFill/>
          <a:ln cap="flat" cmpd="sng" w="38100">
            <a:solidFill>
              <a:srgbClr val="00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28"/>
          <p:cNvSpPr/>
          <p:nvPr/>
        </p:nvSpPr>
        <p:spPr>
          <a:xfrm rot="-1236770">
            <a:off x="6581775" y="4476750"/>
            <a:ext cx="914400" cy="1557338"/>
          </a:xfrm>
          <a:prstGeom prst="curvedRightArrow">
            <a:avLst>
              <a:gd fmla="val 22488" name="adj1"/>
              <a:gd fmla="val 76641" name="adj2"/>
              <a:gd fmla="val 57463" name="adj3"/>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800" u="none">
              <a:solidFill>
                <a:schemeClr val="dk1"/>
              </a:solidFill>
              <a:latin typeface="Calibri"/>
              <a:ea typeface="Calibri"/>
              <a:cs typeface="Calibri"/>
              <a:sym typeface="Calibri"/>
            </a:endParaRPr>
          </a:p>
        </p:txBody>
      </p:sp>
      <p:sp>
        <p:nvSpPr>
          <p:cNvPr id="387" name="Google Shape;387;p28"/>
          <p:cNvSpPr/>
          <p:nvPr/>
        </p:nvSpPr>
        <p:spPr>
          <a:xfrm rot="-1169953">
            <a:off x="7088188" y="4133850"/>
            <a:ext cx="1603375" cy="190500"/>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44">
                <a:solidFill>
                  <a:schemeClr val="dk1"/>
                </a:solidFill>
                <a:latin typeface="Calibri"/>
                <a:ea typeface="Calibri"/>
                <a:cs typeface="Calibri"/>
                <a:sym typeface="Calibri"/>
              </a:rPr>
              <a:t>Garbage Collector</a:t>
            </a:r>
            <a:endParaRPr/>
          </a:p>
        </p:txBody>
      </p:sp>
      <p:cxnSp>
        <p:nvCxnSpPr>
          <p:cNvPr id="388" name="Google Shape;388;p28"/>
          <p:cNvCxnSpPr/>
          <p:nvPr/>
        </p:nvCxnSpPr>
        <p:spPr>
          <a:xfrm>
            <a:off x="946026" y="3871714"/>
            <a:ext cx="2401838" cy="0"/>
          </a:xfrm>
          <a:prstGeom prst="straightConnector1">
            <a:avLst/>
          </a:prstGeom>
          <a:noFill/>
          <a:ln cap="flat" cmpd="sng" w="9525">
            <a:solidFill>
              <a:srgbClr val="FF3300"/>
            </a:solidFill>
            <a:prstDash val="solid"/>
            <a:round/>
            <a:headEnd len="sm" w="sm" type="none"/>
            <a:tailEnd len="sm" w="sm" type="none"/>
          </a:ln>
        </p:spPr>
      </p:cxnSp>
      <p:cxnSp>
        <p:nvCxnSpPr>
          <p:cNvPr id="389" name="Google Shape;389;p28"/>
          <p:cNvCxnSpPr/>
          <p:nvPr/>
        </p:nvCxnSpPr>
        <p:spPr>
          <a:xfrm>
            <a:off x="958657" y="4499173"/>
            <a:ext cx="2401838"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395" name="Google Shape;395;p29"/>
          <p:cNvSpPr txBox="1"/>
          <p:nvPr>
            <p:ph idx="1" type="body"/>
          </p:nvPr>
        </p:nvSpPr>
        <p:spPr>
          <a:xfrm>
            <a:off x="395536" y="1340768"/>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finalize</a:t>
            </a:r>
            <a:r>
              <a:rPr b="1" lang="en-US"/>
              <a:t>() method</a:t>
            </a:r>
            <a:endParaRPr/>
          </a:p>
          <a:p>
            <a:pPr indent="-342900" lvl="1" marL="800100" rtl="0" algn="l">
              <a:spcBef>
                <a:spcPts val="200"/>
              </a:spcBef>
              <a:spcAft>
                <a:spcPts val="0"/>
              </a:spcAft>
              <a:buClr>
                <a:schemeClr val="dk1"/>
              </a:buClr>
              <a:buSzPts val="1800"/>
              <a:buChar char="‒"/>
            </a:pPr>
            <a:r>
              <a:rPr lang="en-US" sz="1800"/>
              <a:t>Is called by the GC before removing an object from the heap</a:t>
            </a:r>
            <a:endParaRPr/>
          </a:p>
          <a:p>
            <a:pPr indent="-342900" lvl="1" marL="800100" rtl="0" algn="l">
              <a:spcBef>
                <a:spcPts val="200"/>
              </a:spcBef>
              <a:spcAft>
                <a:spcPts val="0"/>
              </a:spcAft>
              <a:buClr>
                <a:schemeClr val="dk1"/>
              </a:buClr>
              <a:buSzPts val="1800"/>
              <a:buChar char="‒"/>
            </a:pPr>
            <a:r>
              <a:rPr lang="en-US" sz="1800"/>
              <a:t>Calling it programmatically will not result in the object destruction – not a destructor !</a:t>
            </a:r>
            <a:endParaRPr/>
          </a:p>
          <a:p>
            <a:pPr indent="-342900" lvl="1" marL="800100" rtl="0" algn="l">
              <a:spcBef>
                <a:spcPts val="200"/>
              </a:spcBef>
              <a:spcAft>
                <a:spcPts val="0"/>
              </a:spcAft>
              <a:buClr>
                <a:schemeClr val="dk1"/>
              </a:buClr>
              <a:buSzPts val="1800"/>
              <a:buChar char="‒"/>
            </a:pPr>
            <a:r>
              <a:rPr lang="en-US" sz="1800"/>
              <a:t>Do not count on it to perform business logic unless you know what you are doing</a:t>
            </a:r>
            <a:endParaRPr/>
          </a:p>
          <a:p>
            <a:pPr indent="-342900" lvl="2" marL="1257300" rtl="0" algn="l">
              <a:spcBef>
                <a:spcPts val="100"/>
              </a:spcBef>
              <a:spcAft>
                <a:spcPts val="0"/>
              </a:spcAft>
              <a:buClr>
                <a:schemeClr val="dk1"/>
              </a:buClr>
              <a:buSzPts val="1800"/>
              <a:buChar char="•"/>
            </a:pPr>
            <a:r>
              <a:rPr lang="en-US" sz="1800"/>
              <a:t>Since GC is a daemon thread – if main thread  dead  - GC might not make the call</a:t>
            </a:r>
            <a:endParaRPr/>
          </a:p>
          <a:p>
            <a:pPr indent="-342900" lvl="1" marL="800100" rtl="0" algn="l">
              <a:spcBef>
                <a:spcPts val="200"/>
              </a:spcBef>
              <a:spcAft>
                <a:spcPts val="0"/>
              </a:spcAft>
              <a:buClr>
                <a:schemeClr val="dk1"/>
              </a:buClr>
              <a:buSzPts val="1800"/>
              <a:buChar char="‒"/>
            </a:pPr>
            <a:r>
              <a:rPr lang="en-US" sz="1800"/>
              <a:t>Exception thrown are ignored by the CG </a:t>
            </a:r>
            <a:endParaRPr/>
          </a:p>
          <a:p>
            <a:pPr indent="0" lvl="0" marL="0" rtl="0" algn="l">
              <a:spcBef>
                <a:spcPts val="400"/>
              </a:spcBef>
              <a:spcAft>
                <a:spcPts val="0"/>
              </a:spcAft>
              <a:buClr>
                <a:schemeClr val="dk1"/>
              </a:buClr>
              <a:buSzPts val="2000"/>
              <a:buNone/>
            </a:pPr>
            <a:r>
              <a:rPr b="1" i="1" lang="en-US"/>
              <a:t>gc</a:t>
            </a:r>
            <a:r>
              <a:rPr b="1" lang="en-US"/>
              <a:t>() method</a:t>
            </a:r>
            <a:endParaRPr/>
          </a:p>
          <a:p>
            <a:pPr indent="-342900" lvl="2" marL="1257300" rtl="0" algn="l">
              <a:spcBef>
                <a:spcPts val="100"/>
              </a:spcBef>
              <a:spcAft>
                <a:spcPts val="0"/>
              </a:spcAft>
              <a:buClr>
                <a:schemeClr val="dk1"/>
              </a:buClr>
              <a:buSzPts val="1800"/>
              <a:buChar char="•"/>
            </a:pPr>
            <a:r>
              <a:rPr lang="en-US" sz="1800"/>
              <a:t>Do not count on it to “stop the world”  - it doesn’t</a:t>
            </a:r>
            <a:endParaRPr/>
          </a:p>
          <a:p>
            <a:pPr indent="-342900" lvl="2" marL="1257300" rtl="0" algn="l">
              <a:spcBef>
                <a:spcPts val="100"/>
              </a:spcBef>
              <a:spcAft>
                <a:spcPts val="0"/>
              </a:spcAft>
              <a:buClr>
                <a:schemeClr val="dk1"/>
              </a:buClr>
              <a:buSzPts val="1800"/>
              <a:buChar char="•"/>
            </a:pPr>
            <a:r>
              <a:rPr lang="en-US" sz="1800"/>
              <a:t>GC gets a higher priority and a better chance to be the next one to get CPU time</a:t>
            </a:r>
            <a:endParaRPr/>
          </a:p>
          <a:p>
            <a:pPr indent="-342900" lvl="2" marL="1257300" rtl="0" algn="l">
              <a:spcBef>
                <a:spcPts val="100"/>
              </a:spcBef>
              <a:spcAft>
                <a:spcPts val="0"/>
              </a:spcAft>
              <a:buClr>
                <a:schemeClr val="dk1"/>
              </a:buClr>
              <a:buSzPts val="1800"/>
              <a:buChar char="•"/>
            </a:pPr>
            <a:r>
              <a:rPr lang="en-US" sz="1800"/>
              <a:t>Useful for forcing heap cleanup when there’s a memory leak when debugging </a:t>
            </a:r>
            <a:endParaRPr/>
          </a:p>
          <a:p>
            <a:pPr indent="0" lvl="0" marL="0" rtl="0" algn="l">
              <a:spcBef>
                <a:spcPts val="400"/>
              </a:spcBef>
              <a:spcAft>
                <a:spcPts val="0"/>
              </a:spcAft>
              <a:buClr>
                <a:schemeClr val="dk1"/>
              </a:buClr>
              <a:buSzPts val="2000"/>
              <a:buNone/>
            </a:pPr>
            <a:r>
              <a:rPr b="1" lang="en-US"/>
              <a:t>Log GC to a file</a:t>
            </a:r>
            <a:endParaRPr/>
          </a:p>
          <a:p>
            <a:pPr indent="-342900" lvl="2" marL="1257300" rtl="0" algn="l">
              <a:spcBef>
                <a:spcPts val="100"/>
              </a:spcBef>
              <a:spcAft>
                <a:spcPts val="0"/>
              </a:spcAft>
              <a:buClr>
                <a:schemeClr val="dk1"/>
              </a:buClr>
              <a:buSzPts val="1800"/>
              <a:buChar char="•"/>
            </a:pPr>
            <a:r>
              <a:rPr lang="en-US" sz="1800"/>
              <a:t>Run application with –</a:t>
            </a:r>
            <a:r>
              <a:rPr i="1" lang="en-US" sz="1800"/>
              <a:t>Xloggc:&lt;file&gt;</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ph type="title"/>
          </p:nvPr>
        </p:nvSpPr>
        <p:spPr>
          <a:xfrm>
            <a:off x="179512" y="128035"/>
            <a:ext cx="6048672"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Topics 1</a:t>
            </a:r>
            <a:endParaRPr/>
          </a:p>
        </p:txBody>
      </p:sp>
      <p:sp>
        <p:nvSpPr>
          <p:cNvPr id="100" name="Google Shape;100;p3"/>
          <p:cNvSpPr txBox="1"/>
          <p:nvPr>
            <p:ph idx="1" type="body"/>
          </p:nvPr>
        </p:nvSpPr>
        <p:spPr>
          <a:xfrm>
            <a:off x="251520" y="1484784"/>
            <a:ext cx="4284000" cy="4824536"/>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2000"/>
              <a:buFont typeface="Arial"/>
              <a:buChar char="•"/>
            </a:pPr>
            <a:r>
              <a:rPr b="1" lang="en-US"/>
              <a:t>JVM</a:t>
            </a:r>
            <a:endParaRPr/>
          </a:p>
          <a:p>
            <a:pPr indent="-342900" lvl="1" marL="800100" rtl="0" algn="l">
              <a:spcBef>
                <a:spcPts val="200"/>
              </a:spcBef>
              <a:spcAft>
                <a:spcPts val="0"/>
              </a:spcAft>
              <a:buClr>
                <a:schemeClr val="dk1"/>
              </a:buClr>
              <a:buSzPts val="1800"/>
              <a:buChar char="‒"/>
            </a:pPr>
            <a:r>
              <a:rPr lang="en-US"/>
              <a:t>Roles</a:t>
            </a:r>
            <a:endParaRPr/>
          </a:p>
          <a:p>
            <a:pPr indent="-342900" lvl="1" marL="800100" rtl="0" algn="l">
              <a:spcBef>
                <a:spcPts val="200"/>
              </a:spcBef>
              <a:spcAft>
                <a:spcPts val="0"/>
              </a:spcAft>
              <a:buClr>
                <a:schemeClr val="dk1"/>
              </a:buClr>
              <a:buSzPts val="1800"/>
              <a:buChar char="‒"/>
            </a:pPr>
            <a:r>
              <a:rPr lang="en-US"/>
              <a:t>Modes</a:t>
            </a:r>
            <a:endParaRPr/>
          </a:p>
          <a:p>
            <a:pPr indent="-342900" lvl="1" marL="800100" rtl="0" algn="l">
              <a:spcBef>
                <a:spcPts val="200"/>
              </a:spcBef>
              <a:spcAft>
                <a:spcPts val="0"/>
              </a:spcAft>
              <a:buClr>
                <a:schemeClr val="dk1"/>
              </a:buClr>
              <a:buSzPts val="1800"/>
              <a:buChar char="‒"/>
            </a:pPr>
            <a:r>
              <a:rPr lang="en-US"/>
              <a:t>Features</a:t>
            </a:r>
            <a:endParaRPr/>
          </a:p>
          <a:p>
            <a:pPr indent="-342900" lvl="1" marL="800100" rtl="0" algn="l">
              <a:spcBef>
                <a:spcPts val="200"/>
              </a:spcBef>
              <a:spcAft>
                <a:spcPts val="0"/>
              </a:spcAft>
              <a:buClr>
                <a:schemeClr val="dk1"/>
              </a:buClr>
              <a:buSzPts val="1800"/>
              <a:buChar char="‒"/>
            </a:pPr>
            <a:r>
              <a:rPr lang="en-US"/>
              <a:t>Memory types</a:t>
            </a:r>
            <a:endParaRPr/>
          </a:p>
          <a:p>
            <a:pPr indent="-342900" lvl="1" marL="800100" rtl="0" algn="l">
              <a:spcBef>
                <a:spcPts val="200"/>
              </a:spcBef>
              <a:spcAft>
                <a:spcPts val="0"/>
              </a:spcAft>
              <a:buClr>
                <a:schemeClr val="dk1"/>
              </a:buClr>
              <a:buSzPts val="1800"/>
              <a:buChar char="‒"/>
            </a:pPr>
            <a:r>
              <a:rPr lang="en-US"/>
              <a:t>Weak References</a:t>
            </a:r>
            <a:endParaRPr/>
          </a:p>
          <a:p>
            <a:pPr indent="-285750" lvl="0" marL="285750" rtl="0" algn="l">
              <a:spcBef>
                <a:spcPts val="400"/>
              </a:spcBef>
              <a:spcAft>
                <a:spcPts val="0"/>
              </a:spcAft>
              <a:buClr>
                <a:schemeClr val="dk1"/>
              </a:buClr>
              <a:buSzPts val="2000"/>
              <a:buFont typeface="Arial"/>
              <a:buChar char="•"/>
            </a:pPr>
            <a:r>
              <a:rPr b="1" lang="en-US"/>
              <a:t>GC</a:t>
            </a:r>
            <a:endParaRPr/>
          </a:p>
          <a:p>
            <a:pPr indent="-342900" lvl="1" marL="800100" rtl="0" algn="l">
              <a:spcBef>
                <a:spcPts val="200"/>
              </a:spcBef>
              <a:spcAft>
                <a:spcPts val="0"/>
              </a:spcAft>
              <a:buClr>
                <a:schemeClr val="dk1"/>
              </a:buClr>
              <a:buSzPts val="1800"/>
              <a:buChar char="‒"/>
            </a:pPr>
            <a:r>
              <a:rPr lang="en-US"/>
              <a:t>Introduction</a:t>
            </a:r>
            <a:endParaRPr/>
          </a:p>
          <a:p>
            <a:pPr indent="-342900" lvl="1" marL="800100" rtl="0" algn="l">
              <a:spcBef>
                <a:spcPts val="200"/>
              </a:spcBef>
              <a:spcAft>
                <a:spcPts val="0"/>
              </a:spcAft>
              <a:buClr>
                <a:schemeClr val="dk1"/>
              </a:buClr>
              <a:buSzPts val="1800"/>
              <a:buChar char="‒"/>
            </a:pPr>
            <a:r>
              <a:rPr lang="en-US"/>
              <a:t>GC types</a:t>
            </a:r>
            <a:endParaRPr/>
          </a:p>
          <a:p>
            <a:pPr indent="-342900" lvl="1" marL="800100" rtl="0" algn="l">
              <a:spcBef>
                <a:spcPts val="200"/>
              </a:spcBef>
              <a:spcAft>
                <a:spcPts val="0"/>
              </a:spcAft>
              <a:buClr>
                <a:schemeClr val="dk1"/>
              </a:buClr>
              <a:buSzPts val="1800"/>
              <a:buChar char="‒"/>
            </a:pPr>
            <a:r>
              <a:rPr lang="en-US"/>
              <a:t>GC Algorithms</a:t>
            </a:r>
            <a:endParaRPr/>
          </a:p>
          <a:p>
            <a:pPr indent="-342900" lvl="1" marL="800100" rtl="0" algn="l">
              <a:spcBef>
                <a:spcPts val="200"/>
              </a:spcBef>
              <a:spcAft>
                <a:spcPts val="0"/>
              </a:spcAft>
              <a:buClr>
                <a:schemeClr val="dk1"/>
              </a:buClr>
              <a:buSzPts val="1800"/>
              <a:buChar char="‒"/>
            </a:pPr>
            <a:r>
              <a:rPr lang="en-US"/>
              <a:t>Heap generations</a:t>
            </a:r>
            <a:endParaRPr/>
          </a:p>
          <a:p>
            <a:pPr indent="-342900" lvl="1" marL="800100" rtl="0" algn="l">
              <a:spcBef>
                <a:spcPts val="200"/>
              </a:spcBef>
              <a:spcAft>
                <a:spcPts val="0"/>
              </a:spcAft>
              <a:buClr>
                <a:schemeClr val="dk1"/>
              </a:buClr>
              <a:buSzPts val="1800"/>
              <a:buChar char="‒"/>
            </a:pPr>
            <a:r>
              <a:rPr lang="en-US"/>
              <a:t>G1</a:t>
            </a:r>
            <a:endParaRPr/>
          </a:p>
          <a:p>
            <a:pPr indent="-342900" lvl="1" marL="800100" rtl="0" algn="l">
              <a:spcBef>
                <a:spcPts val="200"/>
              </a:spcBef>
              <a:spcAft>
                <a:spcPts val="0"/>
              </a:spcAft>
              <a:buClr>
                <a:schemeClr val="dk1"/>
              </a:buClr>
              <a:buSzPts val="1800"/>
              <a:buChar char="‒"/>
            </a:pPr>
            <a:r>
              <a:rPr lang="en-US"/>
              <a:t>Tuning</a:t>
            </a:r>
            <a:endParaRPr/>
          </a:p>
          <a:p>
            <a:pPr indent="-158750" lvl="0" marL="285750" rtl="0" algn="l">
              <a:spcBef>
                <a:spcPts val="400"/>
              </a:spcBef>
              <a:spcAft>
                <a:spcPts val="0"/>
              </a:spcAft>
              <a:buClr>
                <a:schemeClr val="dk1"/>
              </a:buClr>
              <a:buSzPts val="2000"/>
              <a:buFont typeface="Arial"/>
              <a:buNone/>
            </a:pPr>
            <a:r>
              <a:t/>
            </a:r>
            <a:endParaRPr/>
          </a:p>
          <a:p>
            <a:pPr indent="-158750" lvl="0" marL="285750" rtl="0" algn="l">
              <a:spcBef>
                <a:spcPts val="400"/>
              </a:spcBef>
              <a:spcAft>
                <a:spcPts val="0"/>
              </a:spcAft>
              <a:buClr>
                <a:schemeClr val="dk1"/>
              </a:buClr>
              <a:buSzPts val="2000"/>
              <a:buFont typeface="Arial"/>
              <a:buNone/>
            </a:pPr>
            <a:r>
              <a:t/>
            </a:r>
            <a:endParaRPr/>
          </a:p>
        </p:txBody>
      </p:sp>
      <p:sp>
        <p:nvSpPr>
          <p:cNvPr id="101" name="Google Shape;101;p3"/>
          <p:cNvSpPr txBox="1"/>
          <p:nvPr>
            <p:ph idx="2" type="body"/>
          </p:nvPr>
        </p:nvSpPr>
        <p:spPr>
          <a:xfrm>
            <a:off x="4644008" y="1484784"/>
            <a:ext cx="4284016" cy="4824536"/>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2000"/>
              <a:buFont typeface="Arial"/>
              <a:buChar char="•"/>
            </a:pPr>
            <a:r>
              <a:rPr b="1" lang="en-US"/>
              <a:t>Class-Loading</a:t>
            </a:r>
            <a:endParaRPr/>
          </a:p>
          <a:p>
            <a:pPr indent="-342900" lvl="1" marL="800100" rtl="0" algn="l">
              <a:spcBef>
                <a:spcPts val="200"/>
              </a:spcBef>
              <a:spcAft>
                <a:spcPts val="0"/>
              </a:spcAft>
              <a:buClr>
                <a:schemeClr val="dk1"/>
              </a:buClr>
              <a:buSzPts val="1800"/>
              <a:buChar char="‒"/>
            </a:pPr>
            <a:r>
              <a:rPr lang="en-US"/>
              <a:t>Introduction</a:t>
            </a:r>
            <a:endParaRPr/>
          </a:p>
          <a:p>
            <a:pPr indent="-342900" lvl="1" marL="800100" rtl="0" algn="l">
              <a:spcBef>
                <a:spcPts val="200"/>
              </a:spcBef>
              <a:spcAft>
                <a:spcPts val="0"/>
              </a:spcAft>
              <a:buClr>
                <a:schemeClr val="dk1"/>
              </a:buClr>
              <a:buSzPts val="1800"/>
              <a:buChar char="‒"/>
            </a:pPr>
            <a:r>
              <a:rPr lang="en-US"/>
              <a:t>Endorsed, Ext and Classpath</a:t>
            </a:r>
            <a:endParaRPr/>
          </a:p>
          <a:p>
            <a:pPr indent="-342900" lvl="1" marL="800100" rtl="0" algn="l">
              <a:spcBef>
                <a:spcPts val="200"/>
              </a:spcBef>
              <a:spcAft>
                <a:spcPts val="0"/>
              </a:spcAft>
              <a:buClr>
                <a:schemeClr val="dk1"/>
              </a:buClr>
              <a:buSzPts val="1800"/>
              <a:buChar char="‒"/>
            </a:pPr>
            <a:r>
              <a:rPr lang="en-US"/>
              <a:t>Build-in mechanism</a:t>
            </a:r>
            <a:endParaRPr/>
          </a:p>
          <a:p>
            <a:pPr indent="-342900" lvl="1" marL="800100" rtl="0" algn="l">
              <a:spcBef>
                <a:spcPts val="200"/>
              </a:spcBef>
              <a:spcAft>
                <a:spcPts val="0"/>
              </a:spcAft>
              <a:buClr>
                <a:schemeClr val="dk1"/>
              </a:buClr>
              <a:buSzPts val="1800"/>
              <a:buChar char="‒"/>
            </a:pPr>
            <a:r>
              <a:rPr lang="en-US"/>
              <a:t>Custom class loading</a:t>
            </a:r>
            <a:endParaRPr/>
          </a:p>
          <a:p>
            <a:pPr indent="-342900" lvl="1" marL="800100" rtl="0" algn="l">
              <a:spcBef>
                <a:spcPts val="200"/>
              </a:spcBef>
              <a:spcAft>
                <a:spcPts val="0"/>
              </a:spcAft>
              <a:buClr>
                <a:schemeClr val="dk1"/>
              </a:buClr>
              <a:buSzPts val="1800"/>
              <a:buChar char="‒"/>
            </a:pPr>
            <a:r>
              <a:rPr lang="en-US"/>
              <a:t>Multithreaded CL</a:t>
            </a:r>
            <a:endParaRPr/>
          </a:p>
          <a:p>
            <a:pPr indent="-342900" lvl="1" marL="800100" rtl="0" algn="l">
              <a:spcBef>
                <a:spcPts val="200"/>
              </a:spcBef>
              <a:spcAft>
                <a:spcPts val="0"/>
              </a:spcAft>
              <a:buClr>
                <a:schemeClr val="dk1"/>
              </a:buClr>
              <a:buSzPts val="1800"/>
              <a:buChar char="‒"/>
            </a:pPr>
            <a:r>
              <a:rPr lang="en-US"/>
              <a:t>Java Mission Control (JMC)</a:t>
            </a:r>
            <a:endParaRPr/>
          </a:p>
          <a:p>
            <a:pPr indent="-285750" lvl="0" marL="285750" rtl="0" algn="l">
              <a:spcBef>
                <a:spcPts val="400"/>
              </a:spcBef>
              <a:spcAft>
                <a:spcPts val="0"/>
              </a:spcAft>
              <a:buClr>
                <a:schemeClr val="dk1"/>
              </a:buClr>
              <a:buSzPts val="2000"/>
              <a:buFont typeface="Arial"/>
              <a:buChar char="•"/>
            </a:pPr>
            <a:r>
              <a:rPr b="1" lang="en-US"/>
              <a:t>Java Concurrency</a:t>
            </a:r>
            <a:endParaRPr/>
          </a:p>
          <a:p>
            <a:pPr indent="-342900" lvl="1" marL="800100" rtl="0" algn="l">
              <a:spcBef>
                <a:spcPts val="200"/>
              </a:spcBef>
              <a:spcAft>
                <a:spcPts val="0"/>
              </a:spcAft>
              <a:buClr>
                <a:schemeClr val="dk1"/>
              </a:buClr>
              <a:buSzPts val="1800"/>
              <a:buChar char="‒"/>
            </a:pPr>
            <a:r>
              <a:rPr lang="en-US"/>
              <a:t>Basics brief</a:t>
            </a:r>
            <a:endParaRPr/>
          </a:p>
          <a:p>
            <a:pPr indent="-342900" lvl="1" marL="800100" rtl="0" algn="l">
              <a:spcBef>
                <a:spcPts val="200"/>
              </a:spcBef>
              <a:spcAft>
                <a:spcPts val="0"/>
              </a:spcAft>
              <a:buClr>
                <a:schemeClr val="dk1"/>
              </a:buClr>
              <a:buSzPts val="1800"/>
              <a:buChar char="‒"/>
            </a:pPr>
            <a:r>
              <a:rPr lang="en-US"/>
              <a:t>Executors</a:t>
            </a:r>
            <a:endParaRPr/>
          </a:p>
          <a:p>
            <a:pPr indent="-342900" lvl="1" marL="800100" rtl="0" algn="l">
              <a:spcBef>
                <a:spcPts val="200"/>
              </a:spcBef>
              <a:spcAft>
                <a:spcPts val="0"/>
              </a:spcAft>
              <a:buClr>
                <a:schemeClr val="dk1"/>
              </a:buClr>
              <a:buSzPts val="1800"/>
              <a:buChar char="‒"/>
            </a:pPr>
            <a:r>
              <a:rPr lang="en-US"/>
              <a:t>Callable &amp; Future</a:t>
            </a:r>
            <a:endParaRPr/>
          </a:p>
          <a:p>
            <a:pPr indent="-342900" lvl="1" marL="800100" rtl="0" algn="l">
              <a:spcBef>
                <a:spcPts val="200"/>
              </a:spcBef>
              <a:spcAft>
                <a:spcPts val="0"/>
              </a:spcAft>
              <a:buClr>
                <a:schemeClr val="dk1"/>
              </a:buClr>
              <a:buSzPts val="1800"/>
              <a:buChar char="‒"/>
            </a:pPr>
            <a:r>
              <a:rPr lang="en-US"/>
              <a:t>Atomic Concurrent</a:t>
            </a:r>
            <a:endParaRPr/>
          </a:p>
          <a:p>
            <a:pPr indent="-342900" lvl="1" marL="800100" rtl="0" algn="l">
              <a:spcBef>
                <a:spcPts val="200"/>
              </a:spcBef>
              <a:spcAft>
                <a:spcPts val="0"/>
              </a:spcAft>
              <a:buClr>
                <a:schemeClr val="dk1"/>
              </a:buClr>
              <a:buSzPts val="1800"/>
              <a:buChar char="‒"/>
            </a:pPr>
            <a:r>
              <a:rPr lang="en-US"/>
              <a:t>Lock API (Lock, Criteria)</a:t>
            </a:r>
            <a:endParaRPr/>
          </a:p>
          <a:p>
            <a:pPr indent="-342900" lvl="1" marL="800100" rtl="0" algn="l">
              <a:spcBef>
                <a:spcPts val="200"/>
              </a:spcBef>
              <a:spcAft>
                <a:spcPts val="0"/>
              </a:spcAft>
              <a:buClr>
                <a:schemeClr val="dk1"/>
              </a:buClr>
              <a:buSzPts val="1800"/>
              <a:buChar char="‒"/>
            </a:pPr>
            <a:r>
              <a:rPr lang="en-US"/>
              <a:t>Barriers</a:t>
            </a:r>
            <a:endParaRPr/>
          </a:p>
          <a:p>
            <a:pPr indent="-342900" lvl="1" marL="800100" rtl="0" algn="l">
              <a:spcBef>
                <a:spcPts val="200"/>
              </a:spcBef>
              <a:spcAft>
                <a:spcPts val="0"/>
              </a:spcAft>
              <a:buClr>
                <a:schemeClr val="dk1"/>
              </a:buClr>
              <a:buSzPts val="1800"/>
              <a:buChar char="‒"/>
            </a:pPr>
            <a:r>
              <a:rPr lang="en-US"/>
              <a:t>Fork-Join</a:t>
            </a:r>
            <a:endParaRPr/>
          </a:p>
          <a:p>
            <a:pPr indent="-342900" lvl="1" marL="800100" rtl="0" algn="l">
              <a:spcBef>
                <a:spcPts val="200"/>
              </a:spcBef>
              <a:spcAft>
                <a:spcPts val="0"/>
              </a:spcAft>
              <a:buClr>
                <a:schemeClr val="dk1"/>
              </a:buClr>
              <a:buSzPts val="1800"/>
              <a:buChar char="‒"/>
            </a:pPr>
            <a:r>
              <a:rPr lang="en-US"/>
              <a:t>Concurrent Collections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401" name="Google Shape;401;p3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Roles:</a:t>
            </a:r>
            <a:endParaRPr/>
          </a:p>
          <a:p>
            <a:pPr indent="-342900" lvl="1" marL="800100" rtl="0" algn="l">
              <a:spcBef>
                <a:spcPts val="200"/>
              </a:spcBef>
              <a:spcAft>
                <a:spcPts val="0"/>
              </a:spcAft>
              <a:buClr>
                <a:schemeClr val="dk1"/>
              </a:buClr>
              <a:buSzPts val="1800"/>
              <a:buChar char="‒"/>
            </a:pPr>
            <a:r>
              <a:rPr lang="en-US"/>
              <a:t>Mark the object for deletion when applicable</a:t>
            </a:r>
            <a:endParaRPr/>
          </a:p>
          <a:p>
            <a:pPr indent="-342900" lvl="1" marL="800100" rtl="0" algn="l">
              <a:spcBef>
                <a:spcPts val="200"/>
              </a:spcBef>
              <a:spcAft>
                <a:spcPts val="0"/>
              </a:spcAft>
              <a:buClr>
                <a:schemeClr val="dk1"/>
              </a:buClr>
              <a:buSzPts val="1800"/>
              <a:buChar char="‒"/>
            </a:pPr>
            <a:r>
              <a:rPr lang="en-US"/>
              <a:t>Remove the object form memory </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All GCs marks objects</a:t>
            </a:r>
            <a:endParaRPr/>
          </a:p>
          <a:p>
            <a:pPr indent="-342900" lvl="0" marL="342900" rtl="0" algn="l">
              <a:spcBef>
                <a:spcPts val="400"/>
              </a:spcBef>
              <a:spcAft>
                <a:spcPts val="0"/>
              </a:spcAft>
              <a:buClr>
                <a:schemeClr val="dk1"/>
              </a:buClr>
              <a:buSzPts val="2000"/>
              <a:buFont typeface="Arial"/>
              <a:buChar char="•"/>
            </a:pPr>
            <a:r>
              <a:rPr lang="en-US"/>
              <a:t>GCs algorithms specifies the way they are removed</a:t>
            </a:r>
            <a:endParaRPr/>
          </a:p>
          <a:p>
            <a:pPr indent="-342900" lvl="0" marL="342900" rtl="0" algn="l">
              <a:spcBef>
                <a:spcPts val="400"/>
              </a:spcBef>
              <a:spcAft>
                <a:spcPts val="0"/>
              </a:spcAft>
              <a:buClr>
                <a:schemeClr val="dk1"/>
              </a:buClr>
              <a:buSzPts val="2000"/>
              <a:buFont typeface="Arial"/>
              <a:buChar char="•"/>
            </a:pPr>
            <a:r>
              <a:rPr lang="en-US"/>
              <a:t>Triggered by:</a:t>
            </a:r>
            <a:endParaRPr/>
          </a:p>
          <a:p>
            <a:pPr indent="-342900" lvl="1" marL="800100" rtl="0" algn="l">
              <a:spcBef>
                <a:spcPts val="200"/>
              </a:spcBef>
              <a:spcAft>
                <a:spcPts val="0"/>
              </a:spcAft>
              <a:buClr>
                <a:schemeClr val="dk1"/>
              </a:buClr>
              <a:buSzPts val="1800"/>
              <a:buChar char="‒"/>
            </a:pPr>
            <a:r>
              <a:rPr lang="en-US"/>
              <a:t>VM allocation failure (that suspends the current thread for the GC)</a:t>
            </a:r>
            <a:endParaRPr/>
          </a:p>
          <a:p>
            <a:pPr indent="-342900" lvl="1" marL="800100" rtl="0" algn="l">
              <a:spcBef>
                <a:spcPts val="200"/>
              </a:spcBef>
              <a:spcAft>
                <a:spcPts val="0"/>
              </a:spcAft>
              <a:buClr>
                <a:schemeClr val="dk1"/>
              </a:buClr>
              <a:buSzPts val="1800"/>
              <a:buChar char="‒"/>
            </a:pPr>
            <a:r>
              <a:rPr i="1" lang="en-US"/>
              <a:t>System.gc</a:t>
            </a:r>
            <a:r>
              <a:rPr lang="en-US"/>
              <a:t>()</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407" name="Google Shape;407;p3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Monitoring GC</a:t>
            </a:r>
            <a:endParaRPr b="1"/>
          </a:p>
        </p:txBody>
      </p:sp>
      <p:sp>
        <p:nvSpPr>
          <p:cNvPr id="408" name="Google Shape;408;p31"/>
          <p:cNvSpPr/>
          <p:nvPr/>
        </p:nvSpPr>
        <p:spPr>
          <a:xfrm>
            <a:off x="1600200" y="2751138"/>
            <a:ext cx="2590800" cy="474662"/>
          </a:xfrm>
          <a:prstGeom prst="rect">
            <a:avLst/>
          </a:prstGeom>
          <a:noFill/>
          <a:ln cap="flat" cmpd="sng" w="28575">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java –verbosegc MyProgram</a:t>
            </a:r>
            <a:endParaRPr b="1" sz="1600">
              <a:solidFill>
                <a:schemeClr val="dk1"/>
              </a:solidFill>
              <a:latin typeface="Calibri"/>
              <a:ea typeface="Calibri"/>
              <a:cs typeface="Calibri"/>
              <a:sym typeface="Calibri"/>
            </a:endParaRPr>
          </a:p>
        </p:txBody>
      </p:sp>
      <p:pic>
        <p:nvPicPr>
          <p:cNvPr descr="aaa" id="409" name="Google Shape;409;p31"/>
          <p:cNvPicPr preferRelativeResize="0"/>
          <p:nvPr/>
        </p:nvPicPr>
        <p:blipFill rotWithShape="1">
          <a:blip r:embed="rId3">
            <a:alphaModFix/>
          </a:blip>
          <a:srcRect b="0" l="0" r="0" t="0"/>
          <a:stretch/>
        </p:blipFill>
        <p:spPr>
          <a:xfrm>
            <a:off x="899593" y="3429000"/>
            <a:ext cx="7009332" cy="828675"/>
          </a:xfrm>
          <a:prstGeom prst="rect">
            <a:avLst/>
          </a:prstGeom>
          <a:noFill/>
          <a:ln cap="flat" cmpd="sng" w="9525">
            <a:solidFill>
              <a:schemeClr val="lt2"/>
            </a:solidFill>
            <a:prstDash val="solid"/>
            <a:miter lim="800000"/>
            <a:headEnd len="sm" w="sm" type="none"/>
            <a:tailEnd len="sm" w="sm" type="none"/>
          </a:ln>
        </p:spPr>
      </p:pic>
      <p:sp>
        <p:nvSpPr>
          <p:cNvPr id="410" name="Google Shape;410;p31"/>
          <p:cNvSpPr/>
          <p:nvPr/>
        </p:nvSpPr>
        <p:spPr>
          <a:xfrm>
            <a:off x="685800" y="4579938"/>
            <a:ext cx="1752600" cy="339725"/>
          </a:xfrm>
          <a:prstGeom prst="rect">
            <a:avLst/>
          </a:prstGeom>
          <a:no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Amount of freed Kb</a:t>
            </a:r>
            <a:endParaRPr/>
          </a:p>
        </p:txBody>
      </p:sp>
      <p:sp>
        <p:nvSpPr>
          <p:cNvPr id="411" name="Google Shape;411;p31"/>
          <p:cNvSpPr/>
          <p:nvPr/>
        </p:nvSpPr>
        <p:spPr>
          <a:xfrm>
            <a:off x="2590800" y="4579938"/>
            <a:ext cx="1981200" cy="339725"/>
          </a:xfrm>
          <a:prstGeom prst="rect">
            <a:avLst/>
          </a:prstGeom>
          <a:no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Amount of occupied Kb</a:t>
            </a:r>
            <a:endParaRPr/>
          </a:p>
        </p:txBody>
      </p:sp>
      <p:sp>
        <p:nvSpPr>
          <p:cNvPr id="412" name="Google Shape;412;p31"/>
          <p:cNvSpPr/>
          <p:nvPr/>
        </p:nvSpPr>
        <p:spPr>
          <a:xfrm>
            <a:off x="4724400" y="4579938"/>
            <a:ext cx="1600200" cy="339725"/>
          </a:xfrm>
          <a:prstGeom prst="rect">
            <a:avLst/>
          </a:prstGeom>
          <a:no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Heap current size</a:t>
            </a:r>
            <a:endParaRPr/>
          </a:p>
        </p:txBody>
      </p:sp>
      <p:sp>
        <p:nvSpPr>
          <p:cNvPr id="413" name="Google Shape;413;p31"/>
          <p:cNvSpPr/>
          <p:nvPr/>
        </p:nvSpPr>
        <p:spPr>
          <a:xfrm>
            <a:off x="6533728" y="4579938"/>
            <a:ext cx="1981200" cy="339725"/>
          </a:xfrm>
          <a:prstGeom prst="rect">
            <a:avLst/>
          </a:prstGeom>
          <a:no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Time consumed by GC </a:t>
            </a:r>
            <a:endParaRPr/>
          </a:p>
        </p:txBody>
      </p:sp>
      <p:cxnSp>
        <p:nvCxnSpPr>
          <p:cNvPr id="414" name="Google Shape;414;p31"/>
          <p:cNvCxnSpPr/>
          <p:nvPr/>
        </p:nvCxnSpPr>
        <p:spPr>
          <a:xfrm rot="10800000">
            <a:off x="2057400" y="4173538"/>
            <a:ext cx="0" cy="406400"/>
          </a:xfrm>
          <a:prstGeom prst="straightConnector1">
            <a:avLst/>
          </a:prstGeom>
          <a:noFill/>
          <a:ln cap="flat" cmpd="sng" w="9525">
            <a:solidFill>
              <a:srgbClr val="FF3300"/>
            </a:solidFill>
            <a:prstDash val="solid"/>
            <a:round/>
            <a:headEnd len="med" w="med" type="none"/>
            <a:tailEnd len="med" w="med" type="none"/>
          </a:ln>
        </p:spPr>
      </p:cxnSp>
      <p:cxnSp>
        <p:nvCxnSpPr>
          <p:cNvPr id="415" name="Google Shape;415;p31"/>
          <p:cNvCxnSpPr/>
          <p:nvPr/>
        </p:nvCxnSpPr>
        <p:spPr>
          <a:xfrm rot="10800000">
            <a:off x="2771775" y="4197350"/>
            <a:ext cx="863600" cy="382588"/>
          </a:xfrm>
          <a:prstGeom prst="straightConnector1">
            <a:avLst/>
          </a:prstGeom>
          <a:noFill/>
          <a:ln cap="flat" cmpd="sng" w="9525">
            <a:solidFill>
              <a:srgbClr val="FF3300"/>
            </a:solidFill>
            <a:prstDash val="solid"/>
            <a:round/>
            <a:headEnd len="med" w="med" type="none"/>
            <a:tailEnd len="med" w="med" type="none"/>
          </a:ln>
        </p:spPr>
      </p:cxnSp>
      <p:cxnSp>
        <p:nvCxnSpPr>
          <p:cNvPr id="416" name="Google Shape;416;p31"/>
          <p:cNvCxnSpPr/>
          <p:nvPr/>
        </p:nvCxnSpPr>
        <p:spPr>
          <a:xfrm rot="10800000">
            <a:off x="3708400" y="4197350"/>
            <a:ext cx="1168400" cy="382588"/>
          </a:xfrm>
          <a:prstGeom prst="straightConnector1">
            <a:avLst/>
          </a:prstGeom>
          <a:noFill/>
          <a:ln cap="flat" cmpd="sng" w="9525">
            <a:solidFill>
              <a:srgbClr val="FF3300"/>
            </a:solidFill>
            <a:prstDash val="solid"/>
            <a:round/>
            <a:headEnd len="med" w="med" type="none"/>
            <a:tailEnd len="med" w="med" type="none"/>
          </a:ln>
        </p:spPr>
      </p:cxnSp>
      <p:cxnSp>
        <p:nvCxnSpPr>
          <p:cNvPr id="417" name="Google Shape;417;p31"/>
          <p:cNvCxnSpPr/>
          <p:nvPr/>
        </p:nvCxnSpPr>
        <p:spPr>
          <a:xfrm rot="10800000">
            <a:off x="4349748" y="4197350"/>
            <a:ext cx="2355851" cy="382588"/>
          </a:xfrm>
          <a:prstGeom prst="straightConnector1">
            <a:avLst/>
          </a:prstGeom>
          <a:noFill/>
          <a:ln cap="flat" cmpd="sng" w="9525">
            <a:solidFill>
              <a:srgbClr val="FF3300"/>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423" name="Google Shape;423;p3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GC Strategies:</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Sweeping GC</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Compacting GC</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Copying GC</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429" name="Google Shape;429;p3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Sweeping GC</a:t>
            </a:r>
            <a:endParaRPr/>
          </a:p>
          <a:p>
            <a:pPr indent="-342900" lvl="1" marL="800100" rtl="0" algn="l">
              <a:spcBef>
                <a:spcPts val="200"/>
              </a:spcBef>
              <a:spcAft>
                <a:spcPts val="0"/>
              </a:spcAft>
              <a:buClr>
                <a:schemeClr val="dk1"/>
              </a:buClr>
              <a:buSzPts val="1800"/>
              <a:buChar char="‒"/>
            </a:pPr>
            <a:r>
              <a:rPr lang="en-US"/>
              <a:t>Scans the heap and simply removes all marked objects</a:t>
            </a:r>
            <a:endParaRPr/>
          </a:p>
          <a:p>
            <a:pPr indent="-342900" lvl="1" marL="800100" rtl="0" algn="l">
              <a:spcBef>
                <a:spcPts val="200"/>
              </a:spcBef>
              <a:spcAft>
                <a:spcPts val="0"/>
              </a:spcAft>
              <a:buClr>
                <a:schemeClr val="dk1"/>
              </a:buClr>
              <a:buSzPts val="1800"/>
              <a:buChar char="‒"/>
            </a:pPr>
            <a:r>
              <a:rPr lang="en-US"/>
              <a:t>Quick since no further management takes place</a:t>
            </a:r>
            <a:endParaRPr/>
          </a:p>
          <a:p>
            <a:pPr indent="-342900" lvl="1" marL="800100" rtl="0" algn="l">
              <a:spcBef>
                <a:spcPts val="200"/>
              </a:spcBef>
              <a:spcAft>
                <a:spcPts val="0"/>
              </a:spcAft>
              <a:buClr>
                <a:schemeClr val="dk1"/>
              </a:buClr>
              <a:buSzPts val="1800"/>
              <a:buChar char="‒"/>
            </a:pPr>
            <a:r>
              <a:rPr lang="en-US"/>
              <a:t>Leads to free memory fragments making new allocation to become inefficient </a:t>
            </a:r>
            <a:endParaRPr/>
          </a:p>
          <a:p>
            <a:pPr indent="-215900" lvl="0" marL="342900" rtl="0" algn="l">
              <a:spcBef>
                <a:spcPts val="400"/>
              </a:spcBef>
              <a:spcAft>
                <a:spcPts val="0"/>
              </a:spcAft>
              <a:buClr>
                <a:schemeClr val="dk1"/>
              </a:buClr>
              <a:buSzPts val="2000"/>
              <a:buFont typeface="Arial"/>
              <a:buNone/>
            </a:pPr>
            <a:r>
              <a:t/>
            </a:r>
            <a:endParaRPr/>
          </a:p>
        </p:txBody>
      </p:sp>
      <p:sp>
        <p:nvSpPr>
          <p:cNvPr id="430" name="Google Shape;430;p33"/>
          <p:cNvSpPr/>
          <p:nvPr/>
        </p:nvSpPr>
        <p:spPr>
          <a:xfrm>
            <a:off x="1331913" y="3620492"/>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33"/>
          <p:cNvSpPr/>
          <p:nvPr/>
        </p:nvSpPr>
        <p:spPr>
          <a:xfrm>
            <a:off x="1619250" y="362049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33"/>
          <p:cNvSpPr/>
          <p:nvPr/>
        </p:nvSpPr>
        <p:spPr>
          <a:xfrm>
            <a:off x="1908175" y="3620492"/>
            <a:ext cx="287338"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33"/>
          <p:cNvSpPr/>
          <p:nvPr/>
        </p:nvSpPr>
        <p:spPr>
          <a:xfrm>
            <a:off x="2195513" y="3620492"/>
            <a:ext cx="287337"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33"/>
          <p:cNvSpPr/>
          <p:nvPr/>
        </p:nvSpPr>
        <p:spPr>
          <a:xfrm>
            <a:off x="2484438" y="3620492"/>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33"/>
          <p:cNvSpPr/>
          <p:nvPr/>
        </p:nvSpPr>
        <p:spPr>
          <a:xfrm>
            <a:off x="2771775" y="362049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33"/>
          <p:cNvSpPr/>
          <p:nvPr/>
        </p:nvSpPr>
        <p:spPr>
          <a:xfrm>
            <a:off x="3060700" y="3620492"/>
            <a:ext cx="287338"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7" name="Google Shape;437;p33"/>
          <p:cNvSpPr/>
          <p:nvPr/>
        </p:nvSpPr>
        <p:spPr>
          <a:xfrm>
            <a:off x="3348038" y="3620492"/>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33"/>
          <p:cNvSpPr/>
          <p:nvPr/>
        </p:nvSpPr>
        <p:spPr>
          <a:xfrm>
            <a:off x="3635375" y="362049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33"/>
          <p:cNvSpPr/>
          <p:nvPr/>
        </p:nvSpPr>
        <p:spPr>
          <a:xfrm>
            <a:off x="3922713" y="3620492"/>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33"/>
          <p:cNvSpPr/>
          <p:nvPr/>
        </p:nvSpPr>
        <p:spPr>
          <a:xfrm>
            <a:off x="4211638" y="3620492"/>
            <a:ext cx="287337"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p33"/>
          <p:cNvSpPr/>
          <p:nvPr/>
        </p:nvSpPr>
        <p:spPr>
          <a:xfrm>
            <a:off x="4498975" y="362049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33"/>
          <p:cNvSpPr/>
          <p:nvPr/>
        </p:nvSpPr>
        <p:spPr>
          <a:xfrm>
            <a:off x="4789488" y="3620492"/>
            <a:ext cx="287337"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33"/>
          <p:cNvSpPr/>
          <p:nvPr/>
        </p:nvSpPr>
        <p:spPr>
          <a:xfrm>
            <a:off x="5076825" y="362049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33"/>
          <p:cNvSpPr/>
          <p:nvPr/>
        </p:nvSpPr>
        <p:spPr>
          <a:xfrm>
            <a:off x="5365750" y="362049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33"/>
          <p:cNvSpPr/>
          <p:nvPr/>
        </p:nvSpPr>
        <p:spPr>
          <a:xfrm>
            <a:off x="5653088" y="3620492"/>
            <a:ext cx="287337"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6" name="Google Shape;446;p33"/>
          <p:cNvSpPr/>
          <p:nvPr/>
        </p:nvSpPr>
        <p:spPr>
          <a:xfrm>
            <a:off x="1331913" y="4261842"/>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33"/>
          <p:cNvSpPr/>
          <p:nvPr/>
        </p:nvSpPr>
        <p:spPr>
          <a:xfrm>
            <a:off x="1619250" y="426184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33"/>
          <p:cNvSpPr/>
          <p:nvPr/>
        </p:nvSpPr>
        <p:spPr>
          <a:xfrm>
            <a:off x="1908175" y="4261842"/>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33"/>
          <p:cNvSpPr/>
          <p:nvPr/>
        </p:nvSpPr>
        <p:spPr>
          <a:xfrm>
            <a:off x="2195513" y="4261842"/>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33"/>
          <p:cNvSpPr/>
          <p:nvPr/>
        </p:nvSpPr>
        <p:spPr>
          <a:xfrm>
            <a:off x="2484438" y="4261842"/>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33"/>
          <p:cNvSpPr/>
          <p:nvPr/>
        </p:nvSpPr>
        <p:spPr>
          <a:xfrm>
            <a:off x="2771775" y="426184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33"/>
          <p:cNvSpPr/>
          <p:nvPr/>
        </p:nvSpPr>
        <p:spPr>
          <a:xfrm>
            <a:off x="3060700" y="4261842"/>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33"/>
          <p:cNvSpPr/>
          <p:nvPr/>
        </p:nvSpPr>
        <p:spPr>
          <a:xfrm>
            <a:off x="3348038" y="4261842"/>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33"/>
          <p:cNvSpPr/>
          <p:nvPr/>
        </p:nvSpPr>
        <p:spPr>
          <a:xfrm>
            <a:off x="3635375" y="426184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33"/>
          <p:cNvSpPr/>
          <p:nvPr/>
        </p:nvSpPr>
        <p:spPr>
          <a:xfrm>
            <a:off x="3922713" y="4261842"/>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33"/>
          <p:cNvSpPr/>
          <p:nvPr/>
        </p:nvSpPr>
        <p:spPr>
          <a:xfrm>
            <a:off x="4211638" y="4261842"/>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33"/>
          <p:cNvSpPr/>
          <p:nvPr/>
        </p:nvSpPr>
        <p:spPr>
          <a:xfrm>
            <a:off x="4498975" y="426184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33"/>
          <p:cNvSpPr/>
          <p:nvPr/>
        </p:nvSpPr>
        <p:spPr>
          <a:xfrm>
            <a:off x="4789488" y="4261842"/>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33"/>
          <p:cNvSpPr/>
          <p:nvPr/>
        </p:nvSpPr>
        <p:spPr>
          <a:xfrm>
            <a:off x="5076825" y="426184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33"/>
          <p:cNvSpPr/>
          <p:nvPr/>
        </p:nvSpPr>
        <p:spPr>
          <a:xfrm>
            <a:off x="5365750" y="4261842"/>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33"/>
          <p:cNvSpPr/>
          <p:nvPr/>
        </p:nvSpPr>
        <p:spPr>
          <a:xfrm>
            <a:off x="5653088" y="4261842"/>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33"/>
          <p:cNvSpPr/>
          <p:nvPr/>
        </p:nvSpPr>
        <p:spPr>
          <a:xfrm>
            <a:off x="1331913" y="4900017"/>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33"/>
          <p:cNvSpPr/>
          <p:nvPr/>
        </p:nvSpPr>
        <p:spPr>
          <a:xfrm>
            <a:off x="1619250" y="4900017"/>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33"/>
          <p:cNvSpPr/>
          <p:nvPr/>
        </p:nvSpPr>
        <p:spPr>
          <a:xfrm>
            <a:off x="1908175" y="4900017"/>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33"/>
          <p:cNvSpPr/>
          <p:nvPr/>
        </p:nvSpPr>
        <p:spPr>
          <a:xfrm>
            <a:off x="1979613" y="4900017"/>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33"/>
          <p:cNvSpPr/>
          <p:nvPr/>
        </p:nvSpPr>
        <p:spPr>
          <a:xfrm>
            <a:off x="2555875" y="4900017"/>
            <a:ext cx="215900" cy="257175"/>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33"/>
          <p:cNvSpPr/>
          <p:nvPr/>
        </p:nvSpPr>
        <p:spPr>
          <a:xfrm>
            <a:off x="3060700" y="4900017"/>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33"/>
          <p:cNvSpPr/>
          <p:nvPr/>
        </p:nvSpPr>
        <p:spPr>
          <a:xfrm>
            <a:off x="3276600" y="4900017"/>
            <a:ext cx="358775" cy="257175"/>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33"/>
          <p:cNvSpPr/>
          <p:nvPr/>
        </p:nvSpPr>
        <p:spPr>
          <a:xfrm>
            <a:off x="3635375" y="4900017"/>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33"/>
          <p:cNvSpPr/>
          <p:nvPr/>
        </p:nvSpPr>
        <p:spPr>
          <a:xfrm>
            <a:off x="3922713" y="4900017"/>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33"/>
          <p:cNvSpPr/>
          <p:nvPr/>
        </p:nvSpPr>
        <p:spPr>
          <a:xfrm>
            <a:off x="4498975" y="4900017"/>
            <a:ext cx="360363" cy="257175"/>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33"/>
          <p:cNvSpPr/>
          <p:nvPr/>
        </p:nvSpPr>
        <p:spPr>
          <a:xfrm>
            <a:off x="4789488" y="4900017"/>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33"/>
          <p:cNvSpPr/>
          <p:nvPr/>
        </p:nvSpPr>
        <p:spPr>
          <a:xfrm>
            <a:off x="5003800" y="4900017"/>
            <a:ext cx="360363" cy="257175"/>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33"/>
          <p:cNvSpPr/>
          <p:nvPr/>
        </p:nvSpPr>
        <p:spPr>
          <a:xfrm>
            <a:off x="5365750" y="4900017"/>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33"/>
          <p:cNvSpPr/>
          <p:nvPr/>
        </p:nvSpPr>
        <p:spPr>
          <a:xfrm>
            <a:off x="5653088" y="4900017"/>
            <a:ext cx="287337" cy="255587"/>
          </a:xfrm>
          <a:prstGeom prst="rect">
            <a:avLst/>
          </a:prstGeom>
          <a:solidFill>
            <a:srgbClr val="FF7D7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33"/>
          <p:cNvSpPr/>
          <p:nvPr/>
        </p:nvSpPr>
        <p:spPr>
          <a:xfrm>
            <a:off x="4213225" y="4900017"/>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33"/>
          <p:cNvSpPr/>
          <p:nvPr/>
        </p:nvSpPr>
        <p:spPr>
          <a:xfrm>
            <a:off x="5653088" y="4900017"/>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33"/>
          <p:cNvSpPr/>
          <p:nvPr/>
        </p:nvSpPr>
        <p:spPr>
          <a:xfrm>
            <a:off x="2771775" y="4900017"/>
            <a:ext cx="431800"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33"/>
          <p:cNvSpPr/>
          <p:nvPr/>
        </p:nvSpPr>
        <p:spPr>
          <a:xfrm>
            <a:off x="6877050" y="4261842"/>
            <a:ext cx="287338"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0" name="Google Shape;480;p33"/>
          <p:cNvSpPr/>
          <p:nvPr/>
        </p:nvSpPr>
        <p:spPr>
          <a:xfrm>
            <a:off x="6877050" y="4901604"/>
            <a:ext cx="287338"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33"/>
          <p:cNvSpPr/>
          <p:nvPr/>
        </p:nvSpPr>
        <p:spPr>
          <a:xfrm>
            <a:off x="6878638" y="3685579"/>
            <a:ext cx="287337"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33"/>
          <p:cNvSpPr/>
          <p:nvPr/>
        </p:nvSpPr>
        <p:spPr>
          <a:xfrm>
            <a:off x="7526338" y="4900017"/>
            <a:ext cx="287337" cy="2555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44">
                <a:solidFill>
                  <a:schemeClr val="dk1"/>
                </a:solidFill>
                <a:latin typeface="Calibri"/>
                <a:ea typeface="Calibri"/>
                <a:cs typeface="Calibri"/>
                <a:sym typeface="Calibri"/>
              </a:rPr>
              <a:t>Free space</a:t>
            </a:r>
            <a:endParaRPr/>
          </a:p>
        </p:txBody>
      </p:sp>
      <p:sp>
        <p:nvSpPr>
          <p:cNvPr id="483" name="Google Shape;483;p33"/>
          <p:cNvSpPr/>
          <p:nvPr/>
        </p:nvSpPr>
        <p:spPr>
          <a:xfrm>
            <a:off x="7597775" y="4261842"/>
            <a:ext cx="287338" cy="2555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44">
                <a:solidFill>
                  <a:schemeClr val="dk1"/>
                </a:solidFill>
                <a:latin typeface="Calibri"/>
                <a:ea typeface="Calibri"/>
                <a:cs typeface="Calibri"/>
                <a:sym typeface="Calibri"/>
              </a:rPr>
              <a:t>Marked object</a:t>
            </a:r>
            <a:endParaRPr/>
          </a:p>
        </p:txBody>
      </p:sp>
      <p:sp>
        <p:nvSpPr>
          <p:cNvPr id="484" name="Google Shape;484;p33"/>
          <p:cNvSpPr/>
          <p:nvPr/>
        </p:nvSpPr>
        <p:spPr>
          <a:xfrm>
            <a:off x="7526338" y="3683992"/>
            <a:ext cx="287337" cy="2555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44">
                <a:solidFill>
                  <a:schemeClr val="dk1"/>
                </a:solidFill>
                <a:latin typeface="Calibri"/>
                <a:ea typeface="Calibri"/>
                <a:cs typeface="Calibri"/>
                <a:sym typeface="Calibri"/>
              </a:rPr>
              <a:t>Used Object</a:t>
            </a:r>
            <a:endParaRPr/>
          </a:p>
        </p:txBody>
      </p:sp>
      <p:sp>
        <p:nvSpPr>
          <p:cNvPr id="485" name="Google Shape;485;p33"/>
          <p:cNvSpPr/>
          <p:nvPr/>
        </p:nvSpPr>
        <p:spPr>
          <a:xfrm>
            <a:off x="2268538" y="4900017"/>
            <a:ext cx="287337" cy="257175"/>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491" name="Google Shape;491;p3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Compacting GC</a:t>
            </a:r>
            <a:endParaRPr/>
          </a:p>
          <a:p>
            <a:pPr indent="-342900" lvl="1" marL="800100" rtl="0" algn="l">
              <a:spcBef>
                <a:spcPts val="200"/>
              </a:spcBef>
              <a:spcAft>
                <a:spcPts val="0"/>
              </a:spcAft>
              <a:buClr>
                <a:schemeClr val="dk1"/>
              </a:buClr>
              <a:buSzPts val="1800"/>
              <a:buChar char="‒"/>
            </a:pPr>
            <a:r>
              <a:rPr lang="en-US"/>
              <a:t>Scans the heap and removes all marked objects</a:t>
            </a:r>
            <a:endParaRPr/>
          </a:p>
          <a:p>
            <a:pPr indent="-342900" lvl="1" marL="800100" rtl="0" algn="l">
              <a:spcBef>
                <a:spcPts val="200"/>
              </a:spcBef>
              <a:spcAft>
                <a:spcPts val="0"/>
              </a:spcAft>
              <a:buClr>
                <a:schemeClr val="dk1"/>
              </a:buClr>
              <a:buSzPts val="1800"/>
              <a:buChar char="‒"/>
            </a:pPr>
            <a:r>
              <a:rPr lang="en-US"/>
              <a:t>Moves used objects to freed memory area to prevent memory fragments</a:t>
            </a:r>
            <a:endParaRPr/>
          </a:p>
          <a:p>
            <a:pPr indent="-342900" lvl="1" marL="800100" rtl="0" algn="l">
              <a:spcBef>
                <a:spcPts val="200"/>
              </a:spcBef>
              <a:spcAft>
                <a:spcPts val="0"/>
              </a:spcAft>
              <a:buClr>
                <a:schemeClr val="dk1"/>
              </a:buClr>
              <a:buSzPts val="1800"/>
              <a:buChar char="‒"/>
            </a:pPr>
            <a:r>
              <a:rPr lang="en-US"/>
              <a:t>Needs to check if any moved object matched the free space fragment </a:t>
            </a:r>
            <a:endParaRPr/>
          </a:p>
          <a:p>
            <a:pPr indent="-342900" lvl="1" marL="800100" rtl="0" algn="l">
              <a:spcBef>
                <a:spcPts val="200"/>
              </a:spcBef>
              <a:spcAft>
                <a:spcPts val="0"/>
              </a:spcAft>
              <a:buClr>
                <a:schemeClr val="dk1"/>
              </a:buClr>
              <a:buSzPts val="1800"/>
              <a:buChar char="‒"/>
            </a:pPr>
            <a:r>
              <a:rPr lang="en-US"/>
              <a:t>Therefore slower </a:t>
            </a:r>
            <a:endParaRPr/>
          </a:p>
          <a:p>
            <a:pPr indent="-215900" lvl="0" marL="342900" rtl="0" algn="l">
              <a:spcBef>
                <a:spcPts val="400"/>
              </a:spcBef>
              <a:spcAft>
                <a:spcPts val="0"/>
              </a:spcAft>
              <a:buClr>
                <a:schemeClr val="dk1"/>
              </a:buClr>
              <a:buSzPts val="2000"/>
              <a:buFont typeface="Arial"/>
              <a:buNone/>
            </a:pPr>
            <a:r>
              <a:t/>
            </a:r>
            <a:endParaRPr/>
          </a:p>
        </p:txBody>
      </p:sp>
      <p:sp>
        <p:nvSpPr>
          <p:cNvPr id="492" name="Google Shape;492;p34"/>
          <p:cNvSpPr/>
          <p:nvPr/>
        </p:nvSpPr>
        <p:spPr>
          <a:xfrm>
            <a:off x="1331913" y="386104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34"/>
          <p:cNvSpPr/>
          <p:nvPr/>
        </p:nvSpPr>
        <p:spPr>
          <a:xfrm>
            <a:off x="1619250" y="386104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34"/>
          <p:cNvSpPr/>
          <p:nvPr/>
        </p:nvSpPr>
        <p:spPr>
          <a:xfrm>
            <a:off x="1908175" y="3861048"/>
            <a:ext cx="287338"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5" name="Google Shape;495;p34"/>
          <p:cNvSpPr/>
          <p:nvPr/>
        </p:nvSpPr>
        <p:spPr>
          <a:xfrm>
            <a:off x="2195513" y="3861048"/>
            <a:ext cx="287337"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6" name="Google Shape;496;p34"/>
          <p:cNvSpPr/>
          <p:nvPr/>
        </p:nvSpPr>
        <p:spPr>
          <a:xfrm>
            <a:off x="2484438" y="386104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34"/>
          <p:cNvSpPr/>
          <p:nvPr/>
        </p:nvSpPr>
        <p:spPr>
          <a:xfrm>
            <a:off x="2771775" y="386104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34"/>
          <p:cNvSpPr/>
          <p:nvPr/>
        </p:nvSpPr>
        <p:spPr>
          <a:xfrm>
            <a:off x="3060700" y="3861048"/>
            <a:ext cx="287338"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9" name="Google Shape;499;p34"/>
          <p:cNvSpPr/>
          <p:nvPr/>
        </p:nvSpPr>
        <p:spPr>
          <a:xfrm>
            <a:off x="3348038" y="386104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34"/>
          <p:cNvSpPr/>
          <p:nvPr/>
        </p:nvSpPr>
        <p:spPr>
          <a:xfrm>
            <a:off x="3635375" y="386104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34"/>
          <p:cNvSpPr/>
          <p:nvPr/>
        </p:nvSpPr>
        <p:spPr>
          <a:xfrm>
            <a:off x="3922713" y="386104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34"/>
          <p:cNvSpPr/>
          <p:nvPr/>
        </p:nvSpPr>
        <p:spPr>
          <a:xfrm>
            <a:off x="4211638" y="3861048"/>
            <a:ext cx="287337"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3" name="Google Shape;503;p34"/>
          <p:cNvSpPr/>
          <p:nvPr/>
        </p:nvSpPr>
        <p:spPr>
          <a:xfrm>
            <a:off x="4498975" y="386104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34"/>
          <p:cNvSpPr/>
          <p:nvPr/>
        </p:nvSpPr>
        <p:spPr>
          <a:xfrm>
            <a:off x="4789488" y="3861048"/>
            <a:ext cx="287337"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5" name="Google Shape;505;p34"/>
          <p:cNvSpPr/>
          <p:nvPr/>
        </p:nvSpPr>
        <p:spPr>
          <a:xfrm>
            <a:off x="5076825" y="386104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34"/>
          <p:cNvSpPr/>
          <p:nvPr/>
        </p:nvSpPr>
        <p:spPr>
          <a:xfrm>
            <a:off x="5365750" y="386104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34"/>
          <p:cNvSpPr/>
          <p:nvPr/>
        </p:nvSpPr>
        <p:spPr>
          <a:xfrm>
            <a:off x="5653088" y="3861048"/>
            <a:ext cx="287337"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8" name="Google Shape;508;p34"/>
          <p:cNvSpPr/>
          <p:nvPr/>
        </p:nvSpPr>
        <p:spPr>
          <a:xfrm>
            <a:off x="1331913" y="450239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34"/>
          <p:cNvSpPr/>
          <p:nvPr/>
        </p:nvSpPr>
        <p:spPr>
          <a:xfrm>
            <a:off x="1619250" y="450239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34"/>
          <p:cNvSpPr/>
          <p:nvPr/>
        </p:nvSpPr>
        <p:spPr>
          <a:xfrm>
            <a:off x="1908175" y="4502398"/>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34"/>
          <p:cNvSpPr/>
          <p:nvPr/>
        </p:nvSpPr>
        <p:spPr>
          <a:xfrm>
            <a:off x="2195513" y="450239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34"/>
          <p:cNvSpPr/>
          <p:nvPr/>
        </p:nvSpPr>
        <p:spPr>
          <a:xfrm>
            <a:off x="2484438" y="450239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34"/>
          <p:cNvSpPr/>
          <p:nvPr/>
        </p:nvSpPr>
        <p:spPr>
          <a:xfrm>
            <a:off x="2771775" y="450239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34"/>
          <p:cNvSpPr/>
          <p:nvPr/>
        </p:nvSpPr>
        <p:spPr>
          <a:xfrm>
            <a:off x="3060700" y="4502398"/>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34"/>
          <p:cNvSpPr/>
          <p:nvPr/>
        </p:nvSpPr>
        <p:spPr>
          <a:xfrm>
            <a:off x="3348038" y="450239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34"/>
          <p:cNvSpPr/>
          <p:nvPr/>
        </p:nvSpPr>
        <p:spPr>
          <a:xfrm>
            <a:off x="3635375" y="450239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34"/>
          <p:cNvSpPr/>
          <p:nvPr/>
        </p:nvSpPr>
        <p:spPr>
          <a:xfrm>
            <a:off x="3922713" y="450239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34"/>
          <p:cNvSpPr/>
          <p:nvPr/>
        </p:nvSpPr>
        <p:spPr>
          <a:xfrm>
            <a:off x="4211638" y="450239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34"/>
          <p:cNvSpPr/>
          <p:nvPr/>
        </p:nvSpPr>
        <p:spPr>
          <a:xfrm>
            <a:off x="4498975" y="450239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34"/>
          <p:cNvSpPr/>
          <p:nvPr/>
        </p:nvSpPr>
        <p:spPr>
          <a:xfrm>
            <a:off x="4789488" y="450239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34"/>
          <p:cNvSpPr/>
          <p:nvPr/>
        </p:nvSpPr>
        <p:spPr>
          <a:xfrm>
            <a:off x="5076825" y="450239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34"/>
          <p:cNvSpPr/>
          <p:nvPr/>
        </p:nvSpPr>
        <p:spPr>
          <a:xfrm>
            <a:off x="5365750" y="450239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34"/>
          <p:cNvSpPr/>
          <p:nvPr/>
        </p:nvSpPr>
        <p:spPr>
          <a:xfrm>
            <a:off x="5653088" y="450239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34"/>
          <p:cNvSpPr/>
          <p:nvPr/>
        </p:nvSpPr>
        <p:spPr>
          <a:xfrm>
            <a:off x="6877050" y="4502398"/>
            <a:ext cx="287338"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5" name="Google Shape;525;p34"/>
          <p:cNvSpPr/>
          <p:nvPr/>
        </p:nvSpPr>
        <p:spPr>
          <a:xfrm>
            <a:off x="6877050" y="5142160"/>
            <a:ext cx="287338"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34"/>
          <p:cNvSpPr/>
          <p:nvPr/>
        </p:nvSpPr>
        <p:spPr>
          <a:xfrm>
            <a:off x="6878638" y="3926135"/>
            <a:ext cx="287337"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34"/>
          <p:cNvSpPr/>
          <p:nvPr/>
        </p:nvSpPr>
        <p:spPr>
          <a:xfrm>
            <a:off x="7526338" y="5140573"/>
            <a:ext cx="287337" cy="2555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44">
                <a:solidFill>
                  <a:schemeClr val="dk1"/>
                </a:solidFill>
                <a:latin typeface="Calibri"/>
                <a:ea typeface="Calibri"/>
                <a:cs typeface="Calibri"/>
                <a:sym typeface="Calibri"/>
              </a:rPr>
              <a:t>Free space</a:t>
            </a:r>
            <a:endParaRPr/>
          </a:p>
        </p:txBody>
      </p:sp>
      <p:sp>
        <p:nvSpPr>
          <p:cNvPr id="528" name="Google Shape;528;p34"/>
          <p:cNvSpPr/>
          <p:nvPr/>
        </p:nvSpPr>
        <p:spPr>
          <a:xfrm>
            <a:off x="7597775" y="4502398"/>
            <a:ext cx="287338" cy="2555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44">
                <a:solidFill>
                  <a:schemeClr val="dk1"/>
                </a:solidFill>
                <a:latin typeface="Calibri"/>
                <a:ea typeface="Calibri"/>
                <a:cs typeface="Calibri"/>
                <a:sym typeface="Calibri"/>
              </a:rPr>
              <a:t>Marked object</a:t>
            </a:r>
            <a:endParaRPr/>
          </a:p>
        </p:txBody>
      </p:sp>
      <p:sp>
        <p:nvSpPr>
          <p:cNvPr id="529" name="Google Shape;529;p34"/>
          <p:cNvSpPr/>
          <p:nvPr/>
        </p:nvSpPr>
        <p:spPr>
          <a:xfrm>
            <a:off x="7526338" y="3924548"/>
            <a:ext cx="287337" cy="2555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44">
                <a:solidFill>
                  <a:schemeClr val="dk1"/>
                </a:solidFill>
                <a:latin typeface="Calibri"/>
                <a:ea typeface="Calibri"/>
                <a:cs typeface="Calibri"/>
                <a:sym typeface="Calibri"/>
              </a:rPr>
              <a:t>Used Object</a:t>
            </a:r>
            <a:endParaRPr/>
          </a:p>
        </p:txBody>
      </p:sp>
      <p:sp>
        <p:nvSpPr>
          <p:cNvPr id="530" name="Google Shape;530;p34"/>
          <p:cNvSpPr/>
          <p:nvPr/>
        </p:nvSpPr>
        <p:spPr>
          <a:xfrm>
            <a:off x="1331913" y="5142160"/>
            <a:ext cx="287337"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34"/>
          <p:cNvSpPr/>
          <p:nvPr/>
        </p:nvSpPr>
        <p:spPr>
          <a:xfrm>
            <a:off x="1619250" y="5142160"/>
            <a:ext cx="287338"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34"/>
          <p:cNvSpPr/>
          <p:nvPr/>
        </p:nvSpPr>
        <p:spPr>
          <a:xfrm>
            <a:off x="1908175" y="5142160"/>
            <a:ext cx="287338"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34"/>
          <p:cNvSpPr/>
          <p:nvPr/>
        </p:nvSpPr>
        <p:spPr>
          <a:xfrm>
            <a:off x="2195513" y="5142160"/>
            <a:ext cx="287337"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34"/>
          <p:cNvSpPr/>
          <p:nvPr/>
        </p:nvSpPr>
        <p:spPr>
          <a:xfrm>
            <a:off x="2484438" y="5142160"/>
            <a:ext cx="287337"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34"/>
          <p:cNvSpPr/>
          <p:nvPr/>
        </p:nvSpPr>
        <p:spPr>
          <a:xfrm>
            <a:off x="2771775" y="5142160"/>
            <a:ext cx="287338"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34"/>
          <p:cNvSpPr/>
          <p:nvPr/>
        </p:nvSpPr>
        <p:spPr>
          <a:xfrm>
            <a:off x="3060700" y="5142160"/>
            <a:ext cx="287338"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34"/>
          <p:cNvSpPr/>
          <p:nvPr/>
        </p:nvSpPr>
        <p:spPr>
          <a:xfrm>
            <a:off x="3348038" y="5142160"/>
            <a:ext cx="287337"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34"/>
          <p:cNvSpPr/>
          <p:nvPr/>
        </p:nvSpPr>
        <p:spPr>
          <a:xfrm>
            <a:off x="3635375" y="5142160"/>
            <a:ext cx="287338"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34"/>
          <p:cNvSpPr/>
          <p:nvPr/>
        </p:nvSpPr>
        <p:spPr>
          <a:xfrm>
            <a:off x="3922713" y="5142160"/>
            <a:ext cx="287337"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34"/>
          <p:cNvSpPr/>
          <p:nvPr/>
        </p:nvSpPr>
        <p:spPr>
          <a:xfrm>
            <a:off x="4211638" y="5142160"/>
            <a:ext cx="287337"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34"/>
          <p:cNvSpPr/>
          <p:nvPr/>
        </p:nvSpPr>
        <p:spPr>
          <a:xfrm>
            <a:off x="4498975" y="5142160"/>
            <a:ext cx="287338"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34"/>
          <p:cNvSpPr/>
          <p:nvPr/>
        </p:nvSpPr>
        <p:spPr>
          <a:xfrm>
            <a:off x="4789488" y="5142160"/>
            <a:ext cx="287337"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34"/>
          <p:cNvSpPr/>
          <p:nvPr/>
        </p:nvSpPr>
        <p:spPr>
          <a:xfrm>
            <a:off x="2195513" y="5140573"/>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34"/>
          <p:cNvSpPr/>
          <p:nvPr/>
        </p:nvSpPr>
        <p:spPr>
          <a:xfrm>
            <a:off x="1908175" y="5140573"/>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34"/>
          <p:cNvSpPr/>
          <p:nvPr/>
        </p:nvSpPr>
        <p:spPr>
          <a:xfrm>
            <a:off x="5653088" y="5142160"/>
            <a:ext cx="287337"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34"/>
          <p:cNvSpPr/>
          <p:nvPr/>
        </p:nvSpPr>
        <p:spPr>
          <a:xfrm>
            <a:off x="5076825" y="5140573"/>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34"/>
          <p:cNvSpPr/>
          <p:nvPr/>
        </p:nvSpPr>
        <p:spPr>
          <a:xfrm>
            <a:off x="5364163" y="5140573"/>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34"/>
          <p:cNvSpPr/>
          <p:nvPr/>
        </p:nvSpPr>
        <p:spPr>
          <a:xfrm>
            <a:off x="2051050" y="5397748"/>
            <a:ext cx="3168650" cy="447675"/>
          </a:xfrm>
          <a:custGeom>
            <a:rect b="b" l="l" r="r" t="t"/>
            <a:pathLst>
              <a:path extrusionOk="0" h="317" w="1996">
                <a:moveTo>
                  <a:pt x="1996" y="0"/>
                </a:moveTo>
                <a:cubicBezTo>
                  <a:pt x="1550" y="158"/>
                  <a:pt x="1105" y="317"/>
                  <a:pt x="772" y="317"/>
                </a:cubicBezTo>
                <a:cubicBezTo>
                  <a:pt x="439" y="317"/>
                  <a:pt x="129" y="53"/>
                  <a:pt x="0" y="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9" name="Google Shape;549;p34"/>
          <p:cNvSpPr/>
          <p:nvPr/>
        </p:nvSpPr>
        <p:spPr>
          <a:xfrm>
            <a:off x="2339975" y="5397748"/>
            <a:ext cx="3168650" cy="447675"/>
          </a:xfrm>
          <a:custGeom>
            <a:rect b="b" l="l" r="r" t="t"/>
            <a:pathLst>
              <a:path extrusionOk="0" h="317" w="1996">
                <a:moveTo>
                  <a:pt x="1996" y="0"/>
                </a:moveTo>
                <a:cubicBezTo>
                  <a:pt x="1550" y="158"/>
                  <a:pt x="1105" y="317"/>
                  <a:pt x="772" y="317"/>
                </a:cubicBezTo>
                <a:cubicBezTo>
                  <a:pt x="439" y="317"/>
                  <a:pt x="129" y="53"/>
                  <a:pt x="0" y="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0" name="Google Shape;550;p34"/>
          <p:cNvSpPr/>
          <p:nvPr/>
        </p:nvSpPr>
        <p:spPr>
          <a:xfrm>
            <a:off x="3132138" y="5397748"/>
            <a:ext cx="1511300" cy="192087"/>
          </a:xfrm>
          <a:custGeom>
            <a:rect b="b" l="l" r="r" t="t"/>
            <a:pathLst>
              <a:path extrusionOk="0" h="136" w="952">
                <a:moveTo>
                  <a:pt x="952" y="0"/>
                </a:moveTo>
                <a:cubicBezTo>
                  <a:pt x="737" y="68"/>
                  <a:pt x="522" y="136"/>
                  <a:pt x="363" y="136"/>
                </a:cubicBezTo>
                <a:cubicBezTo>
                  <a:pt x="204" y="136"/>
                  <a:pt x="102" y="68"/>
                  <a:pt x="0" y="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556" name="Google Shape;556;p3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Copying GC</a:t>
            </a:r>
            <a:endParaRPr/>
          </a:p>
          <a:p>
            <a:pPr indent="-342900" lvl="1" marL="800100" rtl="0" algn="l">
              <a:spcBef>
                <a:spcPts val="200"/>
              </a:spcBef>
              <a:spcAft>
                <a:spcPts val="0"/>
              </a:spcAft>
              <a:buClr>
                <a:schemeClr val="dk1"/>
              </a:buClr>
              <a:buSzPts val="1800"/>
              <a:buChar char="‒"/>
            </a:pPr>
            <a:r>
              <a:rPr lang="en-US"/>
              <a:t>Copies used objects to inactive regions </a:t>
            </a:r>
            <a:endParaRPr/>
          </a:p>
          <a:p>
            <a:pPr indent="-342900" lvl="1" marL="800100" rtl="0" algn="l">
              <a:spcBef>
                <a:spcPts val="200"/>
              </a:spcBef>
              <a:spcAft>
                <a:spcPts val="0"/>
              </a:spcAft>
              <a:buClr>
                <a:schemeClr val="dk1"/>
              </a:buClr>
              <a:buSzPts val="1800"/>
              <a:buChar char="‒"/>
            </a:pPr>
            <a:r>
              <a:rPr lang="en-US"/>
              <a:t>Less need in matching object to available space</a:t>
            </a:r>
            <a:endParaRPr/>
          </a:p>
          <a:p>
            <a:pPr indent="-342900" lvl="1" marL="800100" rtl="0" algn="l">
              <a:spcBef>
                <a:spcPts val="200"/>
              </a:spcBef>
              <a:spcAft>
                <a:spcPts val="0"/>
              </a:spcAft>
              <a:buClr>
                <a:schemeClr val="dk1"/>
              </a:buClr>
              <a:buSzPts val="1800"/>
              <a:buChar char="‒"/>
            </a:pPr>
            <a:r>
              <a:rPr lang="en-US"/>
              <a:t>Faster than Compacting CG</a:t>
            </a:r>
            <a:endParaRPr/>
          </a:p>
          <a:p>
            <a:pPr indent="-342900" lvl="1" marL="800100" rtl="0" algn="l">
              <a:spcBef>
                <a:spcPts val="200"/>
              </a:spcBef>
              <a:spcAft>
                <a:spcPts val="0"/>
              </a:spcAft>
              <a:buClr>
                <a:schemeClr val="dk1"/>
              </a:buClr>
              <a:buSzPts val="1800"/>
              <a:buChar char="‒"/>
            </a:pPr>
            <a:r>
              <a:rPr lang="en-US"/>
              <a:t>Requires greater heap in order to manage inactive regions </a:t>
            </a:r>
            <a:endParaRPr/>
          </a:p>
          <a:p>
            <a:pPr indent="-215900" lvl="0" marL="342900" rtl="0" algn="l">
              <a:spcBef>
                <a:spcPts val="400"/>
              </a:spcBef>
              <a:spcAft>
                <a:spcPts val="0"/>
              </a:spcAft>
              <a:buClr>
                <a:schemeClr val="dk1"/>
              </a:buClr>
              <a:buSzPts val="2000"/>
              <a:buFont typeface="Arial"/>
              <a:buNone/>
            </a:pPr>
            <a:r>
              <a:t/>
            </a:r>
            <a:endParaRPr/>
          </a:p>
        </p:txBody>
      </p:sp>
      <p:sp>
        <p:nvSpPr>
          <p:cNvPr id="557" name="Google Shape;557;p35"/>
          <p:cNvSpPr/>
          <p:nvPr/>
        </p:nvSpPr>
        <p:spPr>
          <a:xfrm>
            <a:off x="1331913" y="362108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35"/>
          <p:cNvSpPr/>
          <p:nvPr/>
        </p:nvSpPr>
        <p:spPr>
          <a:xfrm>
            <a:off x="1619250" y="362108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35"/>
          <p:cNvSpPr/>
          <p:nvPr/>
        </p:nvSpPr>
        <p:spPr>
          <a:xfrm>
            <a:off x="1908175" y="3621088"/>
            <a:ext cx="287338" cy="255587"/>
          </a:xfrm>
          <a:prstGeom prst="rect">
            <a:avLst/>
          </a:prstGeom>
          <a:solidFill>
            <a:srgbClr val="FF7D7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35"/>
          <p:cNvSpPr/>
          <p:nvPr/>
        </p:nvSpPr>
        <p:spPr>
          <a:xfrm>
            <a:off x="2195513" y="3621088"/>
            <a:ext cx="287337" cy="255587"/>
          </a:xfrm>
          <a:prstGeom prst="rect">
            <a:avLst/>
          </a:prstGeom>
          <a:solidFill>
            <a:srgbClr val="FF7D7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35"/>
          <p:cNvSpPr/>
          <p:nvPr/>
        </p:nvSpPr>
        <p:spPr>
          <a:xfrm>
            <a:off x="2484438" y="362108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35"/>
          <p:cNvSpPr/>
          <p:nvPr/>
        </p:nvSpPr>
        <p:spPr>
          <a:xfrm>
            <a:off x="2771775" y="362108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35"/>
          <p:cNvSpPr/>
          <p:nvPr/>
        </p:nvSpPr>
        <p:spPr>
          <a:xfrm>
            <a:off x="3060700" y="3621088"/>
            <a:ext cx="287338" cy="255587"/>
          </a:xfrm>
          <a:prstGeom prst="rect">
            <a:avLst/>
          </a:prstGeom>
          <a:solidFill>
            <a:srgbClr val="FF7D7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35"/>
          <p:cNvSpPr/>
          <p:nvPr/>
        </p:nvSpPr>
        <p:spPr>
          <a:xfrm>
            <a:off x="3348038" y="362108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35"/>
          <p:cNvSpPr/>
          <p:nvPr/>
        </p:nvSpPr>
        <p:spPr>
          <a:xfrm>
            <a:off x="3635375" y="362108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35"/>
          <p:cNvSpPr/>
          <p:nvPr/>
        </p:nvSpPr>
        <p:spPr>
          <a:xfrm>
            <a:off x="3922713" y="362108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35"/>
          <p:cNvSpPr/>
          <p:nvPr/>
        </p:nvSpPr>
        <p:spPr>
          <a:xfrm>
            <a:off x="4211638" y="362108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35"/>
          <p:cNvSpPr/>
          <p:nvPr/>
        </p:nvSpPr>
        <p:spPr>
          <a:xfrm>
            <a:off x="4498975" y="3621088"/>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35"/>
          <p:cNvSpPr/>
          <p:nvPr/>
        </p:nvSpPr>
        <p:spPr>
          <a:xfrm>
            <a:off x="4789488" y="362108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35"/>
          <p:cNvSpPr/>
          <p:nvPr/>
        </p:nvSpPr>
        <p:spPr>
          <a:xfrm>
            <a:off x="5076825" y="3621088"/>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35"/>
          <p:cNvSpPr/>
          <p:nvPr/>
        </p:nvSpPr>
        <p:spPr>
          <a:xfrm>
            <a:off x="5365750" y="3621088"/>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35"/>
          <p:cNvSpPr/>
          <p:nvPr/>
        </p:nvSpPr>
        <p:spPr>
          <a:xfrm>
            <a:off x="5653088" y="362108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p35"/>
          <p:cNvSpPr/>
          <p:nvPr/>
        </p:nvSpPr>
        <p:spPr>
          <a:xfrm>
            <a:off x="1331913" y="426243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35"/>
          <p:cNvSpPr/>
          <p:nvPr/>
        </p:nvSpPr>
        <p:spPr>
          <a:xfrm>
            <a:off x="1619250" y="426243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35"/>
          <p:cNvSpPr/>
          <p:nvPr/>
        </p:nvSpPr>
        <p:spPr>
          <a:xfrm>
            <a:off x="1908175" y="4262438"/>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35"/>
          <p:cNvSpPr/>
          <p:nvPr/>
        </p:nvSpPr>
        <p:spPr>
          <a:xfrm>
            <a:off x="2195513" y="426243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35"/>
          <p:cNvSpPr/>
          <p:nvPr/>
        </p:nvSpPr>
        <p:spPr>
          <a:xfrm>
            <a:off x="2484438" y="426243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35"/>
          <p:cNvSpPr/>
          <p:nvPr/>
        </p:nvSpPr>
        <p:spPr>
          <a:xfrm>
            <a:off x="2771775" y="426243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35"/>
          <p:cNvSpPr/>
          <p:nvPr/>
        </p:nvSpPr>
        <p:spPr>
          <a:xfrm>
            <a:off x="3060700" y="4262438"/>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35"/>
          <p:cNvSpPr/>
          <p:nvPr/>
        </p:nvSpPr>
        <p:spPr>
          <a:xfrm>
            <a:off x="3348038" y="4262438"/>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35"/>
          <p:cNvSpPr/>
          <p:nvPr/>
        </p:nvSpPr>
        <p:spPr>
          <a:xfrm>
            <a:off x="3635375" y="4262438"/>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35"/>
          <p:cNvSpPr/>
          <p:nvPr/>
        </p:nvSpPr>
        <p:spPr>
          <a:xfrm>
            <a:off x="3922713" y="426243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35"/>
          <p:cNvSpPr/>
          <p:nvPr/>
        </p:nvSpPr>
        <p:spPr>
          <a:xfrm>
            <a:off x="4211638" y="426243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35"/>
          <p:cNvSpPr/>
          <p:nvPr/>
        </p:nvSpPr>
        <p:spPr>
          <a:xfrm>
            <a:off x="4498975" y="4262438"/>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35"/>
          <p:cNvSpPr/>
          <p:nvPr/>
        </p:nvSpPr>
        <p:spPr>
          <a:xfrm>
            <a:off x="4789488" y="426243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35"/>
          <p:cNvSpPr/>
          <p:nvPr/>
        </p:nvSpPr>
        <p:spPr>
          <a:xfrm>
            <a:off x="5076825" y="4262438"/>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 name="Google Shape;587;p35"/>
          <p:cNvSpPr/>
          <p:nvPr/>
        </p:nvSpPr>
        <p:spPr>
          <a:xfrm>
            <a:off x="5365750" y="4262438"/>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35"/>
          <p:cNvSpPr/>
          <p:nvPr/>
        </p:nvSpPr>
        <p:spPr>
          <a:xfrm>
            <a:off x="5653088" y="4262438"/>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35"/>
          <p:cNvSpPr/>
          <p:nvPr/>
        </p:nvSpPr>
        <p:spPr>
          <a:xfrm>
            <a:off x="6877050" y="4262438"/>
            <a:ext cx="287338" cy="255587"/>
          </a:xfrm>
          <a:prstGeom prst="rect">
            <a:avLst/>
          </a:prstGeom>
          <a:solidFill>
            <a:srgbClr val="FF7D7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35"/>
          <p:cNvSpPr/>
          <p:nvPr/>
        </p:nvSpPr>
        <p:spPr>
          <a:xfrm>
            <a:off x="6877050" y="4902200"/>
            <a:ext cx="287338"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35"/>
          <p:cNvSpPr/>
          <p:nvPr/>
        </p:nvSpPr>
        <p:spPr>
          <a:xfrm>
            <a:off x="6878638" y="3686175"/>
            <a:ext cx="287337"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35"/>
          <p:cNvSpPr/>
          <p:nvPr/>
        </p:nvSpPr>
        <p:spPr>
          <a:xfrm>
            <a:off x="7526338" y="4900613"/>
            <a:ext cx="287337" cy="2555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44">
                <a:solidFill>
                  <a:schemeClr val="dk1"/>
                </a:solidFill>
                <a:latin typeface="Calibri"/>
                <a:ea typeface="Calibri"/>
                <a:cs typeface="Calibri"/>
                <a:sym typeface="Calibri"/>
              </a:rPr>
              <a:t>Free space</a:t>
            </a:r>
            <a:endParaRPr/>
          </a:p>
        </p:txBody>
      </p:sp>
      <p:sp>
        <p:nvSpPr>
          <p:cNvPr id="593" name="Google Shape;593;p35"/>
          <p:cNvSpPr/>
          <p:nvPr/>
        </p:nvSpPr>
        <p:spPr>
          <a:xfrm>
            <a:off x="7597775" y="4262438"/>
            <a:ext cx="287338" cy="2555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44">
                <a:solidFill>
                  <a:schemeClr val="dk1"/>
                </a:solidFill>
                <a:latin typeface="Calibri"/>
                <a:ea typeface="Calibri"/>
                <a:cs typeface="Calibri"/>
                <a:sym typeface="Calibri"/>
              </a:rPr>
              <a:t>Marked object</a:t>
            </a:r>
            <a:endParaRPr/>
          </a:p>
        </p:txBody>
      </p:sp>
      <p:sp>
        <p:nvSpPr>
          <p:cNvPr id="594" name="Google Shape;594;p35"/>
          <p:cNvSpPr/>
          <p:nvPr/>
        </p:nvSpPr>
        <p:spPr>
          <a:xfrm>
            <a:off x="7526338" y="3684588"/>
            <a:ext cx="287337" cy="2555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44">
                <a:solidFill>
                  <a:schemeClr val="dk1"/>
                </a:solidFill>
                <a:latin typeface="Calibri"/>
                <a:ea typeface="Calibri"/>
                <a:cs typeface="Calibri"/>
                <a:sym typeface="Calibri"/>
              </a:rPr>
              <a:t>Used Object</a:t>
            </a:r>
            <a:endParaRPr/>
          </a:p>
        </p:txBody>
      </p:sp>
      <p:sp>
        <p:nvSpPr>
          <p:cNvPr id="595" name="Google Shape;595;p35"/>
          <p:cNvSpPr/>
          <p:nvPr/>
        </p:nvSpPr>
        <p:spPr>
          <a:xfrm>
            <a:off x="1331913" y="4902200"/>
            <a:ext cx="287337"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35"/>
          <p:cNvSpPr/>
          <p:nvPr/>
        </p:nvSpPr>
        <p:spPr>
          <a:xfrm>
            <a:off x="1619250" y="4902200"/>
            <a:ext cx="287338"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35"/>
          <p:cNvSpPr/>
          <p:nvPr/>
        </p:nvSpPr>
        <p:spPr>
          <a:xfrm>
            <a:off x="1908175" y="4902200"/>
            <a:ext cx="287338"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35"/>
          <p:cNvSpPr/>
          <p:nvPr/>
        </p:nvSpPr>
        <p:spPr>
          <a:xfrm>
            <a:off x="2195513" y="4902200"/>
            <a:ext cx="287337"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35"/>
          <p:cNvSpPr/>
          <p:nvPr/>
        </p:nvSpPr>
        <p:spPr>
          <a:xfrm>
            <a:off x="2484438" y="4902200"/>
            <a:ext cx="287337"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35"/>
          <p:cNvSpPr/>
          <p:nvPr/>
        </p:nvSpPr>
        <p:spPr>
          <a:xfrm>
            <a:off x="2771775" y="4902200"/>
            <a:ext cx="287338"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35"/>
          <p:cNvSpPr/>
          <p:nvPr/>
        </p:nvSpPr>
        <p:spPr>
          <a:xfrm>
            <a:off x="3060700" y="4902200"/>
            <a:ext cx="287338"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35"/>
          <p:cNvSpPr/>
          <p:nvPr/>
        </p:nvSpPr>
        <p:spPr>
          <a:xfrm>
            <a:off x="3348038" y="4902200"/>
            <a:ext cx="287337"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 name="Google Shape;603;p35"/>
          <p:cNvSpPr/>
          <p:nvPr/>
        </p:nvSpPr>
        <p:spPr>
          <a:xfrm>
            <a:off x="3635375" y="4902200"/>
            <a:ext cx="287338"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35"/>
          <p:cNvSpPr/>
          <p:nvPr/>
        </p:nvSpPr>
        <p:spPr>
          <a:xfrm>
            <a:off x="3922713" y="4902200"/>
            <a:ext cx="287337" cy="255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35"/>
          <p:cNvSpPr/>
          <p:nvPr/>
        </p:nvSpPr>
        <p:spPr>
          <a:xfrm>
            <a:off x="4211638" y="4902200"/>
            <a:ext cx="287337"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p35"/>
          <p:cNvSpPr/>
          <p:nvPr/>
        </p:nvSpPr>
        <p:spPr>
          <a:xfrm>
            <a:off x="4498975" y="4902200"/>
            <a:ext cx="287338"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35"/>
          <p:cNvSpPr/>
          <p:nvPr/>
        </p:nvSpPr>
        <p:spPr>
          <a:xfrm>
            <a:off x="4789488" y="4902200"/>
            <a:ext cx="287337"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35"/>
          <p:cNvSpPr/>
          <p:nvPr/>
        </p:nvSpPr>
        <p:spPr>
          <a:xfrm>
            <a:off x="2195513" y="4900613"/>
            <a:ext cx="287337"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35"/>
          <p:cNvSpPr/>
          <p:nvPr/>
        </p:nvSpPr>
        <p:spPr>
          <a:xfrm>
            <a:off x="1908175" y="4900613"/>
            <a:ext cx="287338" cy="2555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35"/>
          <p:cNvSpPr/>
          <p:nvPr/>
        </p:nvSpPr>
        <p:spPr>
          <a:xfrm>
            <a:off x="5653088" y="4902200"/>
            <a:ext cx="287337" cy="255588"/>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35"/>
          <p:cNvSpPr/>
          <p:nvPr/>
        </p:nvSpPr>
        <p:spPr>
          <a:xfrm>
            <a:off x="5076825" y="4900613"/>
            <a:ext cx="287338"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35"/>
          <p:cNvSpPr/>
          <p:nvPr/>
        </p:nvSpPr>
        <p:spPr>
          <a:xfrm>
            <a:off x="5364163" y="4900613"/>
            <a:ext cx="287337" cy="255587"/>
          </a:xfrm>
          <a:prstGeom prst="rect">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35"/>
          <p:cNvSpPr/>
          <p:nvPr/>
        </p:nvSpPr>
        <p:spPr>
          <a:xfrm>
            <a:off x="1619250" y="4645025"/>
            <a:ext cx="2881313" cy="127000"/>
          </a:xfrm>
          <a:custGeom>
            <a:rect b="b" l="l" r="r" t="t"/>
            <a:pathLst>
              <a:path extrusionOk="0" h="90" w="1815">
                <a:moveTo>
                  <a:pt x="0" y="0"/>
                </a:moveTo>
                <a:cubicBezTo>
                  <a:pt x="416" y="45"/>
                  <a:pt x="832" y="90"/>
                  <a:pt x="1134" y="90"/>
                </a:cubicBezTo>
                <a:cubicBezTo>
                  <a:pt x="1436" y="90"/>
                  <a:pt x="1625" y="45"/>
                  <a:pt x="1815" y="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4" name="Google Shape;614;p35"/>
          <p:cNvSpPr/>
          <p:nvPr/>
        </p:nvSpPr>
        <p:spPr>
          <a:xfrm rot="-5529282">
            <a:off x="1587500" y="4397375"/>
            <a:ext cx="63500" cy="431800"/>
          </a:xfrm>
          <a:prstGeom prst="leftBrace">
            <a:avLst>
              <a:gd fmla="val 50370"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35"/>
          <p:cNvSpPr/>
          <p:nvPr/>
        </p:nvSpPr>
        <p:spPr>
          <a:xfrm rot="-5529282">
            <a:off x="2740025" y="4397375"/>
            <a:ext cx="63500" cy="431800"/>
          </a:xfrm>
          <a:prstGeom prst="leftBrace">
            <a:avLst>
              <a:gd fmla="val 50370"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35"/>
          <p:cNvSpPr/>
          <p:nvPr/>
        </p:nvSpPr>
        <p:spPr>
          <a:xfrm rot="-5529282">
            <a:off x="3603625" y="4397375"/>
            <a:ext cx="63500" cy="431800"/>
          </a:xfrm>
          <a:prstGeom prst="leftBrace">
            <a:avLst>
              <a:gd fmla="val 50370"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35"/>
          <p:cNvSpPr/>
          <p:nvPr/>
        </p:nvSpPr>
        <p:spPr>
          <a:xfrm>
            <a:off x="2771775" y="4581525"/>
            <a:ext cx="2232025" cy="266700"/>
          </a:xfrm>
          <a:custGeom>
            <a:rect b="b" l="l" r="r" t="t"/>
            <a:pathLst>
              <a:path extrusionOk="0" h="190" w="1406">
                <a:moveTo>
                  <a:pt x="0" y="46"/>
                </a:moveTo>
                <a:cubicBezTo>
                  <a:pt x="359" y="118"/>
                  <a:pt x="719" y="190"/>
                  <a:pt x="953" y="182"/>
                </a:cubicBezTo>
                <a:cubicBezTo>
                  <a:pt x="1187" y="174"/>
                  <a:pt x="1296" y="87"/>
                  <a:pt x="1406" y="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8" name="Google Shape;618;p35"/>
          <p:cNvSpPr/>
          <p:nvPr/>
        </p:nvSpPr>
        <p:spPr>
          <a:xfrm>
            <a:off x="3635375" y="4581525"/>
            <a:ext cx="2016125" cy="266700"/>
          </a:xfrm>
          <a:custGeom>
            <a:rect b="b" l="l" r="r" t="t"/>
            <a:pathLst>
              <a:path extrusionOk="0" h="190" w="1270">
                <a:moveTo>
                  <a:pt x="0" y="46"/>
                </a:moveTo>
                <a:cubicBezTo>
                  <a:pt x="211" y="118"/>
                  <a:pt x="423" y="190"/>
                  <a:pt x="635" y="182"/>
                </a:cubicBezTo>
                <a:cubicBezTo>
                  <a:pt x="847" y="174"/>
                  <a:pt x="1058" y="87"/>
                  <a:pt x="1270" y="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9" name="Google Shape;619;p35"/>
          <p:cNvSpPr/>
          <p:nvPr/>
        </p:nvSpPr>
        <p:spPr>
          <a:xfrm>
            <a:off x="4716463" y="3941763"/>
            <a:ext cx="287337" cy="2555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44">
                <a:solidFill>
                  <a:schemeClr val="dk1"/>
                </a:solidFill>
                <a:latin typeface="Calibri"/>
                <a:ea typeface="Calibri"/>
                <a:cs typeface="Calibri"/>
                <a:sym typeface="Calibri"/>
              </a:rPr>
              <a:t>Inactive Region</a:t>
            </a:r>
            <a:endParaRPr/>
          </a:p>
        </p:txBody>
      </p:sp>
      <p:sp>
        <p:nvSpPr>
          <p:cNvPr id="620" name="Google Shape;620;p35"/>
          <p:cNvSpPr/>
          <p:nvPr/>
        </p:nvSpPr>
        <p:spPr>
          <a:xfrm>
            <a:off x="1905000" y="3617913"/>
            <a:ext cx="287338"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1" name="Google Shape;621;p35"/>
          <p:cNvSpPr/>
          <p:nvPr/>
        </p:nvSpPr>
        <p:spPr>
          <a:xfrm>
            <a:off x="2192338" y="3617913"/>
            <a:ext cx="287337"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2" name="Google Shape;622;p35"/>
          <p:cNvSpPr/>
          <p:nvPr/>
        </p:nvSpPr>
        <p:spPr>
          <a:xfrm>
            <a:off x="3057525" y="3617913"/>
            <a:ext cx="287338"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3" name="Google Shape;623;p35"/>
          <p:cNvSpPr/>
          <p:nvPr/>
        </p:nvSpPr>
        <p:spPr>
          <a:xfrm>
            <a:off x="6873875" y="4259263"/>
            <a:ext cx="287338" cy="255587"/>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3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629" name="Google Shape;629;p3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GC Types: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Simple</a:t>
            </a:r>
            <a:endParaRPr/>
          </a:p>
          <a:p>
            <a:pPr indent="-342900" lvl="2" marL="1257300" rtl="0" algn="l">
              <a:spcBef>
                <a:spcPts val="100"/>
              </a:spcBef>
              <a:spcAft>
                <a:spcPts val="0"/>
              </a:spcAft>
              <a:buClr>
                <a:schemeClr val="dk1"/>
              </a:buClr>
              <a:buSzPts val="1800"/>
              <a:buChar char="•"/>
            </a:pPr>
            <a:r>
              <a:rPr lang="en-US"/>
              <a:t>blocks all threads while cleaning – “stop the world GC”</a:t>
            </a:r>
            <a:endParaRPr/>
          </a:p>
          <a:p>
            <a:pPr indent="-342900" lvl="2" marL="1257300" rtl="0" algn="l">
              <a:spcBef>
                <a:spcPts val="100"/>
              </a:spcBef>
              <a:spcAft>
                <a:spcPts val="0"/>
              </a:spcAft>
              <a:buClr>
                <a:schemeClr val="dk1"/>
              </a:buClr>
              <a:buSzPts val="1800"/>
              <a:buChar char="•"/>
            </a:pPr>
            <a:r>
              <a:rPr lang="en-US"/>
              <a:t>More heap allocations for objects causes longer pause time</a:t>
            </a:r>
            <a:endParaRPr/>
          </a:p>
          <a:p>
            <a:pPr indent="-228600" lvl="3" marL="1714500" rtl="0" algn="l">
              <a:spcBef>
                <a:spcPts val="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Concurrent</a:t>
            </a:r>
            <a:endParaRPr/>
          </a:p>
          <a:p>
            <a:pPr indent="-342900" lvl="2" marL="1257300" rtl="0" algn="l">
              <a:spcBef>
                <a:spcPts val="100"/>
              </a:spcBef>
              <a:spcAft>
                <a:spcPts val="0"/>
              </a:spcAft>
              <a:buClr>
                <a:schemeClr val="dk1"/>
              </a:buClr>
              <a:buSzPts val="1800"/>
              <a:buChar char="•"/>
            </a:pPr>
            <a:r>
              <a:rPr lang="en-US"/>
              <a:t>allows other threads to run along the GC threads</a:t>
            </a:r>
            <a:endParaRPr/>
          </a:p>
          <a:p>
            <a:pPr indent="-342900" lvl="2" marL="1257300" rtl="0" algn="l">
              <a:spcBef>
                <a:spcPts val="100"/>
              </a:spcBef>
              <a:spcAft>
                <a:spcPts val="0"/>
              </a:spcAft>
              <a:buClr>
                <a:schemeClr val="dk1"/>
              </a:buClr>
              <a:buSzPts val="1800"/>
              <a:buChar char="•"/>
            </a:pPr>
            <a:r>
              <a:rPr lang="en-US"/>
              <a:t>each GC thread is responsible for one region in the heap [concurrent marking]</a:t>
            </a:r>
            <a:endParaRPr/>
          </a:p>
          <a:p>
            <a:pPr indent="-342900" lvl="2" marL="1257300" rtl="0" algn="l">
              <a:spcBef>
                <a:spcPts val="100"/>
              </a:spcBef>
              <a:spcAft>
                <a:spcPts val="0"/>
              </a:spcAft>
              <a:buClr>
                <a:schemeClr val="dk1"/>
              </a:buClr>
              <a:buSzPts val="1800"/>
              <a:buChar char="•"/>
            </a:pPr>
            <a:r>
              <a:rPr lang="en-US"/>
              <a:t>available only for –server VM instances</a:t>
            </a:r>
            <a:endParaRPr/>
          </a:p>
          <a:p>
            <a:pPr indent="-342900" lvl="2" marL="1257300" rtl="0" algn="l">
              <a:spcBef>
                <a:spcPts val="100"/>
              </a:spcBef>
              <a:spcAft>
                <a:spcPts val="0"/>
              </a:spcAft>
              <a:buClr>
                <a:schemeClr val="dk1"/>
              </a:buClr>
              <a:buSzPts val="1800"/>
              <a:buChar char="•"/>
            </a:pPr>
            <a:r>
              <a:rPr lang="en-US"/>
              <a:t>use –Xcongc to enable</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635" name="Google Shape;635;p3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GC Types (cont’):</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Parallel </a:t>
            </a:r>
            <a:endParaRPr/>
          </a:p>
          <a:p>
            <a:pPr indent="-342900" lvl="2" marL="1257300" rtl="0" algn="l">
              <a:spcBef>
                <a:spcPts val="100"/>
              </a:spcBef>
              <a:spcAft>
                <a:spcPts val="0"/>
              </a:spcAft>
              <a:buClr>
                <a:schemeClr val="dk1"/>
              </a:buClr>
              <a:buSzPts val="1800"/>
              <a:buChar char="•"/>
            </a:pPr>
            <a:r>
              <a:rPr lang="en-US"/>
              <a:t>distribute the GC work to multiple processors</a:t>
            </a:r>
            <a:endParaRPr/>
          </a:p>
          <a:p>
            <a:pPr indent="-342900" lvl="2" marL="1257300" rtl="0" algn="l">
              <a:spcBef>
                <a:spcPts val="100"/>
              </a:spcBef>
              <a:spcAft>
                <a:spcPts val="0"/>
              </a:spcAft>
              <a:buClr>
                <a:schemeClr val="dk1"/>
              </a:buClr>
              <a:buSzPts val="1800"/>
              <a:buChar char="•"/>
            </a:pPr>
            <a:r>
              <a:rPr lang="en-US"/>
              <a:t>one thread coordinates a specified number of helper threads</a:t>
            </a:r>
            <a:endParaRPr/>
          </a:p>
          <a:p>
            <a:pPr indent="-342900" lvl="2" marL="1257300" rtl="0" algn="l">
              <a:spcBef>
                <a:spcPts val="100"/>
              </a:spcBef>
              <a:spcAft>
                <a:spcPts val="0"/>
              </a:spcAft>
              <a:buClr>
                <a:schemeClr val="dk1"/>
              </a:buClr>
              <a:buSzPts val="1800"/>
              <a:buChar char="•"/>
            </a:pPr>
            <a:r>
              <a:rPr lang="en-US"/>
              <a:t>available only for –server VM instances</a:t>
            </a:r>
            <a:endParaRPr/>
          </a:p>
          <a:p>
            <a:pPr indent="-342900" lvl="2" marL="1257300" rtl="0" algn="l">
              <a:spcBef>
                <a:spcPts val="100"/>
              </a:spcBef>
              <a:spcAft>
                <a:spcPts val="0"/>
              </a:spcAft>
              <a:buClr>
                <a:schemeClr val="dk1"/>
              </a:buClr>
              <a:buSzPts val="1800"/>
              <a:buChar char="•"/>
            </a:pPr>
            <a:r>
              <a:rPr lang="en-US"/>
              <a:t>one thread per processor -  done via –Xgcthreads[n]</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Incremental </a:t>
            </a:r>
            <a:endParaRPr/>
          </a:p>
          <a:p>
            <a:pPr indent="-342900" lvl="2" marL="1257300" rtl="0" algn="l">
              <a:spcBef>
                <a:spcPts val="100"/>
              </a:spcBef>
              <a:spcAft>
                <a:spcPts val="0"/>
              </a:spcAft>
              <a:buClr>
                <a:schemeClr val="dk1"/>
              </a:buClr>
              <a:buSzPts val="1800"/>
              <a:buChar char="•"/>
            </a:pPr>
            <a:r>
              <a:rPr lang="en-US"/>
              <a:t>relevant for Old generation</a:t>
            </a:r>
            <a:endParaRPr/>
          </a:p>
          <a:p>
            <a:pPr indent="-342900" lvl="2" marL="1257300" rtl="0" algn="l">
              <a:spcBef>
                <a:spcPts val="100"/>
              </a:spcBef>
              <a:spcAft>
                <a:spcPts val="0"/>
              </a:spcAft>
              <a:buClr>
                <a:schemeClr val="dk1"/>
              </a:buClr>
              <a:buSzPts val="1800"/>
              <a:buChar char="•"/>
            </a:pPr>
            <a:r>
              <a:rPr lang="en-US"/>
              <a:t>breaks the region into smaller chunks</a:t>
            </a:r>
            <a:endParaRPr/>
          </a:p>
          <a:p>
            <a:pPr indent="-342900" lvl="2" marL="1257300" rtl="0" algn="l">
              <a:spcBef>
                <a:spcPts val="100"/>
              </a:spcBef>
              <a:spcAft>
                <a:spcPts val="0"/>
              </a:spcAft>
              <a:buClr>
                <a:schemeClr val="dk1"/>
              </a:buClr>
              <a:buSzPts val="1800"/>
              <a:buChar char="•"/>
            </a:pPr>
            <a:r>
              <a:rPr lang="en-US"/>
              <a:t>cleans each region individually </a:t>
            </a:r>
            <a:endParaRPr/>
          </a:p>
          <a:p>
            <a:pPr indent="-342900" lvl="2" marL="1257300" rtl="0" algn="l">
              <a:spcBef>
                <a:spcPts val="100"/>
              </a:spcBef>
              <a:spcAft>
                <a:spcPts val="0"/>
              </a:spcAft>
              <a:buClr>
                <a:schemeClr val="dk1"/>
              </a:buClr>
              <a:buSzPts val="1800"/>
              <a:buChar char="•"/>
            </a:pPr>
            <a:r>
              <a:rPr lang="en-US"/>
              <a:t>breaks overall pause time into many short pauses but overall  throughput increases </a:t>
            </a:r>
            <a:endParaRPr/>
          </a:p>
          <a:p>
            <a:pPr indent="-342900" lvl="2" marL="1257300" rtl="0" algn="l">
              <a:spcBef>
                <a:spcPts val="100"/>
              </a:spcBef>
              <a:spcAft>
                <a:spcPts val="0"/>
              </a:spcAft>
              <a:buClr>
                <a:schemeClr val="dk1"/>
              </a:buClr>
              <a:buSzPts val="1800"/>
              <a:buChar char="•"/>
            </a:pPr>
            <a:r>
              <a:rPr lang="en-US"/>
              <a:t>use -Xincgc</a:t>
            </a:r>
            <a:endParaRPr/>
          </a:p>
          <a:p>
            <a:pPr indent="-228600" lvl="3" marL="1714500" rtl="0" algn="l">
              <a:spcBef>
                <a:spcPts val="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3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Generational GC</a:t>
            </a:r>
            <a:endParaRPr/>
          </a:p>
        </p:txBody>
      </p:sp>
      <p:sp>
        <p:nvSpPr>
          <p:cNvPr id="641" name="Google Shape;641;p3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Heap generations – New</a:t>
            </a:r>
            <a:endParaRPr/>
          </a:p>
          <a:p>
            <a:pPr indent="-342900" lvl="0" marL="342900" rtl="0" algn="l">
              <a:spcBef>
                <a:spcPts val="400"/>
              </a:spcBef>
              <a:spcAft>
                <a:spcPts val="0"/>
              </a:spcAft>
              <a:buClr>
                <a:schemeClr val="dk1"/>
              </a:buClr>
              <a:buSzPts val="2000"/>
              <a:buFont typeface="Arial"/>
              <a:buChar char="•"/>
            </a:pPr>
            <a:r>
              <a:rPr lang="en-US"/>
              <a:t>Minor GC – Copying GC</a:t>
            </a:r>
            <a:endParaRPr/>
          </a:p>
          <a:p>
            <a:pPr indent="-342900" lvl="0" marL="342900" rtl="0" algn="l">
              <a:spcBef>
                <a:spcPts val="400"/>
              </a:spcBef>
              <a:spcAft>
                <a:spcPts val="0"/>
              </a:spcAft>
              <a:buClr>
                <a:schemeClr val="dk1"/>
              </a:buClr>
              <a:buSzPts val="2000"/>
              <a:buFont typeface="Arial"/>
              <a:buChar char="•"/>
            </a:pPr>
            <a:r>
              <a:rPr lang="en-US"/>
              <a:t>EDEN &amp; 2 survivor spaces</a:t>
            </a:r>
            <a:endParaRPr/>
          </a:p>
          <a:p>
            <a:pPr indent="-342900" lvl="1" marL="800100" rtl="0" algn="l">
              <a:spcBef>
                <a:spcPts val="200"/>
              </a:spcBef>
              <a:spcAft>
                <a:spcPts val="0"/>
              </a:spcAft>
              <a:buClr>
                <a:schemeClr val="dk1"/>
              </a:buClr>
              <a:buSzPts val="1800"/>
              <a:buChar char="‒"/>
            </a:pPr>
            <a:r>
              <a:rPr lang="en-US"/>
              <a:t>intensive allocations</a:t>
            </a:r>
            <a:endParaRPr/>
          </a:p>
          <a:p>
            <a:pPr indent="-342900" lvl="1" marL="800100" rtl="0" algn="l">
              <a:spcBef>
                <a:spcPts val="200"/>
              </a:spcBef>
              <a:spcAft>
                <a:spcPts val="0"/>
              </a:spcAft>
              <a:buClr>
                <a:schemeClr val="dk1"/>
              </a:buClr>
              <a:buSzPts val="1800"/>
              <a:buChar char="‒"/>
            </a:pPr>
            <a:r>
              <a:rPr lang="en-US"/>
              <a:t>intensive GC activity</a:t>
            </a:r>
            <a:endParaRPr/>
          </a:p>
          <a:p>
            <a:pPr indent="-342900" lvl="1" marL="800100" rtl="0" algn="l">
              <a:spcBef>
                <a:spcPts val="200"/>
              </a:spcBef>
              <a:spcAft>
                <a:spcPts val="0"/>
              </a:spcAft>
              <a:buClr>
                <a:schemeClr val="dk1"/>
              </a:buClr>
              <a:buSzPts val="1800"/>
              <a:buChar char="‒"/>
            </a:pPr>
            <a:r>
              <a:rPr lang="en-US"/>
              <a:t>Inefficient memory usage</a:t>
            </a:r>
            <a:endParaRPr/>
          </a:p>
          <a:p>
            <a:pPr indent="-342900" lvl="0" marL="342900" rtl="0" algn="l">
              <a:spcBef>
                <a:spcPts val="400"/>
              </a:spcBef>
              <a:spcAft>
                <a:spcPts val="0"/>
              </a:spcAft>
              <a:buClr>
                <a:schemeClr val="dk1"/>
              </a:buClr>
              <a:buSzPts val="2000"/>
              <a:buFont typeface="Arial"/>
              <a:buChar char="•"/>
            </a:pPr>
            <a:r>
              <a:rPr lang="en-US"/>
              <a:t>When EDEN is about to overflow – copying collection takes place:</a:t>
            </a:r>
            <a:endParaRPr/>
          </a:p>
          <a:p>
            <a:pPr indent="-342900" lvl="1" marL="800100" rtl="0" algn="l">
              <a:spcBef>
                <a:spcPts val="200"/>
              </a:spcBef>
              <a:spcAft>
                <a:spcPts val="0"/>
              </a:spcAft>
              <a:buClr>
                <a:schemeClr val="dk1"/>
              </a:buClr>
              <a:buSzPts val="1800"/>
              <a:buChar char="‒"/>
            </a:pPr>
            <a:r>
              <a:rPr lang="en-US"/>
              <a:t>Most of its objects are unreferenced</a:t>
            </a:r>
            <a:endParaRPr/>
          </a:p>
          <a:p>
            <a:pPr indent="-342900" lvl="1" marL="800100" rtl="0" algn="l">
              <a:spcBef>
                <a:spcPts val="200"/>
              </a:spcBef>
              <a:spcAft>
                <a:spcPts val="0"/>
              </a:spcAft>
              <a:buClr>
                <a:schemeClr val="dk1"/>
              </a:buClr>
              <a:buSzPts val="1800"/>
              <a:buChar char="‒"/>
            </a:pPr>
            <a:r>
              <a:rPr lang="en-US"/>
              <a:t>Those who are referenced are copied to the survivor space 1 inactive region</a:t>
            </a:r>
            <a:endParaRPr/>
          </a:p>
          <a:p>
            <a:pPr indent="-342900" lvl="1" marL="800100" rtl="0" algn="l">
              <a:spcBef>
                <a:spcPts val="200"/>
              </a:spcBef>
              <a:spcAft>
                <a:spcPts val="0"/>
              </a:spcAft>
              <a:buClr>
                <a:schemeClr val="dk1"/>
              </a:buClr>
              <a:buSzPts val="1800"/>
              <a:buChar char="‒"/>
            </a:pPr>
            <a:r>
              <a:rPr lang="en-US"/>
              <a:t>Next time – objects are copied from both EDEN &amp; SP1 to the SP2 </a:t>
            </a:r>
            <a:endParaRPr/>
          </a:p>
          <a:p>
            <a:pPr indent="-342900" lvl="1" marL="800100" rtl="0" algn="l">
              <a:spcBef>
                <a:spcPts val="200"/>
              </a:spcBef>
              <a:spcAft>
                <a:spcPts val="0"/>
              </a:spcAft>
              <a:buClr>
                <a:schemeClr val="dk1"/>
              </a:buClr>
              <a:buSzPts val="1800"/>
              <a:buChar char="‒"/>
            </a:pPr>
            <a:r>
              <a:rPr lang="en-US"/>
              <a:t>SP1 is now clean again – so the phases can repeat until –</a:t>
            </a:r>
            <a:endParaRPr/>
          </a:p>
          <a:p>
            <a:pPr indent="-342900" lvl="1" marL="800100" rtl="0" algn="l">
              <a:spcBef>
                <a:spcPts val="200"/>
              </a:spcBef>
              <a:spcAft>
                <a:spcPts val="0"/>
              </a:spcAft>
              <a:buClr>
                <a:schemeClr val="dk1"/>
              </a:buClr>
              <a:buSzPts val="1800"/>
              <a:buChar char="‒"/>
            </a:pPr>
            <a:r>
              <a:rPr lang="en-US"/>
              <a:t>Long lived object eventually moved to OLD region</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3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Generational GC</a:t>
            </a:r>
            <a:endParaRPr/>
          </a:p>
        </p:txBody>
      </p:sp>
      <p:sp>
        <p:nvSpPr>
          <p:cNvPr id="647" name="Google Shape;647;p3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Heap generations - Old</a:t>
            </a:r>
            <a:endParaRPr/>
          </a:p>
          <a:p>
            <a:pPr indent="-342900" lvl="2" marL="1257300" rtl="0" algn="l">
              <a:spcBef>
                <a:spcPts val="100"/>
              </a:spcBef>
              <a:spcAft>
                <a:spcPts val="0"/>
              </a:spcAft>
              <a:buClr>
                <a:schemeClr val="dk1"/>
              </a:buClr>
              <a:buSzPts val="1800"/>
              <a:buChar char="•"/>
            </a:pPr>
            <a:r>
              <a:rPr lang="en-US"/>
              <a:t>Less allocations</a:t>
            </a:r>
            <a:endParaRPr/>
          </a:p>
          <a:p>
            <a:pPr indent="-342900" lvl="2" marL="1257300" rtl="0" algn="l">
              <a:spcBef>
                <a:spcPts val="100"/>
              </a:spcBef>
              <a:spcAft>
                <a:spcPts val="0"/>
              </a:spcAft>
              <a:buClr>
                <a:schemeClr val="dk1"/>
              </a:buClr>
              <a:buSzPts val="1800"/>
              <a:buChar char="•"/>
            </a:pPr>
            <a:r>
              <a:rPr lang="en-US"/>
              <a:t>Less GC iterations</a:t>
            </a:r>
            <a:endParaRPr/>
          </a:p>
          <a:p>
            <a:pPr indent="-342900" lvl="2" marL="1257300" rtl="0" algn="l">
              <a:spcBef>
                <a:spcPts val="100"/>
              </a:spcBef>
              <a:spcAft>
                <a:spcPts val="0"/>
              </a:spcAft>
              <a:buClr>
                <a:schemeClr val="dk1"/>
              </a:buClr>
              <a:buSzPts val="1800"/>
              <a:buChar char="•"/>
            </a:pPr>
            <a:r>
              <a:rPr lang="en-US"/>
              <a:t>Efficient memory usage</a:t>
            </a:r>
            <a:endParaRPr/>
          </a:p>
          <a:p>
            <a:pPr indent="-228600" lvl="2" marL="1257300" rtl="0" algn="l">
              <a:spcBef>
                <a:spcPts val="1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OLD region may use several GC strategies</a:t>
            </a:r>
            <a:endParaRPr/>
          </a:p>
          <a:p>
            <a:pPr indent="-342900" lvl="2" marL="1257300" rtl="0" algn="l">
              <a:spcBef>
                <a:spcPts val="100"/>
              </a:spcBef>
              <a:spcAft>
                <a:spcPts val="0"/>
              </a:spcAft>
              <a:buClr>
                <a:schemeClr val="dk1"/>
              </a:buClr>
              <a:buSzPts val="1800"/>
              <a:buChar char="•"/>
            </a:pPr>
            <a:r>
              <a:rPr lang="en-US"/>
              <a:t>Sweep / compact</a:t>
            </a:r>
            <a:endParaRPr/>
          </a:p>
          <a:p>
            <a:pPr indent="-342900" lvl="2" marL="1257300" rtl="0" algn="l">
              <a:spcBef>
                <a:spcPts val="100"/>
              </a:spcBef>
              <a:spcAft>
                <a:spcPts val="0"/>
              </a:spcAft>
              <a:buClr>
                <a:schemeClr val="dk1"/>
              </a:buClr>
              <a:buSzPts val="1800"/>
              <a:buChar char="•"/>
            </a:pPr>
            <a:r>
              <a:rPr lang="en-US"/>
              <a:t>Incremental GC</a:t>
            </a:r>
            <a:endParaRPr/>
          </a:p>
          <a:p>
            <a:pPr indent="-342900" lvl="2" marL="1257300" rtl="0" algn="l">
              <a:spcBef>
                <a:spcPts val="100"/>
              </a:spcBef>
              <a:spcAft>
                <a:spcPts val="0"/>
              </a:spcAft>
              <a:buClr>
                <a:schemeClr val="dk1"/>
              </a:buClr>
              <a:buSzPts val="1800"/>
              <a:buChar char="•"/>
            </a:pPr>
            <a:r>
              <a:rPr lang="en-US"/>
              <a:t>Concurrent GC</a:t>
            </a:r>
            <a:endParaRPr/>
          </a:p>
          <a:p>
            <a:pPr indent="-342900" lvl="2" marL="1257300" rtl="0" algn="l">
              <a:spcBef>
                <a:spcPts val="100"/>
              </a:spcBef>
              <a:spcAft>
                <a:spcPts val="0"/>
              </a:spcAft>
              <a:buClr>
                <a:schemeClr val="dk1"/>
              </a:buClr>
              <a:buSzPts val="1800"/>
              <a:buChar char="•"/>
            </a:pPr>
            <a:r>
              <a:rPr lang="en-US"/>
              <a:t>Parallel GC</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There is no dedicated GC for Old region</a:t>
            </a:r>
            <a:endParaRPr/>
          </a:p>
          <a:p>
            <a:pPr indent="-342900" lvl="1" marL="800100" rtl="0" algn="l">
              <a:spcBef>
                <a:spcPts val="200"/>
              </a:spcBef>
              <a:spcAft>
                <a:spcPts val="0"/>
              </a:spcAft>
              <a:buClr>
                <a:schemeClr val="dk1"/>
              </a:buClr>
              <a:buSzPts val="1800"/>
              <a:buChar char="‒"/>
            </a:pPr>
            <a:r>
              <a:rPr lang="en-US"/>
              <a:t>Full GC (collects on New, Old &amp; Perm)</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179512" y="128035"/>
            <a:ext cx="6048672"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Topics 2</a:t>
            </a:r>
            <a:endParaRPr/>
          </a:p>
        </p:txBody>
      </p:sp>
      <p:sp>
        <p:nvSpPr>
          <p:cNvPr id="107" name="Google Shape;107;p4"/>
          <p:cNvSpPr txBox="1"/>
          <p:nvPr>
            <p:ph idx="1" type="body"/>
          </p:nvPr>
        </p:nvSpPr>
        <p:spPr>
          <a:xfrm>
            <a:off x="251520" y="1484784"/>
            <a:ext cx="7128792" cy="4824536"/>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2000"/>
              <a:buFont typeface="Arial"/>
              <a:buChar char="•"/>
            </a:pPr>
            <a:r>
              <a:rPr b="1" lang="en-US"/>
              <a:t>Reflection</a:t>
            </a:r>
            <a:endParaRPr/>
          </a:p>
          <a:p>
            <a:pPr indent="-342900" lvl="1" marL="800100" rtl="0" algn="l">
              <a:spcBef>
                <a:spcPts val="200"/>
              </a:spcBef>
              <a:spcAft>
                <a:spcPts val="0"/>
              </a:spcAft>
              <a:buClr>
                <a:schemeClr val="dk1"/>
              </a:buClr>
              <a:buSzPts val="1800"/>
              <a:buChar char="‒"/>
            </a:pPr>
            <a:r>
              <a:rPr lang="en-US"/>
              <a:t>The need</a:t>
            </a:r>
            <a:endParaRPr/>
          </a:p>
          <a:p>
            <a:pPr indent="-342900" lvl="1" marL="800100" rtl="0" algn="l">
              <a:spcBef>
                <a:spcPts val="200"/>
              </a:spcBef>
              <a:spcAft>
                <a:spcPts val="0"/>
              </a:spcAft>
              <a:buClr>
                <a:schemeClr val="dk1"/>
              </a:buClr>
              <a:buSzPts val="1800"/>
              <a:buChar char="‒"/>
            </a:pPr>
            <a:r>
              <a:rPr lang="en-US"/>
              <a:t>Loading classes</a:t>
            </a:r>
            <a:endParaRPr/>
          </a:p>
          <a:p>
            <a:pPr indent="-342900" lvl="1" marL="800100" rtl="0" algn="l">
              <a:spcBef>
                <a:spcPts val="200"/>
              </a:spcBef>
              <a:spcAft>
                <a:spcPts val="0"/>
              </a:spcAft>
              <a:buClr>
                <a:schemeClr val="dk1"/>
              </a:buClr>
              <a:buSzPts val="1800"/>
              <a:buChar char="‒"/>
            </a:pPr>
            <a:r>
              <a:rPr lang="en-US"/>
              <a:t>Exploring class constructors, methods and fields</a:t>
            </a:r>
            <a:endParaRPr/>
          </a:p>
          <a:p>
            <a:pPr indent="-342900" lvl="1" marL="800100" rtl="0" algn="l">
              <a:spcBef>
                <a:spcPts val="200"/>
              </a:spcBef>
              <a:spcAft>
                <a:spcPts val="0"/>
              </a:spcAft>
              <a:buClr>
                <a:schemeClr val="dk1"/>
              </a:buClr>
              <a:buSzPts val="1800"/>
              <a:buChar char="‒"/>
            </a:pPr>
            <a:r>
              <a:rPr lang="en-US"/>
              <a:t>Manipulate objects with reflection</a:t>
            </a:r>
            <a:endParaRPr/>
          </a:p>
          <a:p>
            <a:pPr indent="-342900" lvl="1" marL="800100" rtl="0" algn="l">
              <a:spcBef>
                <a:spcPts val="200"/>
              </a:spcBef>
              <a:spcAft>
                <a:spcPts val="0"/>
              </a:spcAft>
              <a:buClr>
                <a:schemeClr val="dk1"/>
              </a:buClr>
              <a:buSzPts val="1800"/>
              <a:buChar char="‒"/>
            </a:pPr>
            <a:r>
              <a:rPr lang="en-US"/>
              <a:t>Handling arrays</a:t>
            </a:r>
            <a:endParaRPr/>
          </a:p>
          <a:p>
            <a:pPr indent="-342900" lvl="1" marL="800100" rtl="0" algn="l">
              <a:spcBef>
                <a:spcPts val="200"/>
              </a:spcBef>
              <a:spcAft>
                <a:spcPts val="0"/>
              </a:spcAft>
              <a:buClr>
                <a:schemeClr val="dk1"/>
              </a:buClr>
              <a:buSzPts val="1800"/>
              <a:buChar char="‒"/>
            </a:pPr>
            <a:r>
              <a:rPr lang="en-US"/>
              <a:t>Handling annotations</a:t>
            </a:r>
            <a:endParaRPr/>
          </a:p>
          <a:p>
            <a:pPr indent="-342900" lvl="1" marL="800100" rtl="0" algn="l">
              <a:spcBef>
                <a:spcPts val="200"/>
              </a:spcBef>
              <a:spcAft>
                <a:spcPts val="0"/>
              </a:spcAft>
              <a:buClr>
                <a:schemeClr val="dk1"/>
              </a:buClr>
              <a:buSzPts val="1800"/>
              <a:buChar char="‒"/>
            </a:pPr>
            <a:r>
              <a:rPr lang="en-US"/>
              <a:t>Reflecting parameter names (Java8) </a:t>
            </a:r>
            <a:endParaRPr/>
          </a:p>
          <a:p>
            <a:pPr indent="-158750" lvl="0" marL="285750" rtl="0" algn="l">
              <a:spcBef>
                <a:spcPts val="400"/>
              </a:spcBef>
              <a:spcAft>
                <a:spcPts val="0"/>
              </a:spcAft>
              <a:buClr>
                <a:schemeClr val="dk1"/>
              </a:buClr>
              <a:buSzPts val="2000"/>
              <a:buFont typeface="Arial"/>
              <a:buNone/>
            </a:pPr>
            <a:r>
              <a:t/>
            </a:r>
            <a:endParaRPr/>
          </a:p>
          <a:p>
            <a:pPr indent="-158750" lvl="0" marL="28575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G1</a:t>
            </a:r>
            <a:endParaRPr/>
          </a:p>
        </p:txBody>
      </p:sp>
      <p:sp>
        <p:nvSpPr>
          <p:cNvPr id="653" name="Google Shape;653;p4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G1  (Garbage First)</a:t>
            </a:r>
            <a:endParaRPr/>
          </a:p>
          <a:p>
            <a:pPr indent="-342900" lvl="1" marL="800100" rtl="0" algn="l">
              <a:spcBef>
                <a:spcPts val="200"/>
              </a:spcBef>
              <a:spcAft>
                <a:spcPts val="0"/>
              </a:spcAft>
              <a:buClr>
                <a:schemeClr val="dk1"/>
              </a:buClr>
              <a:buSzPts val="1800"/>
              <a:buChar char="‒"/>
            </a:pPr>
            <a:r>
              <a:rPr lang="en-US"/>
              <a:t>A long run replacement for CMS (Concurrent Mark Sweep GC)</a:t>
            </a:r>
            <a:endParaRPr/>
          </a:p>
          <a:p>
            <a:pPr indent="-342900" lvl="1" marL="800100" rtl="0" algn="l">
              <a:spcBef>
                <a:spcPts val="200"/>
              </a:spcBef>
              <a:spcAft>
                <a:spcPts val="0"/>
              </a:spcAft>
              <a:buClr>
                <a:schemeClr val="dk1"/>
              </a:buClr>
              <a:buSzPts val="1800"/>
              <a:buChar char="‒"/>
            </a:pPr>
            <a:r>
              <a:rPr lang="en-US"/>
              <a:t>Available in Java 6 update 14</a:t>
            </a:r>
            <a:endParaRPr/>
          </a:p>
          <a:p>
            <a:pPr indent="-215900" lvl="0" marL="342900" rtl="0" algn="l">
              <a:spcBef>
                <a:spcPts val="400"/>
              </a:spcBef>
              <a:spcAft>
                <a:spcPts val="0"/>
              </a:spcAft>
              <a:buClr>
                <a:schemeClr val="dk1"/>
              </a:buClr>
              <a:buSzPts val="2000"/>
              <a:buFont typeface="Arial"/>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G1</a:t>
            </a:r>
            <a:endParaRPr/>
          </a:p>
        </p:txBody>
      </p:sp>
      <p:sp>
        <p:nvSpPr>
          <p:cNvPr id="659" name="Google Shape;659;p4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More on G1</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Instead of sweeping – compacts and defragments </a:t>
            </a:r>
            <a:endParaRPr/>
          </a:p>
          <a:p>
            <a:pPr indent="-342900" lvl="1" marL="800100" rtl="0" algn="l">
              <a:spcBef>
                <a:spcPts val="200"/>
              </a:spcBef>
              <a:spcAft>
                <a:spcPts val="0"/>
              </a:spcAft>
              <a:buClr>
                <a:schemeClr val="dk1"/>
              </a:buClr>
              <a:buSzPts val="1800"/>
              <a:buChar char="‒"/>
            </a:pPr>
            <a:r>
              <a:rPr lang="en-US"/>
              <a:t>Also generational (acts on OLD region)</a:t>
            </a:r>
            <a:endParaRPr/>
          </a:p>
          <a:p>
            <a:pPr indent="-342900" lvl="1" marL="800100" rtl="0" algn="l">
              <a:spcBef>
                <a:spcPts val="200"/>
              </a:spcBef>
              <a:spcAft>
                <a:spcPts val="0"/>
              </a:spcAft>
              <a:buClr>
                <a:schemeClr val="dk1"/>
              </a:buClr>
              <a:buSzPts val="1800"/>
              <a:buChar char="‒"/>
            </a:pPr>
            <a:r>
              <a:rPr lang="en-US"/>
              <a:t>Based on concurrent / parallel behavior </a:t>
            </a:r>
            <a:endParaRPr/>
          </a:p>
          <a:p>
            <a:pPr indent="-342900" lvl="1" marL="800100" rtl="0" algn="l">
              <a:spcBef>
                <a:spcPts val="200"/>
              </a:spcBef>
              <a:spcAft>
                <a:spcPts val="0"/>
              </a:spcAft>
              <a:buClr>
                <a:schemeClr val="dk1"/>
              </a:buClr>
              <a:buSzPts val="1800"/>
              <a:buChar char="‒"/>
            </a:pPr>
            <a:r>
              <a:rPr lang="en-US"/>
              <a:t>Like CMS, a low-pause GC</a:t>
            </a:r>
            <a:endParaRPr/>
          </a:p>
          <a:p>
            <a:pPr indent="-342900" lvl="1" marL="800100" rtl="0" algn="l">
              <a:spcBef>
                <a:spcPts val="200"/>
              </a:spcBef>
              <a:spcAft>
                <a:spcPts val="0"/>
              </a:spcAft>
              <a:buClr>
                <a:schemeClr val="dk1"/>
              </a:buClr>
              <a:buSzPts val="1800"/>
              <a:buChar char="‒"/>
            </a:pPr>
            <a:r>
              <a:rPr lang="en-US"/>
              <a:t>Usage: --XX: +UseG1GC</a:t>
            </a:r>
            <a:endParaRPr/>
          </a:p>
          <a:p>
            <a:pPr indent="-342900" lvl="2" marL="1257300" rtl="0" algn="l">
              <a:spcBef>
                <a:spcPts val="100"/>
              </a:spcBef>
              <a:spcAft>
                <a:spcPts val="0"/>
              </a:spcAft>
              <a:buClr>
                <a:schemeClr val="dk1"/>
              </a:buClr>
              <a:buSzPts val="1800"/>
              <a:buChar char="•"/>
            </a:pPr>
            <a:r>
              <a:rPr lang="en-US"/>
              <a:t>In Java 6 activate feature first with: -XX:+UnlockExperimentalVMOptions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G1</a:t>
            </a:r>
            <a:endParaRPr/>
          </a:p>
        </p:txBody>
      </p:sp>
      <p:sp>
        <p:nvSpPr>
          <p:cNvPr id="665" name="Google Shape;665;p4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G1 – How does it work ? </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Compaction occurs first on regions where most reclaimable</a:t>
            </a:r>
            <a:endParaRPr/>
          </a:p>
          <a:p>
            <a:pPr indent="-342900" lvl="1" marL="800100" rtl="0" algn="l">
              <a:spcBef>
                <a:spcPts val="200"/>
              </a:spcBef>
              <a:spcAft>
                <a:spcPts val="0"/>
              </a:spcAft>
              <a:buClr>
                <a:schemeClr val="dk1"/>
              </a:buClr>
              <a:buSzPts val="1800"/>
              <a:buChar char="‒"/>
            </a:pPr>
            <a:r>
              <a:rPr lang="en-US"/>
              <a:t>    objects exist</a:t>
            </a:r>
            <a:endParaRPr/>
          </a:p>
          <a:p>
            <a:pPr indent="-342900" lvl="2" marL="1257300" rtl="0" algn="l">
              <a:spcBef>
                <a:spcPts val="100"/>
              </a:spcBef>
              <a:spcAft>
                <a:spcPts val="0"/>
              </a:spcAft>
              <a:buClr>
                <a:schemeClr val="dk1"/>
              </a:buClr>
              <a:buSzPts val="1800"/>
              <a:buChar char="•"/>
            </a:pPr>
            <a:r>
              <a:rPr lang="en-US"/>
              <a:t>Compaction means:</a:t>
            </a:r>
            <a:endParaRPr/>
          </a:p>
          <a:p>
            <a:pPr indent="-342900" lvl="3" marL="1714500" rtl="0" algn="l">
              <a:spcBef>
                <a:spcPts val="0"/>
              </a:spcBef>
              <a:spcAft>
                <a:spcPts val="0"/>
              </a:spcAft>
              <a:buClr>
                <a:schemeClr val="dk1"/>
              </a:buClr>
              <a:buSzPts val="1800"/>
              <a:buChar char="‒"/>
            </a:pPr>
            <a:r>
              <a:rPr lang="en-US"/>
              <a:t>remove all phantom objects from memory</a:t>
            </a:r>
            <a:endParaRPr/>
          </a:p>
          <a:p>
            <a:pPr indent="-342900" lvl="3" marL="1714500" rtl="0" algn="l">
              <a:spcBef>
                <a:spcPts val="0"/>
              </a:spcBef>
              <a:spcAft>
                <a:spcPts val="0"/>
              </a:spcAft>
              <a:buClr>
                <a:schemeClr val="dk1"/>
              </a:buClr>
              <a:buSzPts val="1800"/>
              <a:buChar char="‒"/>
            </a:pPr>
            <a:r>
              <a:rPr lang="en-US"/>
              <a:t>Merge referenced objects locations with others to create large ‘clean area’ in the heap</a:t>
            </a:r>
            <a:endParaRPr/>
          </a:p>
          <a:p>
            <a:pPr indent="-342900" lvl="2" marL="1257300" rtl="0" algn="l">
              <a:spcBef>
                <a:spcPts val="100"/>
              </a:spcBef>
              <a:spcAft>
                <a:spcPts val="0"/>
              </a:spcAft>
              <a:buClr>
                <a:schemeClr val="dk1"/>
              </a:buClr>
              <a:buSzPts val="1800"/>
              <a:buChar char="•"/>
            </a:pPr>
            <a:r>
              <a:rPr lang="en-US"/>
              <a:t>When JVM needs new space for a new object – is seeks the largest clear area</a:t>
            </a:r>
            <a:endParaRPr/>
          </a:p>
          <a:p>
            <a:pPr indent="-342900" lvl="3" marL="1714500" rtl="0" algn="l">
              <a:spcBef>
                <a:spcPts val="0"/>
              </a:spcBef>
              <a:spcAft>
                <a:spcPts val="0"/>
              </a:spcAft>
              <a:buClr>
                <a:schemeClr val="dk1"/>
              </a:buClr>
              <a:buSzPts val="1800"/>
              <a:buChar char="‒"/>
            </a:pPr>
            <a:r>
              <a:rPr lang="en-US"/>
              <a:t>More efficient footprint management, more efficient allocations</a:t>
            </a:r>
            <a:endParaRPr/>
          </a:p>
          <a:p>
            <a:pPr indent="-342900" lvl="3" marL="1714500" rtl="0" algn="l">
              <a:spcBef>
                <a:spcPts val="0"/>
              </a:spcBef>
              <a:spcAft>
                <a:spcPts val="0"/>
              </a:spcAft>
              <a:buClr>
                <a:schemeClr val="dk1"/>
              </a:buClr>
              <a:buSzPts val="1800"/>
              <a:buChar char="‒"/>
            </a:pPr>
            <a:r>
              <a:rPr lang="en-US"/>
              <a:t>Good only for OLD region</a:t>
            </a:r>
            <a:endParaRPr/>
          </a:p>
          <a:p>
            <a:pPr indent="-342900" lvl="2" marL="1257300" rtl="0" algn="l">
              <a:spcBef>
                <a:spcPts val="100"/>
              </a:spcBef>
              <a:spcAft>
                <a:spcPts val="0"/>
              </a:spcAft>
              <a:buClr>
                <a:schemeClr val="dk1"/>
              </a:buClr>
              <a:buSzPts val="1800"/>
              <a:buChar char="•"/>
            </a:pPr>
            <a:r>
              <a:rPr lang="en-US"/>
              <a:t>G1 seeks for areas where most phantom object exists</a:t>
            </a:r>
            <a:endParaRPr/>
          </a:p>
          <a:p>
            <a:pPr indent="-342900" lvl="3" marL="1714500" rtl="0" algn="l">
              <a:spcBef>
                <a:spcPts val="0"/>
              </a:spcBef>
              <a:spcAft>
                <a:spcPts val="0"/>
              </a:spcAft>
              <a:buClr>
                <a:schemeClr val="dk1"/>
              </a:buClr>
              <a:buSzPts val="1800"/>
              <a:buChar char="‒"/>
            </a:pPr>
            <a:r>
              <a:rPr lang="en-US"/>
              <a:t>Therefore, compaction will be highly effective (not much left…)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671" name="Google Shape;671;p4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Loitering objects</a:t>
            </a:r>
            <a:endParaRPr/>
          </a:p>
          <a:p>
            <a:pPr indent="-215900" lvl="0" marL="342900" rtl="0" algn="l">
              <a:spcBef>
                <a:spcPts val="400"/>
              </a:spcBef>
              <a:spcAft>
                <a:spcPts val="0"/>
              </a:spcAft>
              <a:buClr>
                <a:schemeClr val="dk1"/>
              </a:buClr>
              <a:buSzPts val="2000"/>
              <a:buFont typeface="Arial"/>
              <a:buNone/>
            </a:pPr>
            <a:r>
              <a:t/>
            </a:r>
            <a:endParaRPr/>
          </a:p>
          <a:p>
            <a:pPr indent="-342900" lvl="2" marL="1257300" rtl="0" algn="l">
              <a:spcBef>
                <a:spcPts val="100"/>
              </a:spcBef>
              <a:spcAft>
                <a:spcPts val="0"/>
              </a:spcAft>
              <a:buClr>
                <a:schemeClr val="dk1"/>
              </a:buClr>
              <a:buSzPts val="1800"/>
              <a:buChar char="•"/>
            </a:pPr>
            <a:r>
              <a:rPr lang="en-US"/>
              <a:t>Are unused referenced objects </a:t>
            </a:r>
            <a:endParaRPr/>
          </a:p>
          <a:p>
            <a:pPr indent="-342900" lvl="2" marL="1257300" rtl="0" algn="l">
              <a:spcBef>
                <a:spcPts val="100"/>
              </a:spcBef>
              <a:spcAft>
                <a:spcPts val="0"/>
              </a:spcAft>
              <a:buClr>
                <a:schemeClr val="dk1"/>
              </a:buClr>
              <a:buSzPts val="1800"/>
              <a:buChar char="•"/>
            </a:pPr>
            <a:r>
              <a:rPr lang="en-US"/>
              <a:t>Cannot be garbage collected </a:t>
            </a:r>
            <a:endParaRPr/>
          </a:p>
          <a:p>
            <a:pPr indent="-342900" lvl="2" marL="1257300" rtl="0" algn="l">
              <a:spcBef>
                <a:spcPts val="100"/>
              </a:spcBef>
              <a:spcAft>
                <a:spcPts val="0"/>
              </a:spcAft>
              <a:buClr>
                <a:schemeClr val="dk1"/>
              </a:buClr>
              <a:buSzPts val="1800"/>
              <a:buChar char="•"/>
            </a:pPr>
            <a:r>
              <a:rPr lang="en-US"/>
              <a:t>How do we get to this situation ?</a:t>
            </a:r>
            <a:endParaRPr/>
          </a:p>
          <a:p>
            <a:pPr indent="-342900" lvl="3" marL="1714500" rtl="0" algn="l">
              <a:spcBef>
                <a:spcPts val="0"/>
              </a:spcBef>
              <a:spcAft>
                <a:spcPts val="0"/>
              </a:spcAft>
              <a:buClr>
                <a:schemeClr val="dk1"/>
              </a:buClr>
              <a:buSzPts val="1800"/>
              <a:buChar char="‒"/>
            </a:pPr>
            <a:r>
              <a:rPr lang="en-US"/>
              <a:t>Mainly by</a:t>
            </a:r>
            <a:endParaRPr/>
          </a:p>
          <a:p>
            <a:pPr indent="-342900" lvl="3" marL="1714500" rtl="0" algn="l">
              <a:spcBef>
                <a:spcPts val="0"/>
              </a:spcBef>
              <a:spcAft>
                <a:spcPts val="0"/>
              </a:spcAft>
              <a:buClr>
                <a:schemeClr val="dk1"/>
              </a:buClr>
              <a:buSzPts val="1800"/>
              <a:buChar char="‒"/>
            </a:pPr>
            <a:r>
              <a:rPr lang="en-US"/>
              <a:t>Business flow / use-case / method allocate resources in order to implement some business</a:t>
            </a:r>
            <a:endParaRPr/>
          </a:p>
          <a:p>
            <a:pPr indent="-342900" lvl="3" marL="1714500" rtl="0" algn="l">
              <a:spcBef>
                <a:spcPts val="0"/>
              </a:spcBef>
              <a:spcAft>
                <a:spcPts val="0"/>
              </a:spcAft>
              <a:buClr>
                <a:schemeClr val="dk1"/>
              </a:buClr>
              <a:buSzPts val="1800"/>
              <a:buChar char="‒"/>
            </a:pPr>
            <a:r>
              <a:rPr lang="en-US"/>
              <a:t>Operation flow ends successfully but – </a:t>
            </a:r>
            <a:endParaRPr/>
          </a:p>
          <a:p>
            <a:pPr indent="-342900" lvl="3" marL="1714500" rtl="0" algn="l">
              <a:spcBef>
                <a:spcPts val="0"/>
              </a:spcBef>
              <a:spcAft>
                <a:spcPts val="0"/>
              </a:spcAft>
              <a:buClr>
                <a:schemeClr val="dk1"/>
              </a:buClr>
              <a:buSzPts val="1800"/>
              <a:buChar char="‒"/>
            </a:pPr>
            <a:r>
              <a:rPr lang="en-US"/>
              <a:t>Resources are not entirely removed</a:t>
            </a:r>
            <a:endParaRPr/>
          </a:p>
          <a:p>
            <a:pPr indent="0" lvl="2" marL="914400" rtl="0" algn="l">
              <a:spcBef>
                <a:spcPts val="100"/>
              </a:spcBef>
              <a:spcAft>
                <a:spcPts val="0"/>
              </a:spcAft>
              <a:buClr>
                <a:schemeClr val="dk1"/>
              </a:buClr>
              <a:buSzPts val="1800"/>
              <a:buNone/>
            </a:pPr>
            <a:r>
              <a:rPr lang="en-US"/>
              <a:t>       But also by</a:t>
            </a:r>
            <a:endParaRPr/>
          </a:p>
          <a:p>
            <a:pPr indent="-342900" lvl="3" marL="1714500" rtl="0" algn="l">
              <a:spcBef>
                <a:spcPts val="0"/>
              </a:spcBef>
              <a:spcAft>
                <a:spcPts val="0"/>
              </a:spcAft>
              <a:buClr>
                <a:schemeClr val="dk1"/>
              </a:buClr>
              <a:buSzPts val="1800"/>
              <a:buChar char="‒"/>
            </a:pPr>
            <a:r>
              <a:rPr lang="en-US"/>
              <a:t>Returning a newly created object to a non efficient caller</a:t>
            </a:r>
            <a:endParaRPr/>
          </a:p>
          <a:p>
            <a:pPr indent="-342900" lvl="3" marL="1714500" rtl="0" algn="l">
              <a:spcBef>
                <a:spcPts val="0"/>
              </a:spcBef>
              <a:spcAft>
                <a:spcPts val="0"/>
              </a:spcAft>
              <a:buClr>
                <a:schemeClr val="dk1"/>
              </a:buClr>
              <a:buSzPts val="1800"/>
              <a:buChar char="‒"/>
            </a:pPr>
            <a:r>
              <a:rPr lang="en-US"/>
              <a:t>Poor variable scope definitions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677" name="Google Shape;677;p4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Loitering objects</a:t>
            </a:r>
            <a:endParaRPr/>
          </a:p>
          <a:p>
            <a:pPr indent="-215900" lvl="0" marL="342900" rtl="0" algn="l">
              <a:spcBef>
                <a:spcPts val="400"/>
              </a:spcBef>
              <a:spcAft>
                <a:spcPts val="0"/>
              </a:spcAft>
              <a:buClr>
                <a:schemeClr val="dk1"/>
              </a:buClr>
              <a:buSzPts val="2000"/>
              <a:buFont typeface="Arial"/>
              <a:buNone/>
            </a:pPr>
            <a:r>
              <a:t/>
            </a:r>
            <a:endParaRPr/>
          </a:p>
        </p:txBody>
      </p:sp>
      <p:sp>
        <p:nvSpPr>
          <p:cNvPr id="678" name="Google Shape;678;p44"/>
          <p:cNvSpPr/>
          <p:nvPr/>
        </p:nvSpPr>
        <p:spPr>
          <a:xfrm>
            <a:off x="504825" y="2209800"/>
            <a:ext cx="6353175" cy="3925888"/>
          </a:xfrm>
          <a:prstGeom prst="ellipse">
            <a:avLst/>
          </a:prstGeom>
          <a:solidFill>
            <a:srgbClr val="C0C0C0"/>
          </a:solidFill>
          <a:ln cap="flat" cmpd="sng" w="38100">
            <a:solidFill>
              <a:schemeClr val="dk1"/>
            </a:solidFill>
            <a:prstDash val="solid"/>
            <a:round/>
            <a:headEnd len="sm" w="sm" type="none"/>
            <a:tailEnd len="sm" w="sm" type="none"/>
          </a:ln>
        </p:spPr>
        <p:txBody>
          <a:bodyPr anchorCtr="0" anchor="t" bIns="38075" lIns="76175" spcFirstLastPara="1" rIns="76175" wrap="square" tIns="38075">
            <a:noAutofit/>
          </a:bodyPr>
          <a:lstStyle/>
          <a:p>
            <a:pPr indent="0" lvl="0" marL="0" marR="0" rtl="0" algn="ctr">
              <a:spcBef>
                <a:spcPts val="0"/>
              </a:spcBef>
              <a:spcAft>
                <a:spcPts val="0"/>
              </a:spcAft>
              <a:buNone/>
            </a:pPr>
            <a:r>
              <a:rPr lang="en-US" sz="1956">
                <a:solidFill>
                  <a:schemeClr val="dk1"/>
                </a:solidFill>
                <a:latin typeface="Calibri"/>
                <a:ea typeface="Calibri"/>
                <a:cs typeface="Calibri"/>
                <a:sym typeface="Calibri"/>
              </a:rPr>
              <a:t>Allocated</a:t>
            </a:r>
            <a:endParaRPr/>
          </a:p>
        </p:txBody>
      </p:sp>
      <p:sp>
        <p:nvSpPr>
          <p:cNvPr id="679" name="Google Shape;679;p44"/>
          <p:cNvSpPr/>
          <p:nvPr/>
        </p:nvSpPr>
        <p:spPr>
          <a:xfrm>
            <a:off x="1524000" y="3217863"/>
            <a:ext cx="4391025" cy="2921000"/>
          </a:xfrm>
          <a:prstGeom prst="ellipse">
            <a:avLst/>
          </a:prstGeom>
          <a:solidFill>
            <a:srgbClr val="DDDDDD"/>
          </a:solidFill>
          <a:ln cap="flat" cmpd="sng" w="38100">
            <a:solidFill>
              <a:schemeClr val="dk1"/>
            </a:solidFill>
            <a:prstDash val="solid"/>
            <a:round/>
            <a:headEnd len="sm" w="sm" type="none"/>
            <a:tailEnd len="sm" w="sm" type="none"/>
          </a:ln>
        </p:spPr>
        <p:txBody>
          <a:bodyPr anchorCtr="0" anchor="t" bIns="38075" lIns="76175" spcFirstLastPara="1" rIns="76175" wrap="square" tIns="38075">
            <a:noAutofit/>
          </a:bodyPr>
          <a:lstStyle/>
          <a:p>
            <a:pPr indent="0" lvl="0" marL="0" marR="0" rtl="0" algn="ctr">
              <a:spcBef>
                <a:spcPts val="0"/>
              </a:spcBef>
              <a:spcAft>
                <a:spcPts val="0"/>
              </a:spcAft>
              <a:buNone/>
            </a:pPr>
            <a:r>
              <a:rPr lang="en-US" sz="1956">
                <a:solidFill>
                  <a:schemeClr val="dk1"/>
                </a:solidFill>
                <a:latin typeface="Calibri"/>
                <a:ea typeface="Calibri"/>
                <a:cs typeface="Calibri"/>
                <a:sym typeface="Calibri"/>
              </a:rPr>
              <a:t>Reachable</a:t>
            </a:r>
            <a:endParaRPr sz="1956">
              <a:solidFill>
                <a:schemeClr val="dk1"/>
              </a:solidFill>
              <a:latin typeface="Times New Roman"/>
              <a:ea typeface="Times New Roman"/>
              <a:cs typeface="Times New Roman"/>
              <a:sym typeface="Times New Roman"/>
            </a:endParaRPr>
          </a:p>
        </p:txBody>
      </p:sp>
      <p:sp>
        <p:nvSpPr>
          <p:cNvPr id="680" name="Google Shape;680;p44"/>
          <p:cNvSpPr/>
          <p:nvPr/>
        </p:nvSpPr>
        <p:spPr>
          <a:xfrm>
            <a:off x="2222500" y="4221163"/>
            <a:ext cx="2881313" cy="1893887"/>
          </a:xfrm>
          <a:prstGeom prst="ellipse">
            <a:avLst/>
          </a:prstGeom>
          <a:solidFill>
            <a:srgbClr val="FFFFFF"/>
          </a:solidFill>
          <a:ln cap="flat" cmpd="sng" w="38100">
            <a:solidFill>
              <a:schemeClr val="dk1"/>
            </a:solidFill>
            <a:prstDash val="solid"/>
            <a:round/>
            <a:headEnd len="sm" w="sm" type="none"/>
            <a:tailEnd len="sm" w="sm" type="none"/>
          </a:ln>
        </p:spPr>
        <p:txBody>
          <a:bodyPr anchorCtr="0" anchor="t" bIns="38075" lIns="76175" spcFirstLastPara="1" rIns="76175" wrap="square" tIns="38075">
            <a:noAutofit/>
          </a:bodyPr>
          <a:lstStyle/>
          <a:p>
            <a:pPr indent="0" lvl="0" marL="0" marR="0" rtl="0" algn="ctr">
              <a:spcBef>
                <a:spcPts val="0"/>
              </a:spcBef>
              <a:spcAft>
                <a:spcPts val="0"/>
              </a:spcAft>
              <a:buNone/>
            </a:pPr>
            <a:r>
              <a:rPr lang="en-US" sz="1956">
                <a:solidFill>
                  <a:schemeClr val="dk1"/>
                </a:solidFill>
                <a:latin typeface="Calibri"/>
                <a:ea typeface="Calibri"/>
                <a:cs typeface="Calibri"/>
                <a:sym typeface="Calibri"/>
              </a:rPr>
              <a:t>Live</a:t>
            </a:r>
            <a:endParaRPr sz="1956">
              <a:solidFill>
                <a:schemeClr val="dk1"/>
              </a:solidFill>
              <a:latin typeface="Times New Roman"/>
              <a:ea typeface="Times New Roman"/>
              <a:cs typeface="Times New Roman"/>
              <a:sym typeface="Times New Roman"/>
            </a:endParaRPr>
          </a:p>
        </p:txBody>
      </p:sp>
      <p:grpSp>
        <p:nvGrpSpPr>
          <p:cNvPr id="681" name="Google Shape;681;p44"/>
          <p:cNvGrpSpPr/>
          <p:nvPr/>
        </p:nvGrpSpPr>
        <p:grpSpPr>
          <a:xfrm>
            <a:off x="5657056" y="3345572"/>
            <a:ext cx="3398044" cy="846979"/>
            <a:chOff x="3524" y="1877"/>
            <a:chExt cx="2141" cy="600"/>
          </a:xfrm>
        </p:grpSpPr>
        <p:cxnSp>
          <p:nvCxnSpPr>
            <p:cNvPr id="682" name="Google Shape;682;p44"/>
            <p:cNvCxnSpPr>
              <a:endCxn id="683" idx="2"/>
            </p:cNvCxnSpPr>
            <p:nvPr/>
          </p:nvCxnSpPr>
          <p:spPr>
            <a:xfrm>
              <a:off x="3524" y="1877"/>
              <a:ext cx="1500" cy="600"/>
            </a:xfrm>
            <a:prstGeom prst="bentConnector2">
              <a:avLst/>
            </a:prstGeom>
            <a:noFill/>
            <a:ln cap="flat" cmpd="sng" w="28575">
              <a:solidFill>
                <a:srgbClr val="FF9900"/>
              </a:solidFill>
              <a:prstDash val="solid"/>
              <a:miter lim="800000"/>
              <a:headEnd len="med" w="med" type="triangle"/>
              <a:tailEnd len="med" w="med" type="none"/>
            </a:ln>
          </p:spPr>
        </p:cxnSp>
        <p:sp>
          <p:nvSpPr>
            <p:cNvPr id="683" name="Google Shape;683;p44"/>
            <p:cNvSpPr txBox="1"/>
            <p:nvPr/>
          </p:nvSpPr>
          <p:spPr>
            <a:xfrm>
              <a:off x="4383" y="2204"/>
              <a:ext cx="1281" cy="273"/>
            </a:xfrm>
            <a:prstGeom prst="rect">
              <a:avLst/>
            </a:prstGeom>
            <a:noFill/>
            <a:ln>
              <a:noFill/>
            </a:ln>
          </p:spPr>
          <p:txBody>
            <a:bodyPr anchorCtr="0" anchor="ctr" bIns="38075" lIns="76175" spcFirstLastPara="1" rIns="76175" wrap="square" tIns="38075">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“Loiterer” </a:t>
              </a:r>
              <a:endParaRPr/>
            </a:p>
          </p:txBody>
        </p:sp>
      </p:grpSp>
      <p:grpSp>
        <p:nvGrpSpPr>
          <p:cNvPr id="684" name="Google Shape;684;p44"/>
          <p:cNvGrpSpPr/>
          <p:nvPr/>
        </p:nvGrpSpPr>
        <p:grpSpPr>
          <a:xfrm>
            <a:off x="6042025" y="2464156"/>
            <a:ext cx="3013075" cy="1230751"/>
            <a:chOff x="3766" y="1252"/>
            <a:chExt cx="1898" cy="873"/>
          </a:xfrm>
        </p:grpSpPr>
        <p:cxnSp>
          <p:nvCxnSpPr>
            <p:cNvPr id="685" name="Google Shape;685;p44"/>
            <p:cNvCxnSpPr>
              <a:endCxn id="686" idx="2"/>
            </p:cNvCxnSpPr>
            <p:nvPr/>
          </p:nvCxnSpPr>
          <p:spPr>
            <a:xfrm flipH="1" rot="10800000">
              <a:off x="3766" y="1525"/>
              <a:ext cx="1200" cy="600"/>
            </a:xfrm>
            <a:prstGeom prst="bentConnector2">
              <a:avLst/>
            </a:prstGeom>
            <a:noFill/>
            <a:ln cap="flat" cmpd="sng" w="28575">
              <a:solidFill>
                <a:srgbClr val="FF9900"/>
              </a:solidFill>
              <a:prstDash val="solid"/>
              <a:miter lim="800000"/>
              <a:headEnd len="med" w="med" type="triangle"/>
              <a:tailEnd len="med" w="med" type="none"/>
            </a:ln>
          </p:spPr>
        </p:cxnSp>
        <p:sp>
          <p:nvSpPr>
            <p:cNvPr id="686" name="Google Shape;686;p44"/>
            <p:cNvSpPr txBox="1"/>
            <p:nvPr/>
          </p:nvSpPr>
          <p:spPr>
            <a:xfrm>
              <a:off x="4268" y="1252"/>
              <a:ext cx="1396" cy="273"/>
            </a:xfrm>
            <a:prstGeom prst="rect">
              <a:avLst/>
            </a:prstGeom>
            <a:noFill/>
            <a:ln>
              <a:noFill/>
            </a:ln>
          </p:spPr>
          <p:txBody>
            <a:bodyPr anchorCtr="0" anchor="ctr" bIns="38075" lIns="76175" spcFirstLastPara="1" rIns="76175" wrap="square" tIns="38075">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Handled by GC</a:t>
              </a:r>
              <a:endParaRPr/>
            </a:p>
          </p:txBody>
        </p:sp>
      </p:grpSp>
      <p:grpSp>
        <p:nvGrpSpPr>
          <p:cNvPr id="687" name="Google Shape;687;p44"/>
          <p:cNvGrpSpPr/>
          <p:nvPr/>
        </p:nvGrpSpPr>
        <p:grpSpPr>
          <a:xfrm>
            <a:off x="1166813" y="2414588"/>
            <a:ext cx="4649787" cy="3716337"/>
            <a:chOff x="709" y="1312"/>
            <a:chExt cx="3125" cy="2809"/>
          </a:xfrm>
        </p:grpSpPr>
        <p:sp>
          <p:nvSpPr>
            <p:cNvPr id="688" name="Google Shape;688;p44"/>
            <p:cNvSpPr/>
            <p:nvPr/>
          </p:nvSpPr>
          <p:spPr>
            <a:xfrm>
              <a:off x="3713" y="2011"/>
              <a:ext cx="121" cy="393"/>
            </a:xfrm>
            <a:prstGeom prst="ellipse">
              <a:avLst/>
            </a:prstGeom>
            <a:solidFill>
              <a:srgbClr val="FFFF00"/>
            </a:solidFill>
            <a:ln cap="flat" cmpd="sng" w="38100">
              <a:solidFill>
                <a:srgbClr val="99CC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 name="Google Shape;689;p44"/>
            <p:cNvSpPr/>
            <p:nvPr/>
          </p:nvSpPr>
          <p:spPr>
            <a:xfrm>
              <a:off x="709" y="1840"/>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p44"/>
            <p:cNvSpPr/>
            <p:nvPr/>
          </p:nvSpPr>
          <p:spPr>
            <a:xfrm>
              <a:off x="1453" y="1488"/>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44"/>
            <p:cNvSpPr/>
            <p:nvPr/>
          </p:nvSpPr>
          <p:spPr>
            <a:xfrm>
              <a:off x="2509" y="1312"/>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p44"/>
            <p:cNvSpPr/>
            <p:nvPr/>
          </p:nvSpPr>
          <p:spPr>
            <a:xfrm>
              <a:off x="885" y="2464"/>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44"/>
            <p:cNvSpPr/>
            <p:nvPr/>
          </p:nvSpPr>
          <p:spPr>
            <a:xfrm>
              <a:off x="2765" y="3136"/>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44"/>
            <p:cNvSpPr/>
            <p:nvPr/>
          </p:nvSpPr>
          <p:spPr>
            <a:xfrm>
              <a:off x="3069" y="2008"/>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44"/>
            <p:cNvSpPr/>
            <p:nvPr/>
          </p:nvSpPr>
          <p:spPr>
            <a:xfrm>
              <a:off x="3229" y="2608"/>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44"/>
            <p:cNvSpPr/>
            <p:nvPr/>
          </p:nvSpPr>
          <p:spPr>
            <a:xfrm>
              <a:off x="2709" y="2632"/>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44"/>
            <p:cNvSpPr/>
            <p:nvPr/>
          </p:nvSpPr>
          <p:spPr>
            <a:xfrm>
              <a:off x="2613" y="3728"/>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44"/>
            <p:cNvSpPr/>
            <p:nvPr/>
          </p:nvSpPr>
          <p:spPr>
            <a:xfrm>
              <a:off x="2613" y="1840"/>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44"/>
            <p:cNvSpPr/>
            <p:nvPr/>
          </p:nvSpPr>
          <p:spPr>
            <a:xfrm>
              <a:off x="1749" y="2104"/>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44"/>
            <p:cNvSpPr/>
            <p:nvPr/>
          </p:nvSpPr>
          <p:spPr>
            <a:xfrm>
              <a:off x="3341" y="1608"/>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44"/>
            <p:cNvSpPr/>
            <p:nvPr/>
          </p:nvSpPr>
          <p:spPr>
            <a:xfrm>
              <a:off x="1149" y="1944"/>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44"/>
            <p:cNvSpPr/>
            <p:nvPr/>
          </p:nvSpPr>
          <p:spPr>
            <a:xfrm>
              <a:off x="1637" y="1648"/>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44"/>
            <p:cNvSpPr/>
            <p:nvPr/>
          </p:nvSpPr>
          <p:spPr>
            <a:xfrm>
              <a:off x="2205" y="3712"/>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44"/>
            <p:cNvSpPr/>
            <p:nvPr/>
          </p:nvSpPr>
          <p:spPr>
            <a:xfrm>
              <a:off x="3593" y="2883"/>
              <a:ext cx="121" cy="393"/>
            </a:xfrm>
            <a:prstGeom prst="ellipse">
              <a:avLst/>
            </a:prstGeom>
            <a:solidFill>
              <a:srgbClr val="FFFF00"/>
            </a:solidFill>
            <a:ln cap="flat" cmpd="sng" w="38100">
              <a:solidFill>
                <a:srgbClr val="99CC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44"/>
            <p:cNvSpPr/>
            <p:nvPr/>
          </p:nvSpPr>
          <p:spPr>
            <a:xfrm>
              <a:off x="1277" y="2928"/>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44"/>
            <p:cNvSpPr/>
            <p:nvPr/>
          </p:nvSpPr>
          <p:spPr>
            <a:xfrm>
              <a:off x="1677" y="3280"/>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44"/>
            <p:cNvSpPr/>
            <p:nvPr/>
          </p:nvSpPr>
          <p:spPr>
            <a:xfrm>
              <a:off x="1973" y="2784"/>
              <a:ext cx="115" cy="393"/>
            </a:xfrm>
            <a:prstGeom prst="ellipse">
              <a:avLst/>
            </a:prstGeom>
            <a:solidFill>
              <a:srgbClr val="FFFF00"/>
            </a:solidFill>
            <a:ln cap="flat" cmpd="sng" w="50800">
              <a:solidFill>
                <a:schemeClr val="hlink"/>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8" name="Google Shape;708;p44"/>
          <p:cNvGrpSpPr/>
          <p:nvPr/>
        </p:nvGrpSpPr>
        <p:grpSpPr>
          <a:xfrm>
            <a:off x="1343025" y="2649538"/>
            <a:ext cx="4308475" cy="3462337"/>
            <a:chOff x="824" y="1488"/>
            <a:chExt cx="2896" cy="2616"/>
          </a:xfrm>
        </p:grpSpPr>
        <p:cxnSp>
          <p:nvCxnSpPr>
            <p:cNvPr id="709" name="Google Shape;709;p44"/>
            <p:cNvCxnSpPr/>
            <p:nvPr/>
          </p:nvCxnSpPr>
          <p:spPr>
            <a:xfrm flipH="1" rot="10800000">
              <a:off x="960" y="2192"/>
              <a:ext cx="208" cy="416"/>
            </a:xfrm>
            <a:prstGeom prst="straightConnector1">
              <a:avLst/>
            </a:prstGeom>
            <a:noFill/>
            <a:ln cap="flat" cmpd="sng" w="38100">
              <a:solidFill>
                <a:srgbClr val="FF0000"/>
              </a:solidFill>
              <a:prstDash val="solid"/>
              <a:round/>
              <a:headEnd len="med" w="med" type="none"/>
              <a:tailEnd len="med" w="med" type="triangle"/>
            </a:ln>
          </p:spPr>
        </p:cxnSp>
        <p:cxnSp>
          <p:nvCxnSpPr>
            <p:cNvPr id="710" name="Google Shape;710;p44"/>
            <p:cNvCxnSpPr/>
            <p:nvPr/>
          </p:nvCxnSpPr>
          <p:spPr>
            <a:xfrm flipH="1">
              <a:off x="1216" y="1736"/>
              <a:ext cx="232" cy="320"/>
            </a:xfrm>
            <a:prstGeom prst="straightConnector1">
              <a:avLst/>
            </a:prstGeom>
            <a:noFill/>
            <a:ln cap="flat" cmpd="sng" w="38100">
              <a:solidFill>
                <a:srgbClr val="FF0000"/>
              </a:solidFill>
              <a:prstDash val="solid"/>
              <a:round/>
              <a:headEnd len="med" w="med" type="none"/>
              <a:tailEnd len="med" w="med" type="triangle"/>
            </a:ln>
          </p:spPr>
        </p:cxnSp>
        <p:cxnSp>
          <p:nvCxnSpPr>
            <p:cNvPr id="711" name="Google Shape;711;p44"/>
            <p:cNvCxnSpPr/>
            <p:nvPr/>
          </p:nvCxnSpPr>
          <p:spPr>
            <a:xfrm flipH="1" rot="10800000">
              <a:off x="1768" y="1536"/>
              <a:ext cx="720" cy="264"/>
            </a:xfrm>
            <a:prstGeom prst="straightConnector1">
              <a:avLst/>
            </a:prstGeom>
            <a:noFill/>
            <a:ln cap="flat" cmpd="sng" w="38100">
              <a:solidFill>
                <a:srgbClr val="FF0000"/>
              </a:solidFill>
              <a:prstDash val="solid"/>
              <a:round/>
              <a:headEnd len="med" w="med" type="none"/>
              <a:tailEnd len="med" w="med" type="triangle"/>
            </a:ln>
          </p:spPr>
        </p:cxnSp>
        <p:cxnSp>
          <p:nvCxnSpPr>
            <p:cNvPr id="712" name="Google Shape;712;p44"/>
            <p:cNvCxnSpPr/>
            <p:nvPr/>
          </p:nvCxnSpPr>
          <p:spPr>
            <a:xfrm rot="10800000">
              <a:off x="2640" y="1528"/>
              <a:ext cx="704" cy="216"/>
            </a:xfrm>
            <a:prstGeom prst="straightConnector1">
              <a:avLst/>
            </a:prstGeom>
            <a:noFill/>
            <a:ln cap="flat" cmpd="sng" w="38100">
              <a:solidFill>
                <a:srgbClr val="FF0000"/>
              </a:solidFill>
              <a:prstDash val="solid"/>
              <a:round/>
              <a:headEnd len="med" w="med" type="none"/>
              <a:tailEnd len="med" w="med" type="triangle"/>
            </a:ln>
          </p:spPr>
        </p:cxnSp>
        <p:cxnSp>
          <p:nvCxnSpPr>
            <p:cNvPr id="713" name="Google Shape;713;p44"/>
            <p:cNvCxnSpPr/>
            <p:nvPr/>
          </p:nvCxnSpPr>
          <p:spPr>
            <a:xfrm>
              <a:off x="3456" y="1848"/>
              <a:ext cx="264" cy="312"/>
            </a:xfrm>
            <a:prstGeom prst="straightConnector1">
              <a:avLst/>
            </a:prstGeom>
            <a:noFill/>
            <a:ln cap="flat" cmpd="sng" w="38100">
              <a:solidFill>
                <a:srgbClr val="FF0000"/>
              </a:solidFill>
              <a:prstDash val="solid"/>
              <a:round/>
              <a:headEnd len="med" w="med" type="none"/>
              <a:tailEnd len="med" w="med" type="triangle"/>
            </a:ln>
          </p:spPr>
        </p:cxnSp>
        <p:cxnSp>
          <p:nvCxnSpPr>
            <p:cNvPr id="714" name="Google Shape;714;p44"/>
            <p:cNvCxnSpPr/>
            <p:nvPr/>
          </p:nvCxnSpPr>
          <p:spPr>
            <a:xfrm flipH="1">
              <a:off x="1568" y="1488"/>
              <a:ext cx="912" cy="160"/>
            </a:xfrm>
            <a:prstGeom prst="straightConnector1">
              <a:avLst/>
            </a:prstGeom>
            <a:noFill/>
            <a:ln cap="flat" cmpd="sng" w="38100">
              <a:solidFill>
                <a:srgbClr val="FF0000"/>
              </a:solidFill>
              <a:prstDash val="solid"/>
              <a:round/>
              <a:headEnd len="med" w="med" type="none"/>
              <a:tailEnd len="med" w="med" type="triangle"/>
            </a:ln>
          </p:spPr>
        </p:cxnSp>
        <p:cxnSp>
          <p:nvCxnSpPr>
            <p:cNvPr id="715" name="Google Shape;715;p44"/>
            <p:cNvCxnSpPr/>
            <p:nvPr/>
          </p:nvCxnSpPr>
          <p:spPr>
            <a:xfrm flipH="1" rot="10800000">
              <a:off x="1272" y="1888"/>
              <a:ext cx="352" cy="232"/>
            </a:xfrm>
            <a:prstGeom prst="straightConnector1">
              <a:avLst/>
            </a:prstGeom>
            <a:noFill/>
            <a:ln cap="flat" cmpd="sng" w="38100">
              <a:solidFill>
                <a:srgbClr val="FF0000"/>
              </a:solidFill>
              <a:prstDash val="solid"/>
              <a:round/>
              <a:headEnd len="med" w="med" type="none"/>
              <a:tailEnd len="med" w="med" type="triangle"/>
            </a:ln>
          </p:spPr>
        </p:cxnSp>
        <p:cxnSp>
          <p:nvCxnSpPr>
            <p:cNvPr id="716" name="Google Shape;716;p44"/>
            <p:cNvCxnSpPr/>
            <p:nvPr/>
          </p:nvCxnSpPr>
          <p:spPr>
            <a:xfrm>
              <a:off x="824" y="2024"/>
              <a:ext cx="304" cy="80"/>
            </a:xfrm>
            <a:prstGeom prst="straightConnector1">
              <a:avLst/>
            </a:prstGeom>
            <a:noFill/>
            <a:ln cap="flat" cmpd="sng" w="38100">
              <a:solidFill>
                <a:srgbClr val="FF0000"/>
              </a:solidFill>
              <a:prstDash val="solid"/>
              <a:round/>
              <a:headEnd len="med" w="med" type="none"/>
              <a:tailEnd len="med" w="med" type="triangle"/>
            </a:ln>
          </p:spPr>
        </p:cxnSp>
        <p:cxnSp>
          <p:nvCxnSpPr>
            <p:cNvPr id="717" name="Google Shape;717;p44"/>
            <p:cNvCxnSpPr/>
            <p:nvPr/>
          </p:nvCxnSpPr>
          <p:spPr>
            <a:xfrm rot="10800000">
              <a:off x="1400" y="3168"/>
              <a:ext cx="288" cy="264"/>
            </a:xfrm>
            <a:prstGeom prst="straightConnector1">
              <a:avLst/>
            </a:prstGeom>
            <a:noFill/>
            <a:ln cap="flat" cmpd="sng" w="38100">
              <a:solidFill>
                <a:srgbClr val="FF0000"/>
              </a:solidFill>
              <a:prstDash val="solid"/>
              <a:round/>
              <a:headEnd len="med" w="med" type="none"/>
              <a:tailEnd len="med" w="med" type="triangle"/>
            </a:ln>
          </p:spPr>
        </p:cxnSp>
        <p:cxnSp>
          <p:nvCxnSpPr>
            <p:cNvPr id="718" name="Google Shape;718;p44"/>
            <p:cNvCxnSpPr/>
            <p:nvPr/>
          </p:nvCxnSpPr>
          <p:spPr>
            <a:xfrm flipH="1" rot="10800000">
              <a:off x="1760" y="3048"/>
              <a:ext cx="240" cy="360"/>
            </a:xfrm>
            <a:prstGeom prst="straightConnector1">
              <a:avLst/>
            </a:prstGeom>
            <a:noFill/>
            <a:ln cap="flat" cmpd="sng" w="38100">
              <a:solidFill>
                <a:srgbClr val="FF0000"/>
              </a:solidFill>
              <a:prstDash val="solid"/>
              <a:round/>
              <a:headEnd len="med" w="med" type="none"/>
              <a:tailEnd len="med" w="med" type="triangle"/>
            </a:ln>
          </p:spPr>
        </p:cxnSp>
        <p:cxnSp>
          <p:nvCxnSpPr>
            <p:cNvPr id="719" name="Google Shape;719;p44"/>
            <p:cNvCxnSpPr/>
            <p:nvPr/>
          </p:nvCxnSpPr>
          <p:spPr>
            <a:xfrm rot="10800000">
              <a:off x="1776" y="3504"/>
              <a:ext cx="440" cy="368"/>
            </a:xfrm>
            <a:prstGeom prst="straightConnector1">
              <a:avLst/>
            </a:prstGeom>
            <a:noFill/>
            <a:ln cap="flat" cmpd="sng" w="38100">
              <a:solidFill>
                <a:srgbClr val="FF0000"/>
              </a:solidFill>
              <a:prstDash val="solid"/>
              <a:round/>
              <a:headEnd len="med" w="med" type="none"/>
              <a:tailEnd len="med" w="med" type="triangle"/>
            </a:ln>
          </p:spPr>
        </p:cxnSp>
        <p:cxnSp>
          <p:nvCxnSpPr>
            <p:cNvPr id="720" name="Google Shape;720;p44"/>
            <p:cNvCxnSpPr/>
            <p:nvPr/>
          </p:nvCxnSpPr>
          <p:spPr>
            <a:xfrm flipH="1" rot="10800000">
              <a:off x="2288" y="3352"/>
              <a:ext cx="472" cy="488"/>
            </a:xfrm>
            <a:prstGeom prst="straightConnector1">
              <a:avLst/>
            </a:prstGeom>
            <a:noFill/>
            <a:ln cap="flat" cmpd="sng" w="38100">
              <a:solidFill>
                <a:srgbClr val="FF0000"/>
              </a:solidFill>
              <a:prstDash val="solid"/>
              <a:round/>
              <a:headEnd len="med" w="med" type="none"/>
              <a:tailEnd len="med" w="med" type="triangle"/>
            </a:ln>
          </p:spPr>
        </p:cxnSp>
        <p:cxnSp>
          <p:nvCxnSpPr>
            <p:cNvPr id="721" name="Google Shape;721;p44"/>
            <p:cNvCxnSpPr/>
            <p:nvPr/>
          </p:nvCxnSpPr>
          <p:spPr>
            <a:xfrm rot="10800000">
              <a:off x="2696" y="2832"/>
              <a:ext cx="144" cy="456"/>
            </a:xfrm>
            <a:prstGeom prst="straightConnector1">
              <a:avLst/>
            </a:prstGeom>
            <a:noFill/>
            <a:ln cap="flat" cmpd="sng" w="38100">
              <a:solidFill>
                <a:srgbClr val="FF0000"/>
              </a:solidFill>
              <a:prstDash val="solid"/>
              <a:round/>
              <a:headEnd len="med" w="med" type="none"/>
              <a:tailEnd len="med" w="med" type="triangle"/>
            </a:ln>
          </p:spPr>
        </p:cxnSp>
        <p:cxnSp>
          <p:nvCxnSpPr>
            <p:cNvPr id="722" name="Google Shape;722;p44"/>
            <p:cNvCxnSpPr/>
            <p:nvPr/>
          </p:nvCxnSpPr>
          <p:spPr>
            <a:xfrm rot="10800000">
              <a:off x="1856" y="2360"/>
              <a:ext cx="176" cy="544"/>
            </a:xfrm>
            <a:prstGeom prst="straightConnector1">
              <a:avLst/>
            </a:prstGeom>
            <a:noFill/>
            <a:ln cap="flat" cmpd="sng" w="38100">
              <a:solidFill>
                <a:srgbClr val="FF0000"/>
              </a:solidFill>
              <a:prstDash val="solid"/>
              <a:round/>
              <a:headEnd len="med" w="med" type="none"/>
              <a:tailEnd len="med" w="med" type="triangle"/>
            </a:ln>
          </p:spPr>
        </p:cxnSp>
        <p:cxnSp>
          <p:nvCxnSpPr>
            <p:cNvPr id="723" name="Google Shape;723;p44"/>
            <p:cNvCxnSpPr/>
            <p:nvPr/>
          </p:nvCxnSpPr>
          <p:spPr>
            <a:xfrm flipH="1" rot="10800000">
              <a:off x="2800" y="2256"/>
              <a:ext cx="296" cy="512"/>
            </a:xfrm>
            <a:prstGeom prst="straightConnector1">
              <a:avLst/>
            </a:prstGeom>
            <a:noFill/>
            <a:ln cap="flat" cmpd="sng" w="38100">
              <a:solidFill>
                <a:srgbClr val="FF0000"/>
              </a:solidFill>
              <a:prstDash val="solid"/>
              <a:round/>
              <a:headEnd len="med" w="med" type="none"/>
              <a:tailEnd len="med" w="med" type="triangle"/>
            </a:ln>
          </p:spPr>
        </p:cxnSp>
        <p:cxnSp>
          <p:nvCxnSpPr>
            <p:cNvPr id="724" name="Google Shape;724;p44"/>
            <p:cNvCxnSpPr/>
            <p:nvPr/>
          </p:nvCxnSpPr>
          <p:spPr>
            <a:xfrm flipH="1" rot="10800000">
              <a:off x="2840" y="2808"/>
              <a:ext cx="416" cy="24"/>
            </a:xfrm>
            <a:prstGeom prst="straightConnector1">
              <a:avLst/>
            </a:prstGeom>
            <a:noFill/>
            <a:ln cap="flat" cmpd="sng" w="38100">
              <a:solidFill>
                <a:srgbClr val="FF0000"/>
              </a:solidFill>
              <a:prstDash val="solid"/>
              <a:round/>
              <a:headEnd len="med" w="med" type="none"/>
              <a:tailEnd len="med" w="med" type="triangle"/>
            </a:ln>
          </p:spPr>
        </p:cxnSp>
        <p:cxnSp>
          <p:nvCxnSpPr>
            <p:cNvPr id="725" name="Google Shape;725;p44"/>
            <p:cNvCxnSpPr/>
            <p:nvPr/>
          </p:nvCxnSpPr>
          <p:spPr>
            <a:xfrm>
              <a:off x="3344" y="2832"/>
              <a:ext cx="272" cy="216"/>
            </a:xfrm>
            <a:prstGeom prst="straightConnector1">
              <a:avLst/>
            </a:prstGeom>
            <a:noFill/>
            <a:ln cap="flat" cmpd="sng" w="38100">
              <a:solidFill>
                <a:srgbClr val="FF0000"/>
              </a:solidFill>
              <a:prstDash val="solid"/>
              <a:round/>
              <a:headEnd len="med" w="med" type="none"/>
              <a:tailEnd len="med" w="med" type="triangle"/>
            </a:ln>
          </p:spPr>
        </p:cxnSp>
        <p:cxnSp>
          <p:nvCxnSpPr>
            <p:cNvPr id="726" name="Google Shape;726;p44"/>
            <p:cNvCxnSpPr/>
            <p:nvPr/>
          </p:nvCxnSpPr>
          <p:spPr>
            <a:xfrm rot="10800000">
              <a:off x="2728" y="2080"/>
              <a:ext cx="296" cy="104"/>
            </a:xfrm>
            <a:prstGeom prst="straightConnector1">
              <a:avLst/>
            </a:prstGeom>
            <a:noFill/>
            <a:ln cap="flat" cmpd="sng" w="38100">
              <a:solidFill>
                <a:srgbClr val="FF0000"/>
              </a:solidFill>
              <a:prstDash val="solid"/>
              <a:round/>
              <a:headEnd len="med" w="med" type="none"/>
              <a:tailEnd len="med" w="med" type="triangle"/>
            </a:ln>
          </p:spPr>
        </p:cxnSp>
        <p:cxnSp>
          <p:nvCxnSpPr>
            <p:cNvPr id="727" name="Google Shape;727;p44"/>
            <p:cNvCxnSpPr/>
            <p:nvPr/>
          </p:nvCxnSpPr>
          <p:spPr>
            <a:xfrm flipH="1" rot="10800000">
              <a:off x="2640" y="3408"/>
              <a:ext cx="152" cy="472"/>
            </a:xfrm>
            <a:prstGeom prst="straightConnector1">
              <a:avLst/>
            </a:prstGeom>
            <a:noFill/>
            <a:ln cap="flat" cmpd="sng" w="38100">
              <a:solidFill>
                <a:srgbClr val="FF0000"/>
              </a:solidFill>
              <a:prstDash val="solid"/>
              <a:round/>
              <a:headEnd len="med" w="med" type="none"/>
              <a:tailEnd len="med" w="med" type="triangle"/>
            </a:ln>
          </p:spPr>
        </p:cxnSp>
        <p:cxnSp>
          <p:nvCxnSpPr>
            <p:cNvPr id="728" name="Google Shape;728;p44"/>
            <p:cNvCxnSpPr/>
            <p:nvPr/>
          </p:nvCxnSpPr>
          <p:spPr>
            <a:xfrm rot="10800000">
              <a:off x="2320" y="3968"/>
              <a:ext cx="136" cy="136"/>
            </a:xfrm>
            <a:prstGeom prst="straightConnector1">
              <a:avLst/>
            </a:prstGeom>
            <a:noFill/>
            <a:ln cap="flat" cmpd="sng" w="38100">
              <a:solidFill>
                <a:srgbClr val="FF0000"/>
              </a:solidFill>
              <a:prstDash val="solid"/>
              <a:round/>
              <a:headEnd len="med" w="med" type="none"/>
              <a:tailEnd len="sm" w="sm" type="stealth"/>
            </a:ln>
          </p:spPr>
        </p:cxnSp>
        <p:cxnSp>
          <p:nvCxnSpPr>
            <p:cNvPr id="729" name="Google Shape;729;p44"/>
            <p:cNvCxnSpPr/>
            <p:nvPr/>
          </p:nvCxnSpPr>
          <p:spPr>
            <a:xfrm flipH="1" rot="10800000">
              <a:off x="2472" y="3976"/>
              <a:ext cx="144" cy="112"/>
            </a:xfrm>
            <a:prstGeom prst="straightConnector1">
              <a:avLst/>
            </a:prstGeom>
            <a:noFill/>
            <a:ln cap="flat" cmpd="sng" w="38100">
              <a:solidFill>
                <a:srgbClr val="FF0000"/>
              </a:solidFill>
              <a:prstDash val="solid"/>
              <a:round/>
              <a:headEnd len="med" w="med" type="none"/>
              <a:tailEnd len="sm" w="sm"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4"/>
                                        </p:tgtEl>
                                        <p:attrNameLst>
                                          <p:attrName>style.visibility</p:attrName>
                                        </p:attrNameLst>
                                      </p:cBhvr>
                                      <p:to>
                                        <p:strVal val="visible"/>
                                      </p:to>
                                    </p:set>
                                    <p:anim calcmode="lin" valueType="num">
                                      <p:cBhvr additive="base">
                                        <p:cTn dur="500"/>
                                        <p:tgtEl>
                                          <p:spTgt spid="6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1"/>
                                        </p:tgtEl>
                                        <p:attrNameLst>
                                          <p:attrName>style.visibility</p:attrName>
                                        </p:attrNameLst>
                                      </p:cBhvr>
                                      <p:to>
                                        <p:strVal val="visible"/>
                                      </p:to>
                                    </p:set>
                                    <p:anim calcmode="lin" valueType="num">
                                      <p:cBhvr additive="base">
                                        <p:cTn dur="500"/>
                                        <p:tgtEl>
                                          <p:spTgt spid="6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Garbage Collector</a:t>
            </a:r>
            <a:endParaRPr/>
          </a:p>
        </p:txBody>
      </p:sp>
      <p:sp>
        <p:nvSpPr>
          <p:cNvPr id="735" name="Google Shape;735;p4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Loitering objects</a:t>
            </a:r>
            <a:endParaRPr/>
          </a:p>
          <a:p>
            <a:pPr indent="-342900" lvl="2" marL="1257300" rtl="0" algn="l">
              <a:spcBef>
                <a:spcPts val="100"/>
              </a:spcBef>
              <a:spcAft>
                <a:spcPts val="0"/>
              </a:spcAft>
              <a:buClr>
                <a:schemeClr val="dk1"/>
              </a:buClr>
              <a:buSzPts val="1800"/>
              <a:buChar char="•"/>
            </a:pPr>
            <a:r>
              <a:rPr lang="en-US"/>
              <a:t>Identifying loitering objects</a:t>
            </a:r>
            <a:endParaRPr/>
          </a:p>
          <a:p>
            <a:pPr indent="-342900" lvl="3" marL="1714500" rtl="0" algn="l">
              <a:spcBef>
                <a:spcPts val="0"/>
              </a:spcBef>
              <a:spcAft>
                <a:spcPts val="0"/>
              </a:spcAft>
              <a:buClr>
                <a:schemeClr val="dk1"/>
              </a:buClr>
              <a:buSzPts val="1800"/>
              <a:buChar char="‒"/>
            </a:pPr>
            <a:r>
              <a:rPr lang="en-US"/>
              <a:t>Identify problematic use cases</a:t>
            </a:r>
            <a:endParaRPr/>
          </a:p>
          <a:p>
            <a:pPr indent="-342900" lvl="3" marL="1714500" rtl="0" algn="l">
              <a:spcBef>
                <a:spcPts val="0"/>
              </a:spcBef>
              <a:spcAft>
                <a:spcPts val="0"/>
              </a:spcAft>
              <a:buClr>
                <a:schemeClr val="dk1"/>
              </a:buClr>
              <a:buSzPts val="1800"/>
              <a:buChar char="‒"/>
            </a:pPr>
            <a:r>
              <a:rPr lang="en-US"/>
              <a:t>Use monitoring &amp; debugging tools to track allocation done in the use case implementation </a:t>
            </a:r>
            <a:endParaRPr/>
          </a:p>
          <a:p>
            <a:pPr indent="-342900" lvl="3" marL="1714500" rtl="0" algn="l">
              <a:spcBef>
                <a:spcPts val="0"/>
              </a:spcBef>
              <a:spcAft>
                <a:spcPts val="0"/>
              </a:spcAft>
              <a:buClr>
                <a:schemeClr val="dk1"/>
              </a:buClr>
              <a:buSzPts val="1800"/>
              <a:buChar char="‒"/>
            </a:pPr>
            <a:r>
              <a:rPr lang="en-US"/>
              <a:t>Measure the state before entering the use case flow</a:t>
            </a:r>
            <a:endParaRPr/>
          </a:p>
          <a:p>
            <a:pPr indent="-342900" lvl="3" marL="1714500" rtl="0" algn="l">
              <a:spcBef>
                <a:spcPts val="0"/>
              </a:spcBef>
              <a:spcAft>
                <a:spcPts val="0"/>
              </a:spcAft>
              <a:buClr>
                <a:schemeClr val="dk1"/>
              </a:buClr>
              <a:buSzPts val="1800"/>
              <a:buChar char="‒"/>
            </a:pPr>
            <a:r>
              <a:rPr lang="en-US"/>
              <a:t>Look the differences after it ends</a:t>
            </a:r>
            <a:endParaRPr/>
          </a:p>
          <a:p>
            <a:pPr indent="-342900" lvl="4" marL="2171700" rtl="0" algn="l">
              <a:spcBef>
                <a:spcPts val="360"/>
              </a:spcBef>
              <a:spcAft>
                <a:spcPts val="0"/>
              </a:spcAft>
              <a:buClr>
                <a:schemeClr val="dk1"/>
              </a:buClr>
              <a:buSzPts val="1800"/>
              <a:buChar char="•"/>
            </a:pPr>
            <a:r>
              <a:rPr lang="en-US"/>
              <a:t>Are those the new objects you expected</a:t>
            </a:r>
            <a:endParaRPr/>
          </a:p>
          <a:p>
            <a:pPr indent="-342900" lvl="4" marL="2171700" rtl="0" algn="l">
              <a:spcBef>
                <a:spcPts val="360"/>
              </a:spcBef>
              <a:spcAft>
                <a:spcPts val="0"/>
              </a:spcAft>
              <a:buClr>
                <a:schemeClr val="dk1"/>
              </a:buClr>
              <a:buSzPts val="1800"/>
              <a:buChar char="•"/>
            </a:pPr>
            <a:r>
              <a:rPr lang="en-US"/>
              <a:t>Are any unnecessary objects are still referenced</a:t>
            </a:r>
            <a:endParaRPr/>
          </a:p>
          <a:p>
            <a:pPr indent="-228600" lvl="4" marL="2171700" rtl="0" algn="l">
              <a:spcBef>
                <a:spcPts val="36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Fixing loitering objects</a:t>
            </a:r>
            <a:endParaRPr/>
          </a:p>
          <a:p>
            <a:pPr indent="-342900" lvl="3" marL="1714500" rtl="0" algn="l">
              <a:spcBef>
                <a:spcPts val="0"/>
              </a:spcBef>
              <a:spcAft>
                <a:spcPts val="0"/>
              </a:spcAft>
              <a:buClr>
                <a:schemeClr val="dk1"/>
              </a:buClr>
              <a:buSzPts val="1800"/>
              <a:buChar char="‒"/>
            </a:pPr>
            <a:r>
              <a:rPr lang="en-US"/>
              <a:t>Track down loitered objects</a:t>
            </a:r>
            <a:endParaRPr/>
          </a:p>
          <a:p>
            <a:pPr indent="-342900" lvl="3" marL="1714500" rtl="0" algn="l">
              <a:spcBef>
                <a:spcPts val="0"/>
              </a:spcBef>
              <a:spcAft>
                <a:spcPts val="0"/>
              </a:spcAft>
              <a:buClr>
                <a:schemeClr val="dk1"/>
              </a:buClr>
              <a:buSzPts val="1800"/>
              <a:buChar char="‒"/>
            </a:pPr>
            <a:r>
              <a:rPr lang="en-US"/>
              <a:t>Track the objects that allocated them</a:t>
            </a:r>
            <a:endParaRPr/>
          </a:p>
          <a:p>
            <a:pPr indent="-342900" lvl="3" marL="1714500" rtl="0" algn="l">
              <a:spcBef>
                <a:spcPts val="0"/>
              </a:spcBef>
              <a:spcAft>
                <a:spcPts val="0"/>
              </a:spcAft>
              <a:buClr>
                <a:schemeClr val="dk1"/>
              </a:buClr>
              <a:buSzPts val="1800"/>
              <a:buChar char="‒"/>
            </a:pPr>
            <a:r>
              <a:rPr lang="en-US"/>
              <a:t>Determine and implement the points of making them unreachable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4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Tuning</a:t>
            </a:r>
            <a:endParaRPr/>
          </a:p>
        </p:txBody>
      </p:sp>
      <p:sp>
        <p:nvSpPr>
          <p:cNvPr id="741" name="Google Shape;741;p4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Default GC settings:</a:t>
            </a:r>
            <a:endParaRPr/>
          </a:p>
          <a:p>
            <a:pPr indent="-342900" lvl="2" marL="1257300" rtl="0" algn="l">
              <a:spcBef>
                <a:spcPts val="100"/>
              </a:spcBef>
              <a:spcAft>
                <a:spcPts val="0"/>
              </a:spcAft>
              <a:buClr>
                <a:schemeClr val="dk1"/>
              </a:buClr>
              <a:buSzPts val="1800"/>
              <a:buChar char="•"/>
            </a:pPr>
            <a:r>
              <a:rPr lang="en-US"/>
              <a:t>Generational heap</a:t>
            </a:r>
            <a:endParaRPr/>
          </a:p>
          <a:p>
            <a:pPr indent="-342900" lvl="2" marL="1257300" rtl="0" algn="l">
              <a:spcBef>
                <a:spcPts val="100"/>
              </a:spcBef>
              <a:spcAft>
                <a:spcPts val="0"/>
              </a:spcAft>
              <a:buClr>
                <a:schemeClr val="dk1"/>
              </a:buClr>
              <a:buSzPts val="1800"/>
              <a:buChar char="•"/>
            </a:pPr>
            <a:r>
              <a:rPr lang="en-US"/>
              <a:t>2 survivor spaces</a:t>
            </a:r>
            <a:endParaRPr/>
          </a:p>
          <a:p>
            <a:pPr indent="-342900" lvl="2" marL="1257300" rtl="0" algn="l">
              <a:spcBef>
                <a:spcPts val="100"/>
              </a:spcBef>
              <a:spcAft>
                <a:spcPts val="0"/>
              </a:spcAft>
              <a:buClr>
                <a:schemeClr val="dk1"/>
              </a:buClr>
              <a:buSzPts val="1800"/>
              <a:buChar char="•"/>
            </a:pPr>
            <a:r>
              <a:rPr lang="en-US"/>
              <a:t>Young region uses copying collector [parallel is also supported]</a:t>
            </a:r>
            <a:endParaRPr/>
          </a:p>
          <a:p>
            <a:pPr indent="-342900" lvl="2" marL="1257300" rtl="0" algn="l">
              <a:spcBef>
                <a:spcPts val="100"/>
              </a:spcBef>
              <a:spcAft>
                <a:spcPts val="0"/>
              </a:spcAft>
              <a:buClr>
                <a:schemeClr val="dk1"/>
              </a:buClr>
              <a:buSzPts val="1800"/>
              <a:buChar char="•"/>
            </a:pPr>
            <a:r>
              <a:rPr lang="en-US"/>
              <a:t>Old region uses compact collector [can use sweep collector instead]</a:t>
            </a:r>
            <a:endParaRPr/>
          </a:p>
          <a:p>
            <a:pPr indent="-342900" lvl="0" marL="342900" rtl="0" algn="l">
              <a:spcBef>
                <a:spcPts val="400"/>
              </a:spcBef>
              <a:spcAft>
                <a:spcPts val="0"/>
              </a:spcAft>
              <a:buClr>
                <a:schemeClr val="dk1"/>
              </a:buClr>
              <a:buSzPts val="2000"/>
              <a:buFont typeface="Arial"/>
              <a:buChar char="•"/>
            </a:pPr>
            <a:r>
              <a:rPr lang="en-US"/>
              <a:t>Some GC tuning &amp; setting properties:</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graphicFrame>
        <p:nvGraphicFramePr>
          <p:cNvPr id="742" name="Google Shape;742;p46"/>
          <p:cNvGraphicFramePr/>
          <p:nvPr/>
        </p:nvGraphicFramePr>
        <p:xfrm>
          <a:off x="205259" y="3429000"/>
          <a:ext cx="3000000" cy="3000000"/>
        </p:xfrm>
        <a:graphic>
          <a:graphicData uri="http://schemas.openxmlformats.org/drawingml/2006/table">
            <a:tbl>
              <a:tblPr>
                <a:noFill/>
                <a:tableStyleId>{28C9795F-50F2-4412-90CA-1EE43C490901}</a:tableStyleId>
              </a:tblPr>
              <a:tblGrid>
                <a:gridCol w="1918475"/>
                <a:gridCol w="6903275"/>
              </a:tblGrid>
              <a:tr h="144025">
                <a:tc>
                  <a:txBody>
                    <a:bodyPr/>
                    <a:lstStyle/>
                    <a:p>
                      <a:pPr indent="0" lvl="0" marL="0" marR="0" rtl="0" algn="l">
                        <a:lnSpc>
                          <a:spcPct val="100000"/>
                        </a:lnSpc>
                        <a:spcBef>
                          <a:spcPts val="0"/>
                        </a:spcBef>
                        <a:spcAft>
                          <a:spcPts val="0"/>
                        </a:spcAft>
                        <a:buClr>
                          <a:schemeClr val="lt1"/>
                        </a:buClr>
                        <a:buSzPts val="1100"/>
                        <a:buFont typeface="Calibri"/>
                        <a:buNone/>
                      </a:pPr>
                      <a:r>
                        <a:rPr b="1" i="0" lang="en-US" sz="1100" u="none" cap="none" strike="noStrike">
                          <a:solidFill>
                            <a:schemeClr val="lt1"/>
                          </a:solidFill>
                          <a:latin typeface="Calibri"/>
                          <a:ea typeface="Calibri"/>
                          <a:cs typeface="Calibri"/>
                          <a:sym typeface="Calibri"/>
                        </a:rPr>
                        <a:t>Field</a:t>
                      </a:r>
                      <a:endParaRPr/>
                    </a:p>
                  </a:txBody>
                  <a:tcPr marT="40625" marB="406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Clr>
                          <a:schemeClr val="lt1"/>
                        </a:buClr>
                        <a:buSzPts val="1100"/>
                        <a:buFont typeface="Calibri"/>
                        <a:buNone/>
                      </a:pPr>
                      <a:r>
                        <a:rPr b="1" i="0" lang="en-US" sz="1100" u="none" cap="none" strike="noStrike">
                          <a:solidFill>
                            <a:schemeClr val="lt1"/>
                          </a:solidFill>
                          <a:latin typeface="Calibri"/>
                          <a:ea typeface="Calibri"/>
                          <a:cs typeface="Calibri"/>
                          <a:sym typeface="Calibri"/>
                        </a:rPr>
                        <a:t>Description</a:t>
                      </a:r>
                      <a:endParaRPr/>
                    </a:p>
                  </a:txBody>
                  <a:tcPr marT="40625" marB="406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0000"/>
                    </a:solidFill>
                  </a:tcPr>
                </a:tc>
              </a:tr>
              <a:tr h="158675">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-XXNewSize / -XXMaxNewSize </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sets the size and max size for EDEN &amp; SP1,2</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82575">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-XXUseParallelGC </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sets the GC to be parallel</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82575">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–Xgcthreads[n] </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sets the number of helper threads to use in parallel GC</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82575">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-XX:+UseConcMarkSweepGC </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turns on concurrent GC in OLD region</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82575">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-XX:TargetSurvivorRatio=z </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sets the number in % of SP that must be occupied  so objects will turn old</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47600">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-Xincgc</a:t>
                      </a:r>
                      <a:endParaRPr b="0" i="0" sz="1100" u="none" cap="none" strike="noStrike">
                        <a:solidFill>
                          <a:srgbClr val="000000"/>
                        </a:solidFill>
                        <a:latin typeface="Calibri"/>
                        <a:ea typeface="Calibri"/>
                        <a:cs typeface="Calibri"/>
                        <a:sym typeface="Calibri"/>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Enables incremental GC</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82575">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-XX:MaxTenuringThreshold=x</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Sets the number times  a new objects  can move from SP1 to SP2 before turning old (tenured object)  default 15</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82575">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-XX:GCTimeLimit=time-limit </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the maximum time spent by the GC (% of the total time)  - default 98%</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82575">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-XX:GCHeapFreeLimit</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the minimum amount of freed heap per GC iteration (% of  heap size) – default 2%</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82575">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-XX:NewRatio</a:t>
                      </a:r>
                      <a:endParaRPr b="0" i="0" sz="1100" u="none" cap="none" strike="noStrike">
                        <a:solidFill>
                          <a:srgbClr val="000000"/>
                        </a:solidFill>
                        <a:latin typeface="Calibri"/>
                        <a:ea typeface="Calibri"/>
                        <a:cs typeface="Calibri"/>
                        <a:sym typeface="Calibri"/>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Specifies the ratio of NEW &amp; OLD regions  [example: 6 means  1/7(NEW):6/7[OLD)] – defaults: server-2, client 8</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82575">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-XX:SurviverRatio</a:t>
                      </a:r>
                      <a:endParaRPr b="0" i="0" sz="1100" u="none" cap="none" strike="noStrike">
                        <a:solidFill>
                          <a:srgbClr val="000000"/>
                        </a:solidFill>
                        <a:latin typeface="Calibri"/>
                        <a:ea typeface="Calibri"/>
                        <a:cs typeface="Calibri"/>
                        <a:sym typeface="Calibri"/>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Specifies the ratio of EDEN and the two survivor spaces [example: 6 means 6/8(EDEN):1/8(SP1):1/8(sp2)] – default 25</a:t>
                      </a:r>
                      <a:endParaRPr/>
                    </a:p>
                  </a:txBody>
                  <a:tcPr marT="40625" marB="406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Tuning</a:t>
            </a:r>
            <a:endParaRPr/>
          </a:p>
        </p:txBody>
      </p:sp>
      <p:sp>
        <p:nvSpPr>
          <p:cNvPr id="748" name="Google Shape;748;p4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Setting permanent memory attributes</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Major GC includes both permanent and heap memory</a:t>
            </a:r>
            <a:endParaRPr/>
          </a:p>
          <a:p>
            <a:pPr indent="-342900" lvl="1" marL="800100" rtl="0" algn="l">
              <a:spcBef>
                <a:spcPts val="200"/>
              </a:spcBef>
              <a:spcAft>
                <a:spcPts val="0"/>
              </a:spcAft>
              <a:buClr>
                <a:schemeClr val="dk1"/>
              </a:buClr>
              <a:buSzPts val="1800"/>
              <a:buChar char="‒"/>
            </a:pPr>
            <a:r>
              <a:rPr lang="en-US"/>
              <a:t>Minor GC is scoped to a generation </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graphicFrame>
        <p:nvGraphicFramePr>
          <p:cNvPr id="749" name="Google Shape;749;p47"/>
          <p:cNvGraphicFramePr/>
          <p:nvPr/>
        </p:nvGraphicFramePr>
        <p:xfrm>
          <a:off x="457200" y="2276872"/>
          <a:ext cx="3000000" cy="3000000"/>
        </p:xfrm>
        <a:graphic>
          <a:graphicData uri="http://schemas.openxmlformats.org/drawingml/2006/table">
            <a:tbl>
              <a:tblPr>
                <a:noFill/>
                <a:tableStyleId>{28C9795F-50F2-4412-90CA-1EE43C490901}</a:tableStyleId>
              </a:tblPr>
              <a:tblGrid>
                <a:gridCol w="1999225"/>
                <a:gridCol w="6230375"/>
              </a:tblGrid>
              <a:tr h="268300">
                <a:tc>
                  <a:txBody>
                    <a:bodyPr/>
                    <a:lstStyle/>
                    <a:p>
                      <a:pPr indent="0" lvl="0" marL="0" marR="0" rtl="0" algn="l">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Field</a:t>
                      </a:r>
                      <a:endParaRPr/>
                    </a:p>
                  </a:txBody>
                  <a:tcPr marT="40575" marB="405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Description</a:t>
                      </a:r>
                      <a:endParaRPr/>
                    </a:p>
                  </a:txBody>
                  <a:tcPr marT="40575" marB="405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0000"/>
                    </a:solidFill>
                  </a:tcPr>
                </a:tc>
              </a:tr>
              <a:tr h="270550">
                <a:tc>
                  <a:txBody>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-Xnoclassgc</a:t>
                      </a:r>
                      <a:endParaRPr b="0" i="0" sz="1200" u="none" cap="none" strike="noStrike">
                        <a:solidFill>
                          <a:srgbClr val="000000"/>
                        </a:solidFill>
                        <a:latin typeface="Calibri"/>
                        <a:ea typeface="Calibri"/>
                        <a:cs typeface="Calibri"/>
                        <a:sym typeface="Calibri"/>
                      </a:endParaRPr>
                    </a:p>
                  </a:txBody>
                  <a:tcPr marT="40575" marB="405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Disables class GC in permanent memory  (!)</a:t>
                      </a:r>
                      <a:endParaRPr/>
                    </a:p>
                  </a:txBody>
                  <a:tcPr marT="40575" marB="405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0550">
                <a:tc>
                  <a:txBody>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-XX:PermSize</a:t>
                      </a:r>
                      <a:endParaRPr b="0" i="0" sz="1200" u="none" cap="none" strike="noStrike">
                        <a:solidFill>
                          <a:srgbClr val="000000"/>
                        </a:solidFill>
                        <a:latin typeface="Calibri"/>
                        <a:ea typeface="Calibri"/>
                        <a:cs typeface="Calibri"/>
                        <a:sym typeface="Calibri"/>
                      </a:endParaRPr>
                    </a:p>
                  </a:txBody>
                  <a:tcPr marT="40575" marB="405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Sets the initial size of permanent memory</a:t>
                      </a:r>
                      <a:endParaRPr/>
                    </a:p>
                  </a:txBody>
                  <a:tcPr marT="40575" marB="405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0550">
                <a:tc>
                  <a:txBody>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-XX:MaxPermSize</a:t>
                      </a:r>
                      <a:endParaRPr b="0" i="0" sz="1200" u="none" cap="none" strike="noStrike">
                        <a:solidFill>
                          <a:srgbClr val="000000"/>
                        </a:solidFill>
                        <a:latin typeface="Calibri"/>
                        <a:ea typeface="Calibri"/>
                        <a:cs typeface="Calibri"/>
                        <a:sym typeface="Calibri"/>
                      </a:endParaRPr>
                    </a:p>
                  </a:txBody>
                  <a:tcPr marT="40575" marB="405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Sets the maximum size of permanent memory</a:t>
                      </a:r>
                      <a:endParaRPr/>
                    </a:p>
                  </a:txBody>
                  <a:tcPr marT="40575" marB="405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Tuning</a:t>
            </a:r>
            <a:endParaRPr/>
          </a:p>
        </p:txBody>
      </p:sp>
      <p:sp>
        <p:nvSpPr>
          <p:cNvPr id="755" name="Google Shape;755;p4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Setting Java 8 Metaspace memory attributes</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From now on:</a:t>
            </a:r>
            <a:endParaRPr/>
          </a:p>
          <a:p>
            <a:pPr indent="-342900" lvl="2" marL="1257300" rtl="0" algn="l">
              <a:spcBef>
                <a:spcPts val="100"/>
              </a:spcBef>
              <a:spcAft>
                <a:spcPts val="0"/>
              </a:spcAft>
              <a:buClr>
                <a:schemeClr val="dk1"/>
              </a:buClr>
              <a:buSzPts val="1800"/>
              <a:buChar char="•"/>
            </a:pPr>
            <a:r>
              <a:rPr lang="en-US"/>
              <a:t>Native memory is allocated as needed</a:t>
            </a:r>
            <a:endParaRPr/>
          </a:p>
          <a:p>
            <a:pPr indent="-342900" lvl="2" marL="1257300" rtl="0" algn="l">
              <a:spcBef>
                <a:spcPts val="100"/>
              </a:spcBef>
              <a:spcAft>
                <a:spcPts val="0"/>
              </a:spcAft>
              <a:buClr>
                <a:schemeClr val="dk1"/>
              </a:buClr>
              <a:buSzPts val="1800"/>
              <a:buChar char="•"/>
            </a:pPr>
            <a:r>
              <a:rPr lang="en-US"/>
              <a:t>OutOfMemoryError: Metaspace Error</a:t>
            </a:r>
            <a:endParaRPr/>
          </a:p>
          <a:p>
            <a:pPr indent="-342900" lvl="2" marL="1257300" rtl="0" algn="l">
              <a:spcBef>
                <a:spcPts val="100"/>
              </a:spcBef>
              <a:spcAft>
                <a:spcPts val="0"/>
              </a:spcAft>
              <a:buClr>
                <a:schemeClr val="dk1"/>
              </a:buClr>
              <a:buSzPts val="1800"/>
              <a:buChar char="•"/>
            </a:pPr>
            <a:r>
              <a:rPr lang="en-US"/>
              <a:t>Use –verbosegc to view Metaspace GC activity</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graphicFrame>
        <p:nvGraphicFramePr>
          <p:cNvPr id="756" name="Google Shape;756;p48"/>
          <p:cNvGraphicFramePr/>
          <p:nvPr/>
        </p:nvGraphicFramePr>
        <p:xfrm>
          <a:off x="539552" y="2276872"/>
          <a:ext cx="3000000" cy="3000000"/>
        </p:xfrm>
        <a:graphic>
          <a:graphicData uri="http://schemas.openxmlformats.org/drawingml/2006/table">
            <a:tbl>
              <a:tblPr>
                <a:noFill/>
                <a:tableStyleId>{28C9795F-50F2-4412-90CA-1EE43C490901}</a:tableStyleId>
              </a:tblPr>
              <a:tblGrid>
                <a:gridCol w="2495550"/>
                <a:gridCol w="5651700"/>
              </a:tblGrid>
              <a:tr h="324950">
                <a:tc>
                  <a:txBody>
                    <a:bodyPr/>
                    <a:lstStyle/>
                    <a:p>
                      <a:pPr indent="0" lvl="0" marL="0" marR="0" rtl="0" algn="l">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Field</a:t>
                      </a:r>
                      <a:endParaRPr/>
                    </a:p>
                  </a:txBody>
                  <a:tcPr marT="40550" marB="405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Description</a:t>
                      </a:r>
                      <a:endParaRPr/>
                    </a:p>
                  </a:txBody>
                  <a:tcPr marT="40550" marB="405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0000"/>
                    </a:solidFill>
                  </a:tcPr>
                </a:tc>
              </a:tr>
              <a:tr h="270375">
                <a:tc>
                  <a:txBody>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a:t>
                      </a:r>
                      <a:r>
                        <a:rPr lang="en-US" sz="1200" u="none" cap="none" strike="noStrike"/>
                        <a:t>MaxMetaspaceSize</a:t>
                      </a:r>
                      <a:endParaRPr b="0" i="0" sz="1200" u="none" cap="none" strike="noStrike">
                        <a:solidFill>
                          <a:srgbClr val="000000"/>
                        </a:solidFill>
                        <a:latin typeface="Calibri"/>
                        <a:ea typeface="Calibri"/>
                        <a:cs typeface="Calibri"/>
                        <a:sym typeface="Calibri"/>
                      </a:endParaRPr>
                    </a:p>
                  </a:txBody>
                  <a:tcPr marT="40550" marB="405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Sets the maximum size of metaspace memory</a:t>
                      </a:r>
                      <a:endParaRPr/>
                    </a:p>
                  </a:txBody>
                  <a:tcPr marT="40550" marB="405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Weak References</a:t>
            </a:r>
            <a:endParaRPr/>
          </a:p>
        </p:txBody>
      </p:sp>
      <p:sp>
        <p:nvSpPr>
          <p:cNvPr id="762" name="Google Shape;762;p4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Basic terms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Strong reference </a:t>
            </a:r>
            <a:endParaRPr/>
          </a:p>
          <a:p>
            <a:pPr indent="-342900" lvl="2" marL="1257300" rtl="0" algn="l">
              <a:spcBef>
                <a:spcPts val="100"/>
              </a:spcBef>
              <a:spcAft>
                <a:spcPts val="0"/>
              </a:spcAft>
              <a:buClr>
                <a:schemeClr val="dk1"/>
              </a:buClr>
              <a:buSzPts val="1800"/>
              <a:buChar char="•"/>
            </a:pPr>
            <a:r>
              <a:rPr lang="en-US"/>
              <a:t>Regular references</a:t>
            </a:r>
            <a:endParaRPr/>
          </a:p>
          <a:p>
            <a:pPr indent="-342900" lvl="2" marL="1257300" rtl="0" algn="l">
              <a:spcBef>
                <a:spcPts val="100"/>
              </a:spcBef>
              <a:spcAft>
                <a:spcPts val="0"/>
              </a:spcAft>
              <a:buClr>
                <a:schemeClr val="dk1"/>
              </a:buClr>
              <a:buSzPts val="1800"/>
              <a:buChar char="•"/>
            </a:pPr>
            <a:r>
              <a:rPr lang="en-US"/>
              <a:t>GC may remove objects that have no strong references </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Weak reference</a:t>
            </a:r>
            <a:endParaRPr/>
          </a:p>
          <a:p>
            <a:pPr indent="-342900" lvl="2" marL="1257300" rtl="0" algn="l">
              <a:spcBef>
                <a:spcPts val="100"/>
              </a:spcBef>
              <a:spcAft>
                <a:spcPts val="0"/>
              </a:spcAft>
              <a:buClr>
                <a:schemeClr val="dk1"/>
              </a:buClr>
              <a:buSzPts val="1800"/>
              <a:buChar char="•"/>
            </a:pPr>
            <a:r>
              <a:rPr lang="en-US"/>
              <a:t>Special references that are used to reference objects</a:t>
            </a:r>
            <a:endParaRPr/>
          </a:p>
          <a:p>
            <a:pPr indent="-342900" lvl="2" marL="1257300" rtl="0" algn="l">
              <a:spcBef>
                <a:spcPts val="100"/>
              </a:spcBef>
              <a:spcAft>
                <a:spcPts val="0"/>
              </a:spcAft>
              <a:buClr>
                <a:schemeClr val="dk1"/>
              </a:buClr>
              <a:buSzPts val="1800"/>
              <a:buChar char="•"/>
            </a:pPr>
            <a:r>
              <a:rPr lang="en-US"/>
              <a:t>GC may remove objects when all references to that object are weak</a:t>
            </a:r>
            <a:endParaRPr/>
          </a:p>
          <a:p>
            <a:pPr indent="-228600" lvl="1" marL="800100" rtl="0" algn="l">
              <a:spcBef>
                <a:spcPts val="2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5"/>
          <p:cNvSpPr txBox="1"/>
          <p:nvPr>
            <p:ph type="title"/>
          </p:nvPr>
        </p:nvSpPr>
        <p:spPr>
          <a:xfrm>
            <a:off x="457200" y="1341438"/>
            <a:ext cx="8229600" cy="77946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JVM Internals</a:t>
            </a:r>
            <a:endParaRPr/>
          </a:p>
        </p:txBody>
      </p:sp>
      <p:sp>
        <p:nvSpPr>
          <p:cNvPr id="113" name="Google Shape;113;p5"/>
          <p:cNvSpPr txBox="1"/>
          <p:nvPr>
            <p:ph idx="1" type="body"/>
          </p:nvPr>
        </p:nvSpPr>
        <p:spPr>
          <a:xfrm>
            <a:off x="1416627" y="2420938"/>
            <a:ext cx="7270173" cy="39608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Roles</a:t>
            </a:r>
            <a:endParaRPr/>
          </a:p>
          <a:p>
            <a:pPr indent="-342900" lvl="0" marL="342900" rtl="0" algn="l">
              <a:spcBef>
                <a:spcPts val="400"/>
              </a:spcBef>
              <a:spcAft>
                <a:spcPts val="0"/>
              </a:spcAft>
              <a:buClr>
                <a:schemeClr val="dk1"/>
              </a:buClr>
              <a:buSzPts val="2000"/>
              <a:buFont typeface="Arial"/>
              <a:buChar char="•"/>
            </a:pPr>
            <a:r>
              <a:rPr lang="en-US"/>
              <a:t>Modes</a:t>
            </a:r>
            <a:endParaRPr/>
          </a:p>
          <a:p>
            <a:pPr indent="-342900" lvl="0" marL="342900" rtl="0" algn="l">
              <a:spcBef>
                <a:spcPts val="400"/>
              </a:spcBef>
              <a:spcAft>
                <a:spcPts val="0"/>
              </a:spcAft>
              <a:buClr>
                <a:schemeClr val="dk1"/>
              </a:buClr>
              <a:buSzPts val="2000"/>
              <a:buFont typeface="Arial"/>
              <a:buChar char="•"/>
            </a:pPr>
            <a:r>
              <a:rPr lang="en-US"/>
              <a:t>Memory types</a:t>
            </a:r>
            <a:endParaRPr/>
          </a:p>
          <a:p>
            <a:pPr indent="-342900" lvl="0" marL="342900" rtl="0" algn="l">
              <a:spcBef>
                <a:spcPts val="400"/>
              </a:spcBef>
              <a:spcAft>
                <a:spcPts val="0"/>
              </a:spcAft>
              <a:buClr>
                <a:schemeClr val="dk1"/>
              </a:buClr>
              <a:buSzPts val="2000"/>
              <a:buFont typeface="Arial"/>
              <a:buChar char="•"/>
            </a:pPr>
            <a:r>
              <a:rPr lang="en-US"/>
              <a:t>Weak references</a:t>
            </a:r>
            <a:endParaRPr/>
          </a:p>
          <a:p>
            <a:pPr indent="-342900" lvl="0" marL="342900" rtl="0" algn="l">
              <a:spcBef>
                <a:spcPts val="400"/>
              </a:spcBef>
              <a:spcAft>
                <a:spcPts val="0"/>
              </a:spcAft>
              <a:buClr>
                <a:schemeClr val="dk1"/>
              </a:buClr>
              <a:buSzPts val="2000"/>
              <a:buFont typeface="Arial"/>
              <a:buNone/>
            </a:pPr>
            <a:r>
              <a:rPr lang="en-US"/>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5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Weak References</a:t>
            </a:r>
            <a:endParaRPr/>
          </a:p>
        </p:txBody>
      </p:sp>
      <p:sp>
        <p:nvSpPr>
          <p:cNvPr id="768" name="Google Shape;768;p5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The need</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When storing data in Collections , for example</a:t>
            </a:r>
            <a:endParaRPr/>
          </a:p>
          <a:p>
            <a:pPr indent="-342900" lvl="2" marL="1257300" rtl="0" algn="l">
              <a:spcBef>
                <a:spcPts val="100"/>
              </a:spcBef>
              <a:spcAft>
                <a:spcPts val="0"/>
              </a:spcAft>
              <a:buClr>
                <a:schemeClr val="dk1"/>
              </a:buClr>
              <a:buSzPts val="1800"/>
              <a:buChar char="•"/>
            </a:pPr>
            <a:r>
              <a:rPr lang="en-US"/>
              <a:t>The collection holds references even when data is no longer required</a:t>
            </a:r>
            <a:endParaRPr/>
          </a:p>
          <a:p>
            <a:pPr indent="-342900" lvl="2" marL="1257300" rtl="0" algn="l">
              <a:spcBef>
                <a:spcPts val="100"/>
              </a:spcBef>
              <a:spcAft>
                <a:spcPts val="0"/>
              </a:spcAft>
              <a:buClr>
                <a:schemeClr val="dk1"/>
              </a:buClr>
              <a:buSzPts val="1800"/>
              <a:buChar char="•"/>
            </a:pPr>
            <a:r>
              <a:rPr lang="en-US"/>
              <a:t>Removing data from the collection might effect clients </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When caching heavy-weight objects</a:t>
            </a:r>
            <a:endParaRPr/>
          </a:p>
          <a:p>
            <a:pPr indent="-342900" lvl="2" marL="1257300" rtl="0" algn="l">
              <a:spcBef>
                <a:spcPts val="100"/>
              </a:spcBef>
              <a:spcAft>
                <a:spcPts val="0"/>
              </a:spcAft>
              <a:buClr>
                <a:schemeClr val="dk1"/>
              </a:buClr>
              <a:buSzPts val="1800"/>
              <a:buChar char="•"/>
            </a:pPr>
            <a:r>
              <a:rPr lang="en-US"/>
              <a:t>Once again – that caching might prevent data from being GC’ed </a:t>
            </a:r>
            <a:endParaRPr/>
          </a:p>
          <a:p>
            <a:pPr indent="-342900" lvl="2" marL="1257300" rtl="0" algn="l">
              <a:spcBef>
                <a:spcPts val="100"/>
              </a:spcBef>
              <a:spcAft>
                <a:spcPts val="0"/>
              </a:spcAft>
              <a:buClr>
                <a:schemeClr val="dk1"/>
              </a:buClr>
              <a:buSzPts val="1800"/>
              <a:buChar char="•"/>
            </a:pPr>
            <a:r>
              <a:rPr lang="en-US"/>
              <a:t>That cache mechanism must be maintained</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Java is capable of managing garbage but:</a:t>
            </a:r>
            <a:endParaRPr/>
          </a:p>
          <a:p>
            <a:pPr indent="-342900" lvl="2" marL="1257300" rtl="0" algn="l">
              <a:spcBef>
                <a:spcPts val="100"/>
              </a:spcBef>
              <a:spcAft>
                <a:spcPts val="0"/>
              </a:spcAft>
              <a:buClr>
                <a:schemeClr val="dk1"/>
              </a:buClr>
              <a:buSzPts val="1800"/>
              <a:buChar char="•"/>
            </a:pPr>
            <a:r>
              <a:rPr lang="en-US"/>
              <a:t>In those cases, when strong references are used, GC is irrelevant</a:t>
            </a:r>
            <a:endParaRPr/>
          </a:p>
          <a:p>
            <a:pPr indent="-342900" lvl="2" marL="1257300" rtl="0" algn="l">
              <a:spcBef>
                <a:spcPts val="100"/>
              </a:spcBef>
              <a:spcAft>
                <a:spcPts val="0"/>
              </a:spcAft>
              <a:buClr>
                <a:schemeClr val="dk1"/>
              </a:buClr>
              <a:buSzPts val="1800"/>
              <a:buChar char="•"/>
            </a:pPr>
            <a:r>
              <a:rPr lang="en-US"/>
              <a:t>We will be flooded with loitered objects &amp; memory leaks</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5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Weak References</a:t>
            </a:r>
            <a:endParaRPr/>
          </a:p>
        </p:txBody>
      </p:sp>
      <p:sp>
        <p:nvSpPr>
          <p:cNvPr id="774" name="Google Shape;774;p5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The solution</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Give clients strong references</a:t>
            </a:r>
            <a:endParaRPr/>
          </a:p>
          <a:p>
            <a:pPr indent="-342900" lvl="1" marL="800100" rtl="0" algn="l">
              <a:spcBef>
                <a:spcPts val="200"/>
              </a:spcBef>
              <a:spcAft>
                <a:spcPts val="0"/>
              </a:spcAft>
              <a:buClr>
                <a:schemeClr val="dk1"/>
              </a:buClr>
              <a:buSzPts val="1800"/>
              <a:buChar char="‒"/>
            </a:pPr>
            <a:r>
              <a:rPr lang="en-US"/>
              <a:t>Manage resource collection &amp; cache via weak references</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Java provides 4 strength levels for referencing</a:t>
            </a:r>
            <a:endParaRPr/>
          </a:p>
          <a:p>
            <a:pPr indent="-342900" lvl="1" marL="800100" rtl="0" algn="l">
              <a:spcBef>
                <a:spcPts val="200"/>
              </a:spcBef>
              <a:spcAft>
                <a:spcPts val="0"/>
              </a:spcAft>
              <a:buClr>
                <a:schemeClr val="dk1"/>
              </a:buClr>
              <a:buSzPts val="1800"/>
              <a:buChar char="‒"/>
            </a:pPr>
            <a:r>
              <a:rPr lang="en-US"/>
              <a:t>Strong reference</a:t>
            </a:r>
            <a:endParaRPr/>
          </a:p>
          <a:p>
            <a:pPr indent="-342900" lvl="1" marL="800100" rtl="0" algn="l">
              <a:spcBef>
                <a:spcPts val="200"/>
              </a:spcBef>
              <a:spcAft>
                <a:spcPts val="0"/>
              </a:spcAft>
              <a:buClr>
                <a:schemeClr val="dk1"/>
              </a:buClr>
              <a:buSzPts val="1800"/>
              <a:buChar char="‒"/>
            </a:pPr>
            <a:r>
              <a:rPr lang="en-US"/>
              <a:t>Soft reference</a:t>
            </a:r>
            <a:endParaRPr/>
          </a:p>
          <a:p>
            <a:pPr indent="-342900" lvl="1" marL="800100" rtl="0" algn="l">
              <a:spcBef>
                <a:spcPts val="200"/>
              </a:spcBef>
              <a:spcAft>
                <a:spcPts val="0"/>
              </a:spcAft>
              <a:buClr>
                <a:schemeClr val="dk1"/>
              </a:buClr>
              <a:buSzPts val="1800"/>
              <a:buChar char="‒"/>
            </a:pPr>
            <a:r>
              <a:rPr lang="en-US"/>
              <a:t>Weak reference</a:t>
            </a:r>
            <a:endParaRPr/>
          </a:p>
          <a:p>
            <a:pPr indent="-342900" lvl="1" marL="800100" rtl="0" algn="l">
              <a:spcBef>
                <a:spcPts val="200"/>
              </a:spcBef>
              <a:spcAft>
                <a:spcPts val="0"/>
              </a:spcAft>
              <a:buClr>
                <a:schemeClr val="dk1"/>
              </a:buClr>
              <a:buSzPts val="1800"/>
              <a:buChar char="‒"/>
            </a:pPr>
            <a:r>
              <a:rPr lang="en-US"/>
              <a:t>Phantom reference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Weak References</a:t>
            </a:r>
            <a:endParaRPr/>
          </a:p>
        </p:txBody>
      </p:sp>
      <p:sp>
        <p:nvSpPr>
          <p:cNvPr id="780" name="Google Shape;780;p5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i="1" lang="en-US"/>
              <a:t>java.lang.ref.Reference</a:t>
            </a:r>
            <a:endParaRPr b="1" i="1"/>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Is the super class for all reference types</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Has 3 subclasses for each weak reference level</a:t>
            </a:r>
            <a:endParaRPr/>
          </a:p>
          <a:p>
            <a:pPr indent="-342900" lvl="2" marL="1257300" rtl="0" algn="l">
              <a:spcBef>
                <a:spcPts val="100"/>
              </a:spcBef>
              <a:spcAft>
                <a:spcPts val="0"/>
              </a:spcAft>
              <a:buClr>
                <a:schemeClr val="dk1"/>
              </a:buClr>
              <a:buSzPts val="1800"/>
              <a:buChar char="•"/>
            </a:pPr>
            <a:r>
              <a:rPr lang="en-US"/>
              <a:t>Each subclass effect the way CG treats objects </a:t>
            </a:r>
            <a:endParaRPr/>
          </a:p>
          <a:p>
            <a:pPr indent="-342900" lvl="2" marL="1257300" rtl="0" algn="l">
              <a:spcBef>
                <a:spcPts val="100"/>
              </a:spcBef>
              <a:spcAft>
                <a:spcPts val="0"/>
              </a:spcAft>
              <a:buClr>
                <a:schemeClr val="dk1"/>
              </a:buClr>
              <a:buSzPts val="1800"/>
              <a:buChar char="•"/>
            </a:pPr>
            <a:r>
              <a:rPr lang="en-US"/>
              <a:t>Each subclass may be extended for more functionality </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Has the following operations:</a:t>
            </a:r>
            <a:endParaRPr/>
          </a:p>
          <a:p>
            <a:pPr indent="-342900" lvl="2" marL="1257300" rtl="0" algn="l">
              <a:spcBef>
                <a:spcPts val="100"/>
              </a:spcBef>
              <a:spcAft>
                <a:spcPts val="0"/>
              </a:spcAft>
              <a:buClr>
                <a:schemeClr val="dk1"/>
              </a:buClr>
              <a:buSzPts val="1800"/>
              <a:buChar char="•"/>
            </a:pPr>
            <a:r>
              <a:rPr lang="en-US"/>
              <a:t>clear – clears the object held in the Reference object</a:t>
            </a:r>
            <a:endParaRPr/>
          </a:p>
          <a:p>
            <a:pPr indent="-342900" lvl="2" marL="1257300" rtl="0" algn="l">
              <a:spcBef>
                <a:spcPts val="100"/>
              </a:spcBef>
              <a:spcAft>
                <a:spcPts val="0"/>
              </a:spcAft>
              <a:buClr>
                <a:schemeClr val="dk1"/>
              </a:buClr>
              <a:buSzPts val="1800"/>
              <a:buChar char="•"/>
            </a:pPr>
            <a:r>
              <a:rPr lang="en-US"/>
              <a:t>get – returns a strong reference to the object held in the Reference</a:t>
            </a:r>
            <a:endParaRPr/>
          </a:p>
          <a:p>
            <a:pPr indent="-342900" lvl="2" marL="1257300" rtl="0" algn="l">
              <a:spcBef>
                <a:spcPts val="100"/>
              </a:spcBef>
              <a:spcAft>
                <a:spcPts val="0"/>
              </a:spcAft>
              <a:buClr>
                <a:schemeClr val="dk1"/>
              </a:buClr>
              <a:buSzPts val="1800"/>
              <a:buChar char="•"/>
            </a:pPr>
            <a:r>
              <a:rPr lang="en-US"/>
              <a:t>enqueue – adds the Reference to a Reference Queue (if registered to any)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Weak References</a:t>
            </a:r>
            <a:endParaRPr/>
          </a:p>
        </p:txBody>
      </p:sp>
      <p:sp>
        <p:nvSpPr>
          <p:cNvPr id="786" name="Google Shape;786;p5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Reference Queue</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Queue that holds references to null </a:t>
            </a:r>
            <a:endParaRPr/>
          </a:p>
          <a:p>
            <a:pPr indent="-342900" lvl="2" marL="1257300" rtl="0" algn="l">
              <a:spcBef>
                <a:spcPts val="100"/>
              </a:spcBef>
              <a:spcAft>
                <a:spcPts val="0"/>
              </a:spcAft>
              <a:buClr>
                <a:schemeClr val="dk1"/>
              </a:buClr>
              <a:buSzPts val="1800"/>
              <a:buChar char="•"/>
            </a:pPr>
            <a:r>
              <a:rPr lang="en-US"/>
              <a:t>Reference that is no longer points to an object is added to that queue</a:t>
            </a:r>
            <a:endParaRPr/>
          </a:p>
          <a:p>
            <a:pPr indent="-342900" lvl="2" marL="1257300" rtl="0" algn="l">
              <a:spcBef>
                <a:spcPts val="100"/>
              </a:spcBef>
              <a:spcAft>
                <a:spcPts val="0"/>
              </a:spcAft>
              <a:buClr>
                <a:schemeClr val="dk1"/>
              </a:buClr>
              <a:buSzPts val="1800"/>
              <a:buChar char="•"/>
            </a:pPr>
            <a:r>
              <a:rPr lang="en-US"/>
              <a:t>Reference must register itself to a queue in order to gain this service</a:t>
            </a:r>
            <a:endParaRPr/>
          </a:p>
          <a:p>
            <a:pPr indent="-342900" lvl="2" marL="1257300" rtl="0" algn="l">
              <a:spcBef>
                <a:spcPts val="100"/>
              </a:spcBef>
              <a:spcAft>
                <a:spcPts val="0"/>
              </a:spcAft>
              <a:buClr>
                <a:schemeClr val="dk1"/>
              </a:buClr>
              <a:buSzPts val="1800"/>
              <a:buChar char="•"/>
            </a:pPr>
            <a:r>
              <a:rPr lang="en-US"/>
              <a:t>Is an automatic mechanism</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Registering a reference to a queue is done via Reference constructor</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References can be consumed via 3 of the queue methods</a:t>
            </a:r>
            <a:endParaRPr/>
          </a:p>
          <a:p>
            <a:pPr indent="-342900" lvl="2" marL="1257300" rtl="0" algn="l">
              <a:spcBef>
                <a:spcPts val="100"/>
              </a:spcBef>
              <a:spcAft>
                <a:spcPts val="0"/>
              </a:spcAft>
              <a:buClr>
                <a:schemeClr val="dk1"/>
              </a:buClr>
              <a:buSzPts val="1800"/>
              <a:buChar char="•"/>
            </a:pPr>
            <a:r>
              <a:rPr lang="en-US"/>
              <a:t>Poll – returns the last added reference or null if empty</a:t>
            </a:r>
            <a:endParaRPr/>
          </a:p>
          <a:p>
            <a:pPr indent="-342900" lvl="2" marL="1257300" rtl="0" algn="l">
              <a:spcBef>
                <a:spcPts val="100"/>
              </a:spcBef>
              <a:spcAft>
                <a:spcPts val="0"/>
              </a:spcAft>
              <a:buClr>
                <a:schemeClr val="dk1"/>
              </a:buClr>
              <a:buSzPts val="1800"/>
              <a:buChar char="•"/>
            </a:pPr>
            <a:r>
              <a:rPr lang="en-US"/>
              <a:t>Remove – returns the last added reference or blocks until one becomes available</a:t>
            </a:r>
            <a:endParaRPr/>
          </a:p>
          <a:p>
            <a:pPr indent="-342900" lvl="2" marL="1257300" rtl="0" algn="l">
              <a:spcBef>
                <a:spcPts val="100"/>
              </a:spcBef>
              <a:spcAft>
                <a:spcPts val="0"/>
              </a:spcAft>
              <a:buClr>
                <a:schemeClr val="dk1"/>
              </a:buClr>
              <a:buSzPts val="1800"/>
              <a:buChar char="•"/>
            </a:pPr>
            <a:r>
              <a:rPr lang="en-US"/>
              <a:t>Remove (timeout) – same as previous but might return null when timed out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Weak References</a:t>
            </a:r>
            <a:endParaRPr/>
          </a:p>
        </p:txBody>
      </p:sp>
      <p:sp>
        <p:nvSpPr>
          <p:cNvPr id="792" name="Google Shape;792;p5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Soft reference</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Objects with soft references will be lazily garbage collected</a:t>
            </a:r>
            <a:endParaRPr/>
          </a:p>
          <a:p>
            <a:pPr indent="-342900" lvl="2" marL="1257300" rtl="0" algn="l">
              <a:spcBef>
                <a:spcPts val="100"/>
              </a:spcBef>
              <a:spcAft>
                <a:spcPts val="0"/>
              </a:spcAft>
              <a:buClr>
                <a:schemeClr val="dk1"/>
              </a:buClr>
              <a:buSzPts val="1800"/>
              <a:buChar char="•"/>
            </a:pPr>
            <a:r>
              <a:rPr lang="en-US"/>
              <a:t>Means that the system will let them survive GC even with no strong references</a:t>
            </a:r>
            <a:endParaRPr/>
          </a:p>
          <a:p>
            <a:pPr indent="-342900" lvl="2" marL="1257300" rtl="0" algn="l">
              <a:spcBef>
                <a:spcPts val="100"/>
              </a:spcBef>
              <a:spcAft>
                <a:spcPts val="0"/>
              </a:spcAft>
              <a:buClr>
                <a:schemeClr val="dk1"/>
              </a:buClr>
              <a:buSzPts val="1800"/>
              <a:buChar char="•"/>
            </a:pPr>
            <a:r>
              <a:rPr lang="en-US"/>
              <a:t>System cleans them when any memory limitation occurs </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Great for cache auto-management</a:t>
            </a:r>
            <a:endParaRPr/>
          </a:p>
          <a:p>
            <a:pPr indent="-342900" lvl="2" marL="1257300" rtl="0" algn="l">
              <a:spcBef>
                <a:spcPts val="100"/>
              </a:spcBef>
              <a:spcAft>
                <a:spcPts val="0"/>
              </a:spcAft>
              <a:buClr>
                <a:schemeClr val="dk1"/>
              </a:buClr>
              <a:buSzPts val="1800"/>
              <a:buChar char="•"/>
            </a:pPr>
            <a:r>
              <a:rPr lang="en-US"/>
              <a:t>Clients uses strong references to heavy weight objects</a:t>
            </a:r>
            <a:endParaRPr/>
          </a:p>
          <a:p>
            <a:pPr indent="-342900" lvl="2" marL="1257300" rtl="0" algn="l">
              <a:spcBef>
                <a:spcPts val="100"/>
              </a:spcBef>
              <a:spcAft>
                <a:spcPts val="0"/>
              </a:spcAft>
              <a:buClr>
                <a:schemeClr val="dk1"/>
              </a:buClr>
              <a:buSzPts val="1800"/>
              <a:buChar char="•"/>
            </a:pPr>
            <a:r>
              <a:rPr lang="en-US"/>
              <a:t>Cache services uses soft references</a:t>
            </a:r>
            <a:endParaRPr/>
          </a:p>
          <a:p>
            <a:pPr indent="-342900" lvl="2" marL="1257300" rtl="0" algn="l">
              <a:spcBef>
                <a:spcPts val="100"/>
              </a:spcBef>
              <a:spcAft>
                <a:spcPts val="0"/>
              </a:spcAft>
              <a:buClr>
                <a:schemeClr val="dk1"/>
              </a:buClr>
              <a:buSzPts val="1800"/>
              <a:buChar char="•"/>
            </a:pPr>
            <a:r>
              <a:rPr lang="en-US"/>
              <a:t>When clients release their strong references – cached data is not GC’ed </a:t>
            </a:r>
            <a:endParaRPr/>
          </a:p>
          <a:p>
            <a:pPr indent="-342900" lvl="2" marL="1257300" rtl="0" algn="l">
              <a:spcBef>
                <a:spcPts val="100"/>
              </a:spcBef>
              <a:spcAft>
                <a:spcPts val="0"/>
              </a:spcAft>
              <a:buClr>
                <a:schemeClr val="dk1"/>
              </a:buClr>
              <a:buSzPts val="1800"/>
              <a:buChar char="•"/>
            </a:pPr>
            <a:r>
              <a:rPr lang="en-US"/>
              <a:t>JVM requirement for more memory may lead to cached object removal </a:t>
            </a:r>
            <a:endParaRPr/>
          </a:p>
          <a:p>
            <a:pPr indent="-342900" lvl="2" marL="1257300" rtl="0" algn="l">
              <a:spcBef>
                <a:spcPts val="100"/>
              </a:spcBef>
              <a:spcAft>
                <a:spcPts val="0"/>
              </a:spcAft>
              <a:buClr>
                <a:schemeClr val="dk1"/>
              </a:buClr>
              <a:buSzPts val="1800"/>
              <a:buChar char="•"/>
            </a:pPr>
            <a:r>
              <a:rPr lang="en-US"/>
              <a:t>Timing is determined according to client use &amp; system resources automatically !</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Use </a:t>
            </a:r>
            <a:r>
              <a:rPr i="1" lang="en-US"/>
              <a:t>java.lang.ref.SoftReference</a:t>
            </a:r>
            <a:r>
              <a:rPr lang="en-US"/>
              <a:t> </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342900" lvl="3" marL="1714500" rtl="0" algn="l">
              <a:spcBef>
                <a:spcPts val="0"/>
              </a:spcBef>
              <a:spcAft>
                <a:spcPts val="0"/>
              </a:spcAft>
              <a:buClr>
                <a:schemeClr val="dk1"/>
              </a:buClr>
              <a:buSzPts val="1800"/>
              <a:buChar char="‒"/>
            </a:pPr>
            <a:r>
              <a:rPr lang="en-US"/>
              <a:t>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Weak References</a:t>
            </a:r>
            <a:endParaRPr/>
          </a:p>
        </p:txBody>
      </p:sp>
      <p:sp>
        <p:nvSpPr>
          <p:cNvPr id="798" name="Google Shape;798;p5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Soft reference - example</a:t>
            </a:r>
            <a:endParaRPr/>
          </a:p>
          <a:p>
            <a:pPr indent="-215900" lvl="0" marL="342900" rtl="0" algn="l">
              <a:spcBef>
                <a:spcPts val="400"/>
              </a:spcBef>
              <a:spcAft>
                <a:spcPts val="0"/>
              </a:spcAft>
              <a:buClr>
                <a:schemeClr val="dk1"/>
              </a:buClr>
              <a:buSzPts val="2000"/>
              <a:buFont typeface="Arial"/>
              <a:buNone/>
            </a:pPr>
            <a:r>
              <a:t/>
            </a:r>
            <a:endParaRPr/>
          </a:p>
          <a:p>
            <a:pPr indent="0" lvl="3" marL="1371600" rtl="0" algn="l">
              <a:spcBef>
                <a:spcPts val="0"/>
              </a:spcBef>
              <a:spcAft>
                <a:spcPts val="0"/>
              </a:spcAft>
              <a:buClr>
                <a:schemeClr val="dk1"/>
              </a:buClr>
              <a:buSzPts val="1800"/>
              <a:buNone/>
            </a:pPr>
            <a:r>
              <a:rPr lang="en-US"/>
              <a:t> </a:t>
            </a:r>
            <a:endParaRPr/>
          </a:p>
          <a:p>
            <a:pPr indent="-228600" lvl="1" marL="800100" rtl="0" algn="l">
              <a:spcBef>
                <a:spcPts val="200"/>
              </a:spcBef>
              <a:spcAft>
                <a:spcPts val="0"/>
              </a:spcAft>
              <a:buClr>
                <a:schemeClr val="dk1"/>
              </a:buClr>
              <a:buSzPts val="1800"/>
              <a:buNone/>
            </a:pPr>
            <a:r>
              <a:t/>
            </a:r>
            <a:endParaRPr/>
          </a:p>
        </p:txBody>
      </p:sp>
      <p:sp>
        <p:nvSpPr>
          <p:cNvPr id="799" name="Google Shape;799;p55"/>
          <p:cNvSpPr/>
          <p:nvPr/>
        </p:nvSpPr>
        <p:spPr>
          <a:xfrm>
            <a:off x="3032720" y="2502429"/>
            <a:ext cx="5806480" cy="3386667"/>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import java.lang.ref.SoftReference;</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public class SoftExample {</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public static void main(String[] args) {</a:t>
            </a:r>
            <a:endParaRPr/>
          </a:p>
          <a:p>
            <a:pPr indent="0" lvl="2" marL="9144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Object obj=new Object();</a:t>
            </a:r>
            <a:endParaRPr/>
          </a:p>
          <a:p>
            <a:pPr indent="0" lvl="2" marL="914400" marR="0" rtl="0" algn="l">
              <a:lnSpc>
                <a:spcPct val="90000"/>
              </a:lnSpc>
              <a:spcBef>
                <a:spcPts val="0"/>
              </a:spcBef>
              <a:spcAft>
                <a:spcPts val="0"/>
              </a:spcAft>
              <a:buNone/>
            </a:pPr>
            <a:r>
              <a:rPr b="1" i="0" lang="en-US" sz="1400" u="none" cap="none" strike="noStrike">
                <a:solidFill>
                  <a:schemeClr val="dk1"/>
                </a:solidFill>
                <a:latin typeface="Calibri"/>
                <a:ea typeface="Calibri"/>
                <a:cs typeface="Calibri"/>
                <a:sym typeface="Calibri"/>
              </a:rPr>
              <a:t>SoftReference&lt;Object&gt; soft = new SoftReference&lt;Object&gt;(obj);</a:t>
            </a:r>
            <a:endParaRPr/>
          </a:p>
          <a:p>
            <a:pPr indent="0" lvl="2" marL="9144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obj=null; </a:t>
            </a:r>
            <a:endParaRPr/>
          </a:p>
          <a:p>
            <a:pPr indent="0" lvl="2" marL="9144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System.gc();</a:t>
            </a:r>
            <a:endParaRPr/>
          </a:p>
          <a:p>
            <a:pPr indent="0" lvl="2" marL="9144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try{Thread.yield();}catch(Exception e){}</a:t>
            </a:r>
            <a:endParaRPr/>
          </a:p>
          <a:p>
            <a:pPr indent="0" lvl="2" marL="9144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System.out.println(</a:t>
            </a:r>
            <a:r>
              <a:rPr b="1" i="0" lang="en-US" sz="1400" u="none" cap="none" strike="noStrike">
                <a:solidFill>
                  <a:schemeClr val="dk1"/>
                </a:solidFill>
                <a:latin typeface="Calibri"/>
                <a:ea typeface="Calibri"/>
                <a:cs typeface="Calibri"/>
                <a:sym typeface="Calibri"/>
              </a:rPr>
              <a:t>soft.get()</a:t>
            </a:r>
            <a:r>
              <a:rPr b="0" i="0" lang="en-US" sz="1400" u="none" cap="none" strike="noStrike">
                <a:solidFill>
                  <a:schemeClr val="dk1"/>
                </a:solidFill>
                <a:latin typeface="Calibri"/>
                <a:ea typeface="Calibri"/>
                <a:cs typeface="Calibri"/>
                <a:sym typeface="Calibri"/>
              </a:rPr>
              <a:t>);</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a:t>
            </a:r>
            <a:endParaRPr/>
          </a:p>
        </p:txBody>
      </p:sp>
      <p:sp>
        <p:nvSpPr>
          <p:cNvPr id="800" name="Google Shape;800;p55"/>
          <p:cNvSpPr/>
          <p:nvPr/>
        </p:nvSpPr>
        <p:spPr>
          <a:xfrm>
            <a:off x="250825" y="3179763"/>
            <a:ext cx="2514600" cy="474662"/>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Client gets strong reference - word</a:t>
            </a:r>
            <a:endParaRPr/>
          </a:p>
        </p:txBody>
      </p:sp>
      <p:sp>
        <p:nvSpPr>
          <p:cNvPr id="801" name="Google Shape;801;p55"/>
          <p:cNvSpPr/>
          <p:nvPr/>
        </p:nvSpPr>
        <p:spPr>
          <a:xfrm>
            <a:off x="250825" y="3721100"/>
            <a:ext cx="2514600" cy="474663"/>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Cache mechanism gets soft reference</a:t>
            </a:r>
            <a:endParaRPr/>
          </a:p>
        </p:txBody>
      </p:sp>
      <p:sp>
        <p:nvSpPr>
          <p:cNvPr id="802" name="Google Shape;802;p55"/>
          <p:cNvSpPr/>
          <p:nvPr/>
        </p:nvSpPr>
        <p:spPr>
          <a:xfrm>
            <a:off x="250825" y="4264025"/>
            <a:ext cx="2514600" cy="473075"/>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Client release reference when no longer needed</a:t>
            </a:r>
            <a:endParaRPr/>
          </a:p>
        </p:txBody>
      </p:sp>
      <p:sp>
        <p:nvSpPr>
          <p:cNvPr id="803" name="Google Shape;803;p55"/>
          <p:cNvSpPr/>
          <p:nvPr/>
        </p:nvSpPr>
        <p:spPr>
          <a:xfrm>
            <a:off x="250825" y="4805363"/>
            <a:ext cx="2514600" cy="474662"/>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Cache keeps on referencing even between GC calls</a:t>
            </a:r>
            <a:endParaRPr/>
          </a:p>
        </p:txBody>
      </p:sp>
      <p:sp>
        <p:nvSpPr>
          <p:cNvPr id="804" name="Google Shape;804;p55"/>
          <p:cNvSpPr/>
          <p:nvPr/>
        </p:nvSpPr>
        <p:spPr>
          <a:xfrm>
            <a:off x="250825" y="5346700"/>
            <a:ext cx="2514600" cy="746125"/>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Other clients may ask for strong references via soft.get() method</a:t>
            </a:r>
            <a:endParaRPr/>
          </a:p>
        </p:txBody>
      </p:sp>
      <p:cxnSp>
        <p:nvCxnSpPr>
          <p:cNvPr id="805" name="Google Shape;805;p55"/>
          <p:cNvCxnSpPr/>
          <p:nvPr/>
        </p:nvCxnSpPr>
        <p:spPr>
          <a:xfrm>
            <a:off x="2689225" y="3654425"/>
            <a:ext cx="1371600" cy="406400"/>
          </a:xfrm>
          <a:prstGeom prst="straightConnector1">
            <a:avLst/>
          </a:prstGeom>
          <a:noFill/>
          <a:ln cap="flat" cmpd="sng" w="9525">
            <a:solidFill>
              <a:schemeClr val="dk1"/>
            </a:solidFill>
            <a:prstDash val="solid"/>
            <a:round/>
            <a:headEnd len="sm" w="sm" type="none"/>
            <a:tailEnd len="med" w="med" type="triangle"/>
          </a:ln>
        </p:spPr>
      </p:cxnSp>
      <p:cxnSp>
        <p:nvCxnSpPr>
          <p:cNvPr id="806" name="Google Shape;806;p55"/>
          <p:cNvCxnSpPr/>
          <p:nvPr/>
        </p:nvCxnSpPr>
        <p:spPr>
          <a:xfrm>
            <a:off x="2765425" y="3924300"/>
            <a:ext cx="1295400" cy="271463"/>
          </a:xfrm>
          <a:prstGeom prst="straightConnector1">
            <a:avLst/>
          </a:prstGeom>
          <a:noFill/>
          <a:ln cap="flat" cmpd="sng" w="9525">
            <a:solidFill>
              <a:schemeClr val="dk1"/>
            </a:solidFill>
            <a:prstDash val="solid"/>
            <a:round/>
            <a:headEnd len="sm" w="sm" type="none"/>
            <a:tailEnd len="med" w="med" type="triangle"/>
          </a:ln>
        </p:spPr>
      </p:cxnSp>
      <p:cxnSp>
        <p:nvCxnSpPr>
          <p:cNvPr id="807" name="Google Shape;807;p55"/>
          <p:cNvCxnSpPr/>
          <p:nvPr/>
        </p:nvCxnSpPr>
        <p:spPr>
          <a:xfrm flipH="1" rot="10800000">
            <a:off x="2765425" y="4330700"/>
            <a:ext cx="1295400" cy="68263"/>
          </a:xfrm>
          <a:prstGeom prst="straightConnector1">
            <a:avLst/>
          </a:prstGeom>
          <a:noFill/>
          <a:ln cap="flat" cmpd="sng" w="9525">
            <a:solidFill>
              <a:schemeClr val="dk1"/>
            </a:solidFill>
            <a:prstDash val="solid"/>
            <a:round/>
            <a:headEnd len="sm" w="sm" type="none"/>
            <a:tailEnd len="med" w="med" type="triangle"/>
          </a:ln>
        </p:spPr>
      </p:cxnSp>
      <p:cxnSp>
        <p:nvCxnSpPr>
          <p:cNvPr id="808" name="Google Shape;808;p55"/>
          <p:cNvCxnSpPr/>
          <p:nvPr/>
        </p:nvCxnSpPr>
        <p:spPr>
          <a:xfrm flipH="1" rot="10800000">
            <a:off x="2765425" y="4602163"/>
            <a:ext cx="1295400" cy="271462"/>
          </a:xfrm>
          <a:prstGeom prst="straightConnector1">
            <a:avLst/>
          </a:prstGeom>
          <a:noFill/>
          <a:ln cap="flat" cmpd="sng" w="9525">
            <a:solidFill>
              <a:schemeClr val="dk1"/>
            </a:solidFill>
            <a:prstDash val="solid"/>
            <a:round/>
            <a:headEnd len="sm" w="sm" type="none"/>
            <a:tailEnd len="med" w="med" type="triangle"/>
          </a:ln>
        </p:spPr>
      </p:cxnSp>
      <p:cxnSp>
        <p:nvCxnSpPr>
          <p:cNvPr id="809" name="Google Shape;809;p55"/>
          <p:cNvCxnSpPr/>
          <p:nvPr/>
        </p:nvCxnSpPr>
        <p:spPr>
          <a:xfrm flipH="1" rot="10800000">
            <a:off x="2765425" y="5008563"/>
            <a:ext cx="2895600" cy="609600"/>
          </a:xfrm>
          <a:prstGeom prst="straightConnector1">
            <a:avLst/>
          </a:prstGeom>
          <a:noFill/>
          <a:ln cap="flat" cmpd="sng" w="9525">
            <a:solidFill>
              <a:schemeClr val="dk1"/>
            </a:solidFill>
            <a:prstDash val="solid"/>
            <a:round/>
            <a:headEnd len="sm" w="sm" type="none"/>
            <a:tailEnd len="med" w="med" type="triangle"/>
          </a:ln>
        </p:spPr>
      </p:cxnSp>
      <p:sp>
        <p:nvSpPr>
          <p:cNvPr id="810" name="Google Shape;810;p55"/>
          <p:cNvSpPr/>
          <p:nvPr/>
        </p:nvSpPr>
        <p:spPr>
          <a:xfrm>
            <a:off x="6146452" y="5298441"/>
            <a:ext cx="2514600" cy="522922"/>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Output: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java.lang.Object@7d772e</a:t>
            </a:r>
            <a:endParaRPr sz="1400">
              <a:solidFill>
                <a:schemeClr val="dk1"/>
              </a:solidFill>
              <a:latin typeface="Arial"/>
              <a:ea typeface="Arial"/>
              <a:cs typeface="Arial"/>
              <a:sym typeface="Arial"/>
            </a:endParaRPr>
          </a:p>
        </p:txBody>
      </p:sp>
      <p:cxnSp>
        <p:nvCxnSpPr>
          <p:cNvPr id="811" name="Google Shape;811;p55"/>
          <p:cNvCxnSpPr/>
          <p:nvPr/>
        </p:nvCxnSpPr>
        <p:spPr>
          <a:xfrm>
            <a:off x="3032720" y="5889096"/>
            <a:ext cx="5806480" cy="0"/>
          </a:xfrm>
          <a:prstGeom prst="straightConnector1">
            <a:avLst/>
          </a:prstGeom>
          <a:noFill/>
          <a:ln cap="flat" cmpd="sng" w="9525">
            <a:solidFill>
              <a:srgbClr val="FF3300"/>
            </a:solidFill>
            <a:prstDash val="solid"/>
            <a:round/>
            <a:headEnd len="sm" w="sm" type="none"/>
            <a:tailEnd len="sm" w="sm" type="none"/>
          </a:ln>
        </p:spPr>
      </p:cxnSp>
      <p:cxnSp>
        <p:nvCxnSpPr>
          <p:cNvPr id="812" name="Google Shape;812;p55"/>
          <p:cNvCxnSpPr/>
          <p:nvPr/>
        </p:nvCxnSpPr>
        <p:spPr>
          <a:xfrm>
            <a:off x="3032720" y="2502429"/>
            <a:ext cx="5806480" cy="0"/>
          </a:xfrm>
          <a:prstGeom prst="straightConnector1">
            <a:avLst/>
          </a:prstGeom>
          <a:noFill/>
          <a:ln cap="flat" cmpd="sng" w="9525">
            <a:solidFill>
              <a:srgbClr val="FF3300"/>
            </a:solidFill>
            <a:prstDash val="solid"/>
            <a:round/>
            <a:headEnd len="sm" w="sm" type="none"/>
            <a:tailEnd len="sm" w="sm" type="none"/>
          </a:ln>
        </p:spPr>
      </p:cxnSp>
      <p:cxnSp>
        <p:nvCxnSpPr>
          <p:cNvPr id="813" name="Google Shape;813;p55"/>
          <p:cNvCxnSpPr/>
          <p:nvPr/>
        </p:nvCxnSpPr>
        <p:spPr>
          <a:xfrm>
            <a:off x="6156176" y="5313363"/>
            <a:ext cx="2504876" cy="0"/>
          </a:xfrm>
          <a:prstGeom prst="straightConnector1">
            <a:avLst/>
          </a:prstGeom>
          <a:noFill/>
          <a:ln cap="flat" cmpd="sng" w="9525">
            <a:solidFill>
              <a:srgbClr val="FF3300"/>
            </a:solidFill>
            <a:prstDash val="solid"/>
            <a:round/>
            <a:headEnd len="sm" w="sm" type="none"/>
            <a:tailEnd len="sm" w="sm" type="none"/>
          </a:ln>
        </p:spPr>
      </p:cxnSp>
      <p:cxnSp>
        <p:nvCxnSpPr>
          <p:cNvPr id="814" name="Google Shape;814;p55"/>
          <p:cNvCxnSpPr/>
          <p:nvPr/>
        </p:nvCxnSpPr>
        <p:spPr>
          <a:xfrm>
            <a:off x="6156176" y="5805264"/>
            <a:ext cx="2504876"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Weak References</a:t>
            </a:r>
            <a:endParaRPr/>
          </a:p>
        </p:txBody>
      </p:sp>
      <p:sp>
        <p:nvSpPr>
          <p:cNvPr id="820" name="Google Shape;820;p5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Weak reference</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Objects with weak references will be eagerly garbage collected</a:t>
            </a:r>
            <a:endParaRPr/>
          </a:p>
          <a:p>
            <a:pPr indent="-342900" lvl="2" marL="1257300" rtl="0" algn="l">
              <a:spcBef>
                <a:spcPts val="100"/>
              </a:spcBef>
              <a:spcAft>
                <a:spcPts val="0"/>
              </a:spcAft>
              <a:buClr>
                <a:schemeClr val="dk1"/>
              </a:buClr>
              <a:buSzPts val="1800"/>
              <a:buChar char="•"/>
            </a:pPr>
            <a:r>
              <a:rPr lang="en-US"/>
              <a:t>Means that they will be removed on the first GC iteration </a:t>
            </a:r>
            <a:endParaRPr/>
          </a:p>
          <a:p>
            <a:pPr indent="-342900" lvl="2" marL="1257300" rtl="0" algn="l">
              <a:spcBef>
                <a:spcPts val="100"/>
              </a:spcBef>
              <a:spcAft>
                <a:spcPts val="0"/>
              </a:spcAft>
              <a:buClr>
                <a:schemeClr val="dk1"/>
              </a:buClr>
              <a:buSzPts val="1800"/>
              <a:buChar char="•"/>
            </a:pPr>
            <a:r>
              <a:rPr lang="en-US"/>
              <a:t>Will stay alive if strong and soft references still exist </a:t>
            </a:r>
            <a:endParaRPr/>
          </a:p>
          <a:p>
            <a:pPr indent="-342900" lvl="1" marL="800100" rtl="0" algn="l">
              <a:spcBef>
                <a:spcPts val="200"/>
              </a:spcBef>
              <a:spcAft>
                <a:spcPts val="0"/>
              </a:spcAft>
              <a:buClr>
                <a:schemeClr val="dk1"/>
              </a:buClr>
              <a:buSzPts val="1800"/>
              <a:buChar char="‒"/>
            </a:pPr>
            <a:r>
              <a:rPr lang="en-US"/>
              <a:t>Great for cache resource collections </a:t>
            </a:r>
            <a:endParaRPr/>
          </a:p>
          <a:p>
            <a:pPr indent="-342900" lvl="2" marL="1257300" rtl="0" algn="l">
              <a:spcBef>
                <a:spcPts val="100"/>
              </a:spcBef>
              <a:spcAft>
                <a:spcPts val="0"/>
              </a:spcAft>
              <a:buClr>
                <a:schemeClr val="dk1"/>
              </a:buClr>
              <a:buSzPts val="1800"/>
              <a:buChar char="•"/>
            </a:pPr>
            <a:r>
              <a:rPr lang="en-US"/>
              <a:t>Clients uses strong references to resource objects</a:t>
            </a:r>
            <a:endParaRPr/>
          </a:p>
          <a:p>
            <a:pPr indent="-342900" lvl="2" marL="1257300" rtl="0" algn="l">
              <a:spcBef>
                <a:spcPts val="100"/>
              </a:spcBef>
              <a:spcAft>
                <a:spcPts val="0"/>
              </a:spcAft>
              <a:buClr>
                <a:schemeClr val="dk1"/>
              </a:buClr>
              <a:buSzPts val="1800"/>
              <a:buChar char="•"/>
            </a:pPr>
            <a:r>
              <a:rPr lang="en-US"/>
              <a:t>Containers may collect those objects via weak references for:</a:t>
            </a:r>
            <a:endParaRPr/>
          </a:p>
          <a:p>
            <a:pPr indent="-342900" lvl="3" marL="1714500" rtl="0" algn="l">
              <a:spcBef>
                <a:spcPts val="0"/>
              </a:spcBef>
              <a:spcAft>
                <a:spcPts val="0"/>
              </a:spcAft>
              <a:buClr>
                <a:schemeClr val="dk1"/>
              </a:buClr>
              <a:buSzPts val="1800"/>
              <a:buChar char="‒"/>
            </a:pPr>
            <a:r>
              <a:rPr lang="en-US"/>
              <a:t>Monitoring &amp; logging</a:t>
            </a:r>
            <a:endParaRPr/>
          </a:p>
          <a:p>
            <a:pPr indent="-342900" lvl="3" marL="1714500" rtl="0" algn="l">
              <a:spcBef>
                <a:spcPts val="0"/>
              </a:spcBef>
              <a:spcAft>
                <a:spcPts val="0"/>
              </a:spcAft>
              <a:buClr>
                <a:schemeClr val="dk1"/>
              </a:buClr>
              <a:buSzPts val="1800"/>
              <a:buChar char="‒"/>
            </a:pPr>
            <a:r>
              <a:rPr lang="en-US"/>
              <a:t>Managing</a:t>
            </a:r>
            <a:endParaRPr/>
          </a:p>
          <a:p>
            <a:pPr indent="-342900" lvl="3" marL="1714500" rtl="0" algn="l">
              <a:spcBef>
                <a:spcPts val="0"/>
              </a:spcBef>
              <a:spcAft>
                <a:spcPts val="0"/>
              </a:spcAft>
              <a:buClr>
                <a:schemeClr val="dk1"/>
              </a:buClr>
              <a:buSzPts val="1800"/>
              <a:buChar char="‒"/>
            </a:pPr>
            <a:r>
              <a:rPr lang="en-US"/>
              <a:t>Attach more information and data to each resource while alive </a:t>
            </a:r>
            <a:endParaRPr/>
          </a:p>
          <a:p>
            <a:pPr indent="-342900" lvl="2" marL="1257300" rtl="0" algn="l">
              <a:spcBef>
                <a:spcPts val="100"/>
              </a:spcBef>
              <a:spcAft>
                <a:spcPts val="0"/>
              </a:spcAft>
              <a:buClr>
                <a:schemeClr val="dk1"/>
              </a:buClr>
              <a:buSzPts val="1800"/>
              <a:buChar char="•"/>
            </a:pPr>
            <a:r>
              <a:rPr lang="en-US"/>
              <a:t>When clients release their strong references – resources are GC’ed </a:t>
            </a:r>
            <a:endParaRPr/>
          </a:p>
          <a:p>
            <a:pPr indent="-342900" lvl="2" marL="1257300" rtl="0" algn="l">
              <a:spcBef>
                <a:spcPts val="100"/>
              </a:spcBef>
              <a:spcAft>
                <a:spcPts val="0"/>
              </a:spcAft>
              <a:buClr>
                <a:schemeClr val="dk1"/>
              </a:buClr>
              <a:buSzPts val="1800"/>
              <a:buChar char="•"/>
            </a:pPr>
            <a:r>
              <a:rPr lang="en-US"/>
              <a:t>Container enjoys immediate removal of resources automatically !</a:t>
            </a:r>
            <a:endParaRPr/>
          </a:p>
          <a:p>
            <a:pPr indent="-342900" lvl="1" marL="800100" rtl="0" algn="l">
              <a:spcBef>
                <a:spcPts val="200"/>
              </a:spcBef>
              <a:spcAft>
                <a:spcPts val="0"/>
              </a:spcAft>
              <a:buClr>
                <a:schemeClr val="dk1"/>
              </a:buClr>
              <a:buSzPts val="1800"/>
              <a:buChar char="‒"/>
            </a:pPr>
            <a:r>
              <a:rPr lang="en-US"/>
              <a:t>Use </a:t>
            </a:r>
            <a:r>
              <a:rPr i="1" lang="en-US"/>
              <a:t>java.lang.ref.WeakReference</a:t>
            </a:r>
            <a:r>
              <a:rPr lang="en-US"/>
              <a:t> </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342900" lvl="3" marL="1714500" rtl="0" algn="l">
              <a:spcBef>
                <a:spcPts val="0"/>
              </a:spcBef>
              <a:spcAft>
                <a:spcPts val="0"/>
              </a:spcAft>
              <a:buClr>
                <a:schemeClr val="dk1"/>
              </a:buClr>
              <a:buSzPts val="1800"/>
              <a:buChar char="‒"/>
            </a:pPr>
            <a:r>
              <a:rPr lang="en-US"/>
              <a:t>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Weak References</a:t>
            </a:r>
            <a:endParaRPr/>
          </a:p>
        </p:txBody>
      </p:sp>
      <p:sp>
        <p:nvSpPr>
          <p:cNvPr id="826" name="Google Shape;826;p5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Weak reference - example</a:t>
            </a:r>
            <a:endParaRPr/>
          </a:p>
          <a:p>
            <a:pPr indent="-215900" lvl="0" marL="342900" rtl="0" algn="l">
              <a:spcBef>
                <a:spcPts val="400"/>
              </a:spcBef>
              <a:spcAft>
                <a:spcPts val="0"/>
              </a:spcAft>
              <a:buClr>
                <a:schemeClr val="dk1"/>
              </a:buClr>
              <a:buSzPts val="2000"/>
              <a:buFont typeface="Arial"/>
              <a:buNone/>
            </a:pPr>
            <a:r>
              <a:t/>
            </a:r>
            <a:endParaRPr/>
          </a:p>
          <a:p>
            <a:pPr indent="-228600" lvl="3" marL="1714500" rtl="0" algn="l">
              <a:spcBef>
                <a:spcPts val="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
        <p:nvSpPr>
          <p:cNvPr id="827" name="Google Shape;827;p57"/>
          <p:cNvSpPr/>
          <p:nvPr/>
        </p:nvSpPr>
        <p:spPr>
          <a:xfrm>
            <a:off x="2971800" y="2200545"/>
            <a:ext cx="6019800" cy="3386667"/>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import java.lang.ref.SoftReference;</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public class SoftExample {</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public static void main(String[] args) {</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     Object obj=new Object();</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     </a:t>
            </a:r>
            <a:r>
              <a:rPr b="1" i="0" lang="en-US" sz="1400" u="none" cap="none" strike="noStrike">
                <a:solidFill>
                  <a:schemeClr val="dk1"/>
                </a:solidFill>
                <a:latin typeface="Calibri"/>
                <a:ea typeface="Calibri"/>
                <a:cs typeface="Calibri"/>
                <a:sym typeface="Calibri"/>
              </a:rPr>
              <a:t>WeakReference&lt;Object&gt; weak = new WeakReference&lt;Object&gt;(obj);</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     obj=null;</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     System.gc();</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     try{Thread.yield();}catch(Exception e){}</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     System.out.println(</a:t>
            </a:r>
            <a:r>
              <a:rPr b="1" i="0" lang="en-US" sz="1400" u="none" cap="none" strike="noStrike">
                <a:solidFill>
                  <a:schemeClr val="dk1"/>
                </a:solidFill>
                <a:latin typeface="Calibri"/>
                <a:ea typeface="Calibri"/>
                <a:cs typeface="Calibri"/>
                <a:sym typeface="Calibri"/>
              </a:rPr>
              <a:t>weak.get()</a:t>
            </a:r>
            <a:r>
              <a:rPr b="0" i="0" lang="en-US" sz="1400" u="none" cap="none" strike="noStrike">
                <a:solidFill>
                  <a:schemeClr val="dk1"/>
                </a:solidFill>
                <a:latin typeface="Calibri"/>
                <a:ea typeface="Calibri"/>
                <a:cs typeface="Calibri"/>
                <a:sym typeface="Calibri"/>
              </a:rPr>
              <a:t>);</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a:t>
            </a:r>
            <a:endParaRPr/>
          </a:p>
        </p:txBody>
      </p:sp>
      <p:sp>
        <p:nvSpPr>
          <p:cNvPr id="828" name="Google Shape;828;p57"/>
          <p:cNvSpPr/>
          <p:nvPr/>
        </p:nvSpPr>
        <p:spPr>
          <a:xfrm>
            <a:off x="301972" y="2215955"/>
            <a:ext cx="2514600" cy="473075"/>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Client gets strong reference - word</a:t>
            </a:r>
            <a:endParaRPr/>
          </a:p>
        </p:txBody>
      </p:sp>
      <p:sp>
        <p:nvSpPr>
          <p:cNvPr id="829" name="Google Shape;829;p57"/>
          <p:cNvSpPr/>
          <p:nvPr/>
        </p:nvSpPr>
        <p:spPr>
          <a:xfrm>
            <a:off x="301972" y="2775633"/>
            <a:ext cx="2514600" cy="474663"/>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Cache mechanism gets weak reference</a:t>
            </a:r>
            <a:endParaRPr/>
          </a:p>
        </p:txBody>
      </p:sp>
      <p:sp>
        <p:nvSpPr>
          <p:cNvPr id="830" name="Google Shape;830;p57"/>
          <p:cNvSpPr/>
          <p:nvPr/>
        </p:nvSpPr>
        <p:spPr>
          <a:xfrm>
            <a:off x="301972" y="3360627"/>
            <a:ext cx="2514600" cy="474662"/>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Client release reference when no longer needed</a:t>
            </a:r>
            <a:endParaRPr/>
          </a:p>
        </p:txBody>
      </p:sp>
      <p:sp>
        <p:nvSpPr>
          <p:cNvPr id="831" name="Google Shape;831;p57"/>
          <p:cNvSpPr/>
          <p:nvPr/>
        </p:nvSpPr>
        <p:spPr>
          <a:xfrm>
            <a:off x="296862" y="3949589"/>
            <a:ext cx="2514600" cy="645059"/>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Containers get rid from weak refs when no strong reference exist</a:t>
            </a:r>
            <a:endParaRPr/>
          </a:p>
        </p:txBody>
      </p:sp>
      <p:cxnSp>
        <p:nvCxnSpPr>
          <p:cNvPr id="832" name="Google Shape;832;p57"/>
          <p:cNvCxnSpPr/>
          <p:nvPr/>
        </p:nvCxnSpPr>
        <p:spPr>
          <a:xfrm>
            <a:off x="2819400" y="2859795"/>
            <a:ext cx="914400" cy="862893"/>
          </a:xfrm>
          <a:prstGeom prst="straightConnector1">
            <a:avLst/>
          </a:prstGeom>
          <a:noFill/>
          <a:ln cap="flat" cmpd="sng" w="9525">
            <a:solidFill>
              <a:schemeClr val="dk1"/>
            </a:solidFill>
            <a:prstDash val="solid"/>
            <a:round/>
            <a:headEnd len="sm" w="sm" type="none"/>
            <a:tailEnd len="med" w="med" type="triangle"/>
          </a:ln>
        </p:spPr>
      </p:cxnSp>
      <p:cxnSp>
        <p:nvCxnSpPr>
          <p:cNvPr id="833" name="Google Shape;833;p57"/>
          <p:cNvCxnSpPr>
            <a:stCxn id="829" idx="3"/>
          </p:cNvCxnSpPr>
          <p:nvPr/>
        </p:nvCxnSpPr>
        <p:spPr>
          <a:xfrm>
            <a:off x="2816572" y="3012965"/>
            <a:ext cx="819300" cy="863700"/>
          </a:xfrm>
          <a:prstGeom prst="straightConnector1">
            <a:avLst/>
          </a:prstGeom>
          <a:noFill/>
          <a:ln cap="flat" cmpd="sng" w="9525">
            <a:solidFill>
              <a:schemeClr val="dk1"/>
            </a:solidFill>
            <a:prstDash val="solid"/>
            <a:round/>
            <a:headEnd len="sm" w="sm" type="none"/>
            <a:tailEnd len="med" w="med" type="triangle"/>
          </a:ln>
        </p:spPr>
      </p:cxnSp>
      <p:cxnSp>
        <p:nvCxnSpPr>
          <p:cNvPr id="834" name="Google Shape;834;p57"/>
          <p:cNvCxnSpPr>
            <a:stCxn id="830" idx="3"/>
          </p:cNvCxnSpPr>
          <p:nvPr/>
        </p:nvCxnSpPr>
        <p:spPr>
          <a:xfrm>
            <a:off x="2816572" y="3597958"/>
            <a:ext cx="914400" cy="434100"/>
          </a:xfrm>
          <a:prstGeom prst="straightConnector1">
            <a:avLst/>
          </a:prstGeom>
          <a:noFill/>
          <a:ln cap="flat" cmpd="sng" w="9525">
            <a:solidFill>
              <a:schemeClr val="dk1"/>
            </a:solidFill>
            <a:prstDash val="solid"/>
            <a:round/>
            <a:headEnd len="sm" w="sm" type="none"/>
            <a:tailEnd len="med" w="med" type="triangle"/>
          </a:ln>
        </p:spPr>
      </p:cxnSp>
      <p:cxnSp>
        <p:nvCxnSpPr>
          <p:cNvPr id="835" name="Google Shape;835;p57"/>
          <p:cNvCxnSpPr>
            <a:stCxn id="831" idx="3"/>
          </p:cNvCxnSpPr>
          <p:nvPr/>
        </p:nvCxnSpPr>
        <p:spPr>
          <a:xfrm flipH="1" rot="10800000">
            <a:off x="2811462" y="4217219"/>
            <a:ext cx="919500" cy="54900"/>
          </a:xfrm>
          <a:prstGeom prst="straightConnector1">
            <a:avLst/>
          </a:prstGeom>
          <a:noFill/>
          <a:ln cap="flat" cmpd="sng" w="9525">
            <a:solidFill>
              <a:schemeClr val="dk1"/>
            </a:solidFill>
            <a:prstDash val="solid"/>
            <a:round/>
            <a:headEnd len="sm" w="sm" type="none"/>
            <a:tailEnd len="med" w="med" type="triangle"/>
          </a:ln>
        </p:spPr>
      </p:cxnSp>
      <p:cxnSp>
        <p:nvCxnSpPr>
          <p:cNvPr id="836" name="Google Shape;836;p57"/>
          <p:cNvCxnSpPr/>
          <p:nvPr/>
        </p:nvCxnSpPr>
        <p:spPr>
          <a:xfrm flipH="1" rot="10800000">
            <a:off x="2667000" y="4738688"/>
            <a:ext cx="2895600" cy="609600"/>
          </a:xfrm>
          <a:prstGeom prst="straightConnector1">
            <a:avLst/>
          </a:prstGeom>
          <a:noFill/>
          <a:ln cap="flat" cmpd="sng" w="9525">
            <a:solidFill>
              <a:schemeClr val="dk1"/>
            </a:solidFill>
            <a:prstDash val="solid"/>
            <a:round/>
            <a:headEnd len="sm" w="sm" type="none"/>
            <a:tailEnd len="med" w="med" type="triangle"/>
          </a:ln>
        </p:spPr>
      </p:cxnSp>
      <p:sp>
        <p:nvSpPr>
          <p:cNvPr id="837" name="Google Shape;837;p57"/>
          <p:cNvSpPr/>
          <p:nvPr/>
        </p:nvSpPr>
        <p:spPr>
          <a:xfrm>
            <a:off x="5867400" y="4941888"/>
            <a:ext cx="2514600" cy="473075"/>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Output: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null</a:t>
            </a:r>
            <a:endParaRPr sz="1400">
              <a:solidFill>
                <a:schemeClr val="dk1"/>
              </a:solidFill>
              <a:latin typeface="Arial"/>
              <a:ea typeface="Arial"/>
              <a:cs typeface="Arial"/>
              <a:sym typeface="Arial"/>
            </a:endParaRPr>
          </a:p>
        </p:txBody>
      </p:sp>
      <p:sp>
        <p:nvSpPr>
          <p:cNvPr id="838" name="Google Shape;838;p57"/>
          <p:cNvSpPr/>
          <p:nvPr/>
        </p:nvSpPr>
        <p:spPr>
          <a:xfrm>
            <a:off x="685800" y="5695950"/>
            <a:ext cx="3124200" cy="541338"/>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9" name="Google Shape;839;p57"/>
          <p:cNvSpPr/>
          <p:nvPr/>
        </p:nvSpPr>
        <p:spPr>
          <a:xfrm>
            <a:off x="296862" y="4724290"/>
            <a:ext cx="2522538" cy="1630722"/>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Other clients may ask for strong references via soft.get() method</a:t>
            </a:r>
            <a:endParaRPr/>
          </a:p>
          <a:p>
            <a:pPr indent="-88900" lvl="0" marL="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 If objects still alive – a strong reference is returned</a:t>
            </a:r>
            <a:endParaRPr/>
          </a:p>
          <a:p>
            <a:pPr indent="-88900" lvl="0" marL="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 If objects were garbaged – a null value is returned</a:t>
            </a:r>
            <a:endParaRPr/>
          </a:p>
        </p:txBody>
      </p:sp>
      <p:cxnSp>
        <p:nvCxnSpPr>
          <p:cNvPr id="840" name="Google Shape;840;p57"/>
          <p:cNvCxnSpPr/>
          <p:nvPr/>
        </p:nvCxnSpPr>
        <p:spPr>
          <a:xfrm>
            <a:off x="2971800" y="2204864"/>
            <a:ext cx="6019800" cy="0"/>
          </a:xfrm>
          <a:prstGeom prst="straightConnector1">
            <a:avLst/>
          </a:prstGeom>
          <a:noFill/>
          <a:ln cap="flat" cmpd="sng" w="9525">
            <a:solidFill>
              <a:srgbClr val="FF3300"/>
            </a:solidFill>
            <a:prstDash val="solid"/>
            <a:round/>
            <a:headEnd len="sm" w="sm" type="none"/>
            <a:tailEnd len="sm" w="sm" type="none"/>
          </a:ln>
        </p:spPr>
      </p:cxnSp>
      <p:cxnSp>
        <p:nvCxnSpPr>
          <p:cNvPr id="841" name="Google Shape;841;p57"/>
          <p:cNvCxnSpPr/>
          <p:nvPr/>
        </p:nvCxnSpPr>
        <p:spPr>
          <a:xfrm>
            <a:off x="2971800" y="5577513"/>
            <a:ext cx="6019800" cy="0"/>
          </a:xfrm>
          <a:prstGeom prst="straightConnector1">
            <a:avLst/>
          </a:prstGeom>
          <a:noFill/>
          <a:ln cap="flat" cmpd="sng" w="9525">
            <a:solidFill>
              <a:srgbClr val="FF3300"/>
            </a:solidFill>
            <a:prstDash val="solid"/>
            <a:round/>
            <a:headEnd len="sm" w="sm" type="none"/>
            <a:tailEnd len="sm" w="sm" type="none"/>
          </a:ln>
        </p:spPr>
      </p:cxnSp>
      <p:cxnSp>
        <p:nvCxnSpPr>
          <p:cNvPr id="842" name="Google Shape;842;p57"/>
          <p:cNvCxnSpPr/>
          <p:nvPr/>
        </p:nvCxnSpPr>
        <p:spPr>
          <a:xfrm>
            <a:off x="5867400" y="4941888"/>
            <a:ext cx="2514600" cy="0"/>
          </a:xfrm>
          <a:prstGeom prst="straightConnector1">
            <a:avLst/>
          </a:prstGeom>
          <a:noFill/>
          <a:ln cap="flat" cmpd="sng" w="9525">
            <a:solidFill>
              <a:srgbClr val="FF3300"/>
            </a:solidFill>
            <a:prstDash val="solid"/>
            <a:round/>
            <a:headEnd len="sm" w="sm" type="none"/>
            <a:tailEnd len="sm" w="sm" type="none"/>
          </a:ln>
        </p:spPr>
      </p:cxnSp>
      <p:cxnSp>
        <p:nvCxnSpPr>
          <p:cNvPr id="843" name="Google Shape;843;p57"/>
          <p:cNvCxnSpPr/>
          <p:nvPr/>
        </p:nvCxnSpPr>
        <p:spPr>
          <a:xfrm>
            <a:off x="5867400" y="5414963"/>
            <a:ext cx="251460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Weak References</a:t>
            </a:r>
            <a:endParaRPr/>
          </a:p>
        </p:txBody>
      </p:sp>
      <p:sp>
        <p:nvSpPr>
          <p:cNvPr id="849" name="Google Shape;849;p5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Phantom reference</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Objects becomes phantom referenced when</a:t>
            </a:r>
            <a:endParaRPr/>
          </a:p>
          <a:p>
            <a:pPr indent="-342900" lvl="2" marL="1257300" rtl="0" algn="l">
              <a:spcBef>
                <a:spcPts val="100"/>
              </a:spcBef>
              <a:spcAft>
                <a:spcPts val="0"/>
              </a:spcAft>
              <a:buClr>
                <a:schemeClr val="dk1"/>
              </a:buClr>
              <a:buSzPts val="1800"/>
              <a:buChar char="•"/>
            </a:pPr>
            <a:r>
              <a:rPr lang="en-US"/>
              <a:t>No strong or soft references exist          &amp;</a:t>
            </a:r>
            <a:endParaRPr/>
          </a:p>
          <a:p>
            <a:pPr indent="-342900" lvl="2" marL="1257300" rtl="0" algn="l">
              <a:spcBef>
                <a:spcPts val="100"/>
              </a:spcBef>
              <a:spcAft>
                <a:spcPts val="0"/>
              </a:spcAft>
              <a:buClr>
                <a:schemeClr val="dk1"/>
              </a:buClr>
              <a:buSzPts val="1800"/>
              <a:buChar char="•"/>
            </a:pPr>
            <a:r>
              <a:rPr lang="en-US"/>
              <a:t>The object was finalized  		     &amp;</a:t>
            </a:r>
            <a:endParaRPr/>
          </a:p>
          <a:p>
            <a:pPr indent="-342900" lvl="2" marL="1257300" rtl="0" algn="l">
              <a:spcBef>
                <a:spcPts val="100"/>
              </a:spcBef>
              <a:spcAft>
                <a:spcPts val="0"/>
              </a:spcAft>
              <a:buClr>
                <a:schemeClr val="dk1"/>
              </a:buClr>
              <a:buSzPts val="1800"/>
              <a:buChar char="•"/>
            </a:pPr>
            <a:r>
              <a:rPr lang="en-US"/>
              <a:t>Only phantom references exists, or none</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Main usage is to add functionality to the origin object finalize() method</a:t>
            </a:r>
            <a:endParaRPr/>
          </a:p>
          <a:p>
            <a:pPr indent="-342900" lvl="2" marL="1257300" rtl="0" algn="l">
              <a:spcBef>
                <a:spcPts val="100"/>
              </a:spcBef>
              <a:spcAft>
                <a:spcPts val="0"/>
              </a:spcAft>
              <a:buClr>
                <a:schemeClr val="dk1"/>
              </a:buClr>
              <a:buSzPts val="1800"/>
              <a:buChar char="•"/>
            </a:pPr>
            <a:r>
              <a:rPr lang="en-US"/>
              <a:t>Offers more flexible mechanism – event queue</a:t>
            </a:r>
            <a:endParaRPr/>
          </a:p>
          <a:p>
            <a:pPr indent="-342900" lvl="1" marL="800100" rtl="0" algn="l">
              <a:spcBef>
                <a:spcPts val="200"/>
              </a:spcBef>
              <a:spcAft>
                <a:spcPts val="0"/>
              </a:spcAft>
              <a:buClr>
                <a:schemeClr val="dk1"/>
              </a:buClr>
              <a:buSzPts val="1800"/>
              <a:buChar char="‒"/>
            </a:pPr>
            <a:r>
              <a:rPr lang="en-US"/>
              <a:t>Phantom referenced objects are already finalized &amp; cannot reproduce strong references (unlike soft &amp; weak references)</a:t>
            </a:r>
            <a:endParaRPr/>
          </a:p>
          <a:p>
            <a:pPr indent="-342900" lvl="2" marL="1257300" rtl="0" algn="l">
              <a:spcBef>
                <a:spcPts val="100"/>
              </a:spcBef>
              <a:spcAft>
                <a:spcPts val="0"/>
              </a:spcAft>
              <a:buClr>
                <a:schemeClr val="dk1"/>
              </a:buClr>
              <a:buSzPts val="1800"/>
              <a:buChar char="•"/>
            </a:pPr>
            <a:r>
              <a:rPr lang="en-US"/>
              <a:t>Therefore get() method always returns null</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Use java.lang.ref.PhantomReference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5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Weak References</a:t>
            </a:r>
            <a:endParaRPr/>
          </a:p>
        </p:txBody>
      </p:sp>
      <p:sp>
        <p:nvSpPr>
          <p:cNvPr id="855" name="Google Shape;855;p5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Phantom reference - example</a:t>
            </a:r>
            <a:endParaRPr/>
          </a:p>
          <a:p>
            <a:pPr indent="-215900" lvl="0" marL="342900" rtl="0" algn="l">
              <a:spcBef>
                <a:spcPts val="400"/>
              </a:spcBef>
              <a:spcAft>
                <a:spcPts val="0"/>
              </a:spcAft>
              <a:buClr>
                <a:schemeClr val="dk1"/>
              </a:buClr>
              <a:buSzPts val="2000"/>
              <a:buFont typeface="Arial"/>
              <a:buNone/>
            </a:pPr>
            <a:r>
              <a:t/>
            </a:r>
            <a:endParaRPr/>
          </a:p>
          <a:p>
            <a:pPr indent="-228600" lvl="1" marL="800100" rtl="0" algn="l">
              <a:spcBef>
                <a:spcPts val="200"/>
              </a:spcBef>
              <a:spcAft>
                <a:spcPts val="0"/>
              </a:spcAft>
              <a:buClr>
                <a:schemeClr val="dk1"/>
              </a:buClr>
              <a:buSzPts val="1800"/>
              <a:buNone/>
            </a:pPr>
            <a:r>
              <a:t/>
            </a:r>
            <a:endParaRPr/>
          </a:p>
          <a:p>
            <a:pPr indent="-342900" lvl="3" marL="1714500" rtl="0" algn="l">
              <a:spcBef>
                <a:spcPts val="0"/>
              </a:spcBef>
              <a:spcAft>
                <a:spcPts val="0"/>
              </a:spcAft>
              <a:buClr>
                <a:schemeClr val="dk1"/>
              </a:buClr>
              <a:buSzPts val="1800"/>
              <a:buChar char="‒"/>
            </a:pPr>
            <a:r>
              <a:rPr lang="en-US"/>
              <a:t> </a:t>
            </a:r>
            <a:endParaRPr/>
          </a:p>
          <a:p>
            <a:pPr indent="-228600" lvl="1" marL="800100" rtl="0" algn="l">
              <a:spcBef>
                <a:spcPts val="200"/>
              </a:spcBef>
              <a:spcAft>
                <a:spcPts val="0"/>
              </a:spcAft>
              <a:buClr>
                <a:schemeClr val="dk1"/>
              </a:buClr>
              <a:buSzPts val="1800"/>
              <a:buNone/>
            </a:pPr>
            <a:r>
              <a:t/>
            </a:r>
            <a:endParaRPr/>
          </a:p>
        </p:txBody>
      </p:sp>
      <p:sp>
        <p:nvSpPr>
          <p:cNvPr id="856" name="Google Shape;856;p59"/>
          <p:cNvSpPr/>
          <p:nvPr/>
        </p:nvSpPr>
        <p:spPr>
          <a:xfrm>
            <a:off x="1981200" y="2060849"/>
            <a:ext cx="7010400" cy="3914080"/>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import java.lang.ref.*;</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import java.util.Date;</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public class PhantomExample {</a:t>
            </a:r>
            <a:endParaRPr/>
          </a:p>
          <a:p>
            <a:pPr indent="0" lvl="0" marL="0" marR="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public static void main(String[] args) {</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Object obj=new Object();</a:t>
            </a:r>
            <a:endParaRPr/>
          </a:p>
          <a:p>
            <a:pPr indent="0" lvl="1" marL="457200" marR="0" rtl="0" algn="l">
              <a:lnSpc>
                <a:spcPct val="90000"/>
              </a:lnSpc>
              <a:spcBef>
                <a:spcPts val="0"/>
              </a:spcBef>
              <a:spcAft>
                <a:spcPts val="0"/>
              </a:spcAft>
              <a:buNone/>
            </a:pPr>
            <a:r>
              <a:rPr b="1" i="0" lang="en-US" sz="1400" u="none" cap="none" strike="noStrike">
                <a:solidFill>
                  <a:schemeClr val="dk1"/>
                </a:solidFill>
                <a:latin typeface="Calibri"/>
                <a:ea typeface="Calibri"/>
                <a:cs typeface="Calibri"/>
                <a:sym typeface="Calibri"/>
              </a:rPr>
              <a:t>ReferenceQueue&lt;Object&gt; queue = new ReferenceQueue&lt;Object&gt;();</a:t>
            </a:r>
            <a:endParaRPr/>
          </a:p>
          <a:p>
            <a:pPr indent="0" lvl="1" marL="457200" marR="0" rtl="0" algn="l">
              <a:lnSpc>
                <a:spcPct val="90000"/>
              </a:lnSpc>
              <a:spcBef>
                <a:spcPts val="0"/>
              </a:spcBef>
              <a:spcAft>
                <a:spcPts val="0"/>
              </a:spcAft>
              <a:buNone/>
            </a:pPr>
            <a:r>
              <a:rPr b="1" i="0" lang="en-US" sz="1400" u="none" cap="none" strike="noStrike">
                <a:solidFill>
                  <a:schemeClr val="dk1"/>
                </a:solidFill>
                <a:latin typeface="Calibri"/>
                <a:ea typeface="Calibri"/>
                <a:cs typeface="Calibri"/>
                <a:sym typeface="Calibri"/>
              </a:rPr>
              <a:t>PhantomReference&lt;Object&gt; phantom = new PhantomReference&lt;Object&gt;(obj,queue);</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obj=null;</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System.gc();</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try{Thread.yield();}catch(Exception e){}</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try {</a:t>
            </a:r>
            <a:endParaRPr/>
          </a:p>
          <a:p>
            <a:pPr indent="0" lvl="1" marL="457200" marR="0" rtl="0" algn="l">
              <a:lnSpc>
                <a:spcPct val="90000"/>
              </a:lnSpc>
              <a:spcBef>
                <a:spcPts val="0"/>
              </a:spcBef>
              <a:spcAft>
                <a:spcPts val="0"/>
              </a:spcAft>
              <a:buNone/>
            </a:pPr>
            <a:r>
              <a:rPr b="1" i="0" lang="en-US" sz="1400" u="none" cap="none" strike="noStrike">
                <a:solidFill>
                  <a:schemeClr val="dk1"/>
                </a:solidFill>
                <a:latin typeface="Calibri"/>
                <a:ea typeface="Calibri"/>
                <a:cs typeface="Calibri"/>
                <a:sym typeface="Calibri"/>
              </a:rPr>
              <a:t>queue.remove();</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 Now the object was finalized for sure</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 catch (InterruptedException e) {}</a:t>
            </a:r>
            <a:endParaRPr/>
          </a:p>
          <a:p>
            <a:pPr indent="0" lvl="1" marL="457200" marR="0" rtl="0" algn="l">
              <a:lnSpc>
                <a:spcPct val="90000"/>
              </a:lnSpc>
              <a:spcBef>
                <a:spcPts val="0"/>
              </a:spcBef>
              <a:spcAft>
                <a:spcPts val="0"/>
              </a:spcAft>
              <a:buNone/>
            </a:pPr>
            <a:r>
              <a:rPr b="0" i="0" lang="en-US" sz="1400" u="none" cap="none" strike="noStrike">
                <a:solidFill>
                  <a:schemeClr val="dk1"/>
                </a:solidFill>
                <a:latin typeface="Calibri"/>
                <a:ea typeface="Calibri"/>
                <a:cs typeface="Calibri"/>
                <a:sym typeface="Calibri"/>
              </a:rPr>
              <a:t>}</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a:t>
            </a:r>
            <a:endParaRPr/>
          </a:p>
        </p:txBody>
      </p:sp>
      <p:sp>
        <p:nvSpPr>
          <p:cNvPr id="857" name="Google Shape;857;p59"/>
          <p:cNvSpPr/>
          <p:nvPr/>
        </p:nvSpPr>
        <p:spPr>
          <a:xfrm>
            <a:off x="76200" y="3130750"/>
            <a:ext cx="1759496" cy="677664"/>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Creating phantom</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reference  &amp; register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in queue</a:t>
            </a:r>
            <a:endParaRPr/>
          </a:p>
        </p:txBody>
      </p:sp>
      <p:sp>
        <p:nvSpPr>
          <p:cNvPr id="858" name="Google Shape;858;p59"/>
          <p:cNvSpPr/>
          <p:nvPr/>
        </p:nvSpPr>
        <p:spPr>
          <a:xfrm>
            <a:off x="76200" y="3943350"/>
            <a:ext cx="1759496" cy="541338"/>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Client release ref</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when no longer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needed</a:t>
            </a:r>
            <a:endParaRPr/>
          </a:p>
        </p:txBody>
      </p:sp>
      <p:sp>
        <p:nvSpPr>
          <p:cNvPr id="859" name="Google Shape;859;p59"/>
          <p:cNvSpPr/>
          <p:nvPr/>
        </p:nvSpPr>
        <p:spPr>
          <a:xfrm>
            <a:off x="76200" y="4621213"/>
            <a:ext cx="1759496" cy="879053"/>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Reference is added</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to the queue after obj</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is finalized  but before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its memory reclaimed</a:t>
            </a:r>
            <a:endParaRPr/>
          </a:p>
        </p:txBody>
      </p:sp>
      <p:cxnSp>
        <p:nvCxnSpPr>
          <p:cNvPr id="860" name="Google Shape;860;p59"/>
          <p:cNvCxnSpPr>
            <a:stCxn id="857" idx="3"/>
          </p:cNvCxnSpPr>
          <p:nvPr/>
        </p:nvCxnSpPr>
        <p:spPr>
          <a:xfrm>
            <a:off x="1835696" y="3469582"/>
            <a:ext cx="678900" cy="338700"/>
          </a:xfrm>
          <a:prstGeom prst="straightConnector1">
            <a:avLst/>
          </a:prstGeom>
          <a:noFill/>
          <a:ln cap="flat" cmpd="sng" w="9525">
            <a:solidFill>
              <a:schemeClr val="dk1"/>
            </a:solidFill>
            <a:prstDash val="solid"/>
            <a:round/>
            <a:headEnd len="sm" w="sm" type="none"/>
            <a:tailEnd len="med" w="med" type="triangle"/>
          </a:ln>
        </p:spPr>
      </p:cxnSp>
      <p:cxnSp>
        <p:nvCxnSpPr>
          <p:cNvPr id="861" name="Google Shape;861;p59"/>
          <p:cNvCxnSpPr/>
          <p:nvPr/>
        </p:nvCxnSpPr>
        <p:spPr>
          <a:xfrm flipH="1" rot="10800000">
            <a:off x="1797596" y="4077072"/>
            <a:ext cx="614164" cy="171079"/>
          </a:xfrm>
          <a:prstGeom prst="straightConnector1">
            <a:avLst/>
          </a:prstGeom>
          <a:noFill/>
          <a:ln cap="flat" cmpd="sng" w="9525">
            <a:solidFill>
              <a:schemeClr val="dk1"/>
            </a:solidFill>
            <a:prstDash val="solid"/>
            <a:round/>
            <a:headEnd len="sm" w="sm" type="none"/>
            <a:tailEnd len="med" w="med" type="triangle"/>
          </a:ln>
        </p:spPr>
      </p:cxnSp>
      <p:cxnSp>
        <p:nvCxnSpPr>
          <p:cNvPr id="862" name="Google Shape;862;p59"/>
          <p:cNvCxnSpPr/>
          <p:nvPr/>
        </p:nvCxnSpPr>
        <p:spPr>
          <a:xfrm flipH="1" rot="10800000">
            <a:off x="1835696" y="4621213"/>
            <a:ext cx="576064" cy="247949"/>
          </a:xfrm>
          <a:prstGeom prst="straightConnector1">
            <a:avLst/>
          </a:prstGeom>
          <a:noFill/>
          <a:ln cap="flat" cmpd="sng" w="9525">
            <a:solidFill>
              <a:schemeClr val="dk1"/>
            </a:solidFill>
            <a:prstDash val="solid"/>
            <a:round/>
            <a:headEnd len="sm" w="sm" type="none"/>
            <a:tailEnd len="med" w="med" type="triangle"/>
          </a:ln>
        </p:spPr>
      </p:cxnSp>
      <p:cxnSp>
        <p:nvCxnSpPr>
          <p:cNvPr id="863" name="Google Shape;863;p59"/>
          <p:cNvCxnSpPr>
            <a:stCxn id="864" idx="3"/>
          </p:cNvCxnSpPr>
          <p:nvPr/>
        </p:nvCxnSpPr>
        <p:spPr>
          <a:xfrm flipH="1" rot="10800000">
            <a:off x="1835696" y="5365704"/>
            <a:ext cx="381000" cy="675900"/>
          </a:xfrm>
          <a:prstGeom prst="straightConnector1">
            <a:avLst/>
          </a:prstGeom>
          <a:noFill/>
          <a:ln cap="flat" cmpd="sng" w="9525">
            <a:solidFill>
              <a:schemeClr val="dk1"/>
            </a:solidFill>
            <a:prstDash val="solid"/>
            <a:round/>
            <a:headEnd len="sm" w="sm" type="none"/>
            <a:tailEnd len="med" w="med" type="triangle"/>
          </a:ln>
        </p:spPr>
      </p:cxnSp>
      <p:sp>
        <p:nvSpPr>
          <p:cNvPr id="865" name="Google Shape;865;p59"/>
          <p:cNvSpPr/>
          <p:nvPr/>
        </p:nvSpPr>
        <p:spPr>
          <a:xfrm>
            <a:off x="5867400" y="5365750"/>
            <a:ext cx="2665040" cy="474663"/>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Output: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Tue Jan 22 13:54:11 GMT 2008</a:t>
            </a:r>
            <a:endParaRPr sz="1400">
              <a:solidFill>
                <a:schemeClr val="dk1"/>
              </a:solidFill>
              <a:latin typeface="Arial"/>
              <a:ea typeface="Arial"/>
              <a:cs typeface="Arial"/>
              <a:sym typeface="Arial"/>
            </a:endParaRPr>
          </a:p>
        </p:txBody>
      </p:sp>
      <p:sp>
        <p:nvSpPr>
          <p:cNvPr id="864" name="Google Shape;864;p59"/>
          <p:cNvSpPr/>
          <p:nvPr/>
        </p:nvSpPr>
        <p:spPr>
          <a:xfrm>
            <a:off x="114300" y="5601073"/>
            <a:ext cx="1721396" cy="881062"/>
          </a:xfrm>
          <a:prstGeom prst="flowChartAlternateProcess">
            <a:avLst/>
          </a:prstGeom>
          <a:solidFill>
            <a:schemeClr val="lt1"/>
          </a:solidFill>
          <a:ln cap="flat" cmpd="sng" w="28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Remove operation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blocks until a ref is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available in the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queue</a:t>
            </a:r>
            <a:endParaRPr/>
          </a:p>
        </p:txBody>
      </p:sp>
      <p:cxnSp>
        <p:nvCxnSpPr>
          <p:cNvPr id="866" name="Google Shape;866;p59"/>
          <p:cNvCxnSpPr/>
          <p:nvPr/>
        </p:nvCxnSpPr>
        <p:spPr>
          <a:xfrm>
            <a:off x="1981200" y="5974929"/>
            <a:ext cx="7009842" cy="0"/>
          </a:xfrm>
          <a:prstGeom prst="straightConnector1">
            <a:avLst/>
          </a:prstGeom>
          <a:noFill/>
          <a:ln cap="flat" cmpd="sng" w="9525">
            <a:solidFill>
              <a:srgbClr val="FF3300"/>
            </a:solidFill>
            <a:prstDash val="solid"/>
            <a:round/>
            <a:headEnd len="sm" w="sm" type="none"/>
            <a:tailEnd len="sm" w="sm" type="none"/>
          </a:ln>
        </p:spPr>
      </p:cxnSp>
      <p:cxnSp>
        <p:nvCxnSpPr>
          <p:cNvPr id="867" name="Google Shape;867;p59"/>
          <p:cNvCxnSpPr/>
          <p:nvPr/>
        </p:nvCxnSpPr>
        <p:spPr>
          <a:xfrm>
            <a:off x="1981200" y="2060849"/>
            <a:ext cx="7009842" cy="0"/>
          </a:xfrm>
          <a:prstGeom prst="straightConnector1">
            <a:avLst/>
          </a:prstGeom>
          <a:noFill/>
          <a:ln cap="flat" cmpd="sng" w="9525">
            <a:solidFill>
              <a:srgbClr val="FF3300"/>
            </a:solidFill>
            <a:prstDash val="solid"/>
            <a:round/>
            <a:headEnd len="sm" w="sm" type="none"/>
            <a:tailEnd len="sm" w="sm" type="none"/>
          </a:ln>
        </p:spPr>
      </p:cxnSp>
      <p:cxnSp>
        <p:nvCxnSpPr>
          <p:cNvPr id="868" name="Google Shape;868;p59"/>
          <p:cNvCxnSpPr/>
          <p:nvPr/>
        </p:nvCxnSpPr>
        <p:spPr>
          <a:xfrm>
            <a:off x="5867400" y="5840413"/>
            <a:ext cx="2665040" cy="0"/>
          </a:xfrm>
          <a:prstGeom prst="straightConnector1">
            <a:avLst/>
          </a:prstGeom>
          <a:noFill/>
          <a:ln cap="flat" cmpd="sng" w="9525">
            <a:solidFill>
              <a:srgbClr val="FF3300"/>
            </a:solidFill>
            <a:prstDash val="solid"/>
            <a:round/>
            <a:headEnd len="sm" w="sm" type="none"/>
            <a:tailEnd len="sm" w="sm" type="none"/>
          </a:ln>
        </p:spPr>
      </p:cxnSp>
      <p:cxnSp>
        <p:nvCxnSpPr>
          <p:cNvPr id="869" name="Google Shape;869;p59"/>
          <p:cNvCxnSpPr/>
          <p:nvPr/>
        </p:nvCxnSpPr>
        <p:spPr>
          <a:xfrm>
            <a:off x="5867400" y="5373216"/>
            <a:ext cx="2665040"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Virtual Machine</a:t>
            </a:r>
            <a:endParaRPr/>
          </a:p>
        </p:txBody>
      </p:sp>
      <p:sp>
        <p:nvSpPr>
          <p:cNvPr id="119" name="Google Shape;119;p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VM Data areas: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 Heap </a:t>
            </a:r>
            <a:endParaRPr/>
          </a:p>
          <a:p>
            <a:pPr indent="-342900" lvl="2" marL="1257300" rtl="0" algn="l">
              <a:spcBef>
                <a:spcPts val="100"/>
              </a:spcBef>
              <a:spcAft>
                <a:spcPts val="0"/>
              </a:spcAft>
              <a:buClr>
                <a:schemeClr val="dk1"/>
              </a:buClr>
              <a:buSzPts val="1800"/>
              <a:buChar char="•"/>
            </a:pPr>
            <a:r>
              <a:rPr lang="en-US"/>
              <a:t> for Objects and Arrays </a:t>
            </a:r>
            <a:endParaRPr/>
          </a:p>
          <a:p>
            <a:pPr indent="-342900" lvl="2" marL="1257300" rtl="0" algn="l">
              <a:spcBef>
                <a:spcPts val="100"/>
              </a:spcBef>
              <a:spcAft>
                <a:spcPts val="0"/>
              </a:spcAft>
              <a:buClr>
                <a:schemeClr val="dk1"/>
              </a:buClr>
              <a:buSzPts val="1800"/>
              <a:buChar char="•"/>
            </a:pPr>
            <a:r>
              <a:rPr lang="en-US"/>
              <a:t> shared by all VM threads</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 Stack</a:t>
            </a:r>
            <a:endParaRPr/>
          </a:p>
          <a:p>
            <a:pPr indent="-342900" lvl="2" marL="1257300" rtl="0" algn="l">
              <a:spcBef>
                <a:spcPts val="100"/>
              </a:spcBef>
              <a:spcAft>
                <a:spcPts val="0"/>
              </a:spcAft>
              <a:buClr>
                <a:schemeClr val="dk1"/>
              </a:buClr>
              <a:buSzPts val="1800"/>
              <a:buChar char="•"/>
            </a:pPr>
            <a:r>
              <a:rPr lang="en-US"/>
              <a:t> command and block sequence </a:t>
            </a:r>
            <a:endParaRPr/>
          </a:p>
          <a:p>
            <a:pPr indent="-342900" lvl="2" marL="1257300" rtl="0" algn="l">
              <a:spcBef>
                <a:spcPts val="100"/>
              </a:spcBef>
              <a:spcAft>
                <a:spcPts val="0"/>
              </a:spcAft>
              <a:buClr>
                <a:schemeClr val="dk1"/>
              </a:buClr>
              <a:buSzPts val="1800"/>
              <a:buChar char="•"/>
            </a:pPr>
            <a:r>
              <a:rPr lang="en-US"/>
              <a:t> recursive</a:t>
            </a:r>
            <a:endParaRPr/>
          </a:p>
          <a:p>
            <a:pPr indent="-342900" lvl="2" marL="1257300" rtl="0" algn="l">
              <a:spcBef>
                <a:spcPts val="100"/>
              </a:spcBef>
              <a:spcAft>
                <a:spcPts val="0"/>
              </a:spcAft>
              <a:buClr>
                <a:schemeClr val="dk1"/>
              </a:buClr>
              <a:buSzPts val="1800"/>
              <a:buChar char="•"/>
            </a:pPr>
            <a:r>
              <a:rPr lang="en-US"/>
              <a:t> Thread scoped – each thread has its own stack</a:t>
            </a:r>
            <a:endParaRPr/>
          </a:p>
          <a:p>
            <a:pPr indent="-228600" lvl="4" marL="2171700" rtl="0" algn="l">
              <a:spcBef>
                <a:spcPts val="36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 Metaspace– Permanent </a:t>
            </a:r>
            <a:endParaRPr/>
          </a:p>
          <a:p>
            <a:pPr indent="-342900" lvl="2" marL="1257300" rtl="0" algn="l">
              <a:spcBef>
                <a:spcPts val="100"/>
              </a:spcBef>
              <a:spcAft>
                <a:spcPts val="0"/>
              </a:spcAft>
              <a:buClr>
                <a:schemeClr val="dk1"/>
              </a:buClr>
              <a:buSzPts val="1800"/>
              <a:buChar char="•"/>
            </a:pPr>
            <a:r>
              <a:rPr lang="en-US"/>
              <a:t> loaded classes</a:t>
            </a:r>
            <a:endParaRPr/>
          </a:p>
          <a:p>
            <a:pPr indent="-342900" lvl="2" marL="1257300" rtl="0" algn="l">
              <a:spcBef>
                <a:spcPts val="100"/>
              </a:spcBef>
              <a:spcAft>
                <a:spcPts val="0"/>
              </a:spcAft>
              <a:buClr>
                <a:schemeClr val="dk1"/>
              </a:buClr>
              <a:buSzPts val="1800"/>
              <a:buChar char="•"/>
            </a:pPr>
            <a:r>
              <a:rPr lang="en-US"/>
              <a:t> constant string pool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873" name="Shape 873"/>
        <p:cNvGrpSpPr/>
        <p:nvPr/>
      </p:nvGrpSpPr>
      <p:grpSpPr>
        <a:xfrm>
          <a:off x="0" y="0"/>
          <a:ext cx="0" cy="0"/>
          <a:chOff x="0" y="0"/>
          <a:chExt cx="0" cy="0"/>
        </a:xfrm>
      </p:grpSpPr>
      <p:sp>
        <p:nvSpPr>
          <p:cNvPr id="874" name="Google Shape;874;p6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6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Font typeface="Arial"/>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1"/>
          <p:cNvSpPr txBox="1"/>
          <p:nvPr>
            <p:ph type="title"/>
          </p:nvPr>
        </p:nvSpPr>
        <p:spPr>
          <a:xfrm>
            <a:off x="457200" y="1341438"/>
            <a:ext cx="8229600" cy="7794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881" name="Google Shape;881;p61"/>
          <p:cNvSpPr txBox="1"/>
          <p:nvPr>
            <p:ph idx="1" type="body"/>
          </p:nvPr>
        </p:nvSpPr>
        <p:spPr>
          <a:xfrm>
            <a:off x="1416627" y="2420938"/>
            <a:ext cx="7270173" cy="39608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Calibri"/>
              <a:buChar char="•"/>
            </a:pPr>
            <a:r>
              <a:rPr lang="en-US"/>
              <a:t>Introduction</a:t>
            </a:r>
            <a:endParaRPr/>
          </a:p>
          <a:p>
            <a:pPr indent="-342900" lvl="0" marL="342900" rtl="0" algn="l">
              <a:spcBef>
                <a:spcPts val="400"/>
              </a:spcBef>
              <a:spcAft>
                <a:spcPts val="0"/>
              </a:spcAft>
              <a:buClr>
                <a:schemeClr val="dk1"/>
              </a:buClr>
              <a:buSzPts val="2000"/>
              <a:buFont typeface="Calibri"/>
              <a:buChar char="•"/>
            </a:pPr>
            <a:r>
              <a:rPr lang="en-US"/>
              <a:t>Endorsed, Ext and Classpath</a:t>
            </a:r>
            <a:endParaRPr/>
          </a:p>
          <a:p>
            <a:pPr indent="-342900" lvl="0" marL="342900" rtl="0" algn="l">
              <a:spcBef>
                <a:spcPts val="400"/>
              </a:spcBef>
              <a:spcAft>
                <a:spcPts val="0"/>
              </a:spcAft>
              <a:buClr>
                <a:schemeClr val="dk1"/>
              </a:buClr>
              <a:buSzPts val="2000"/>
              <a:buFont typeface="Calibri"/>
              <a:buChar char="•"/>
            </a:pPr>
            <a:r>
              <a:rPr lang="en-US"/>
              <a:t>Build-in mechanism</a:t>
            </a:r>
            <a:endParaRPr/>
          </a:p>
          <a:p>
            <a:pPr indent="-342900" lvl="0" marL="342900" rtl="0" algn="l">
              <a:spcBef>
                <a:spcPts val="400"/>
              </a:spcBef>
              <a:spcAft>
                <a:spcPts val="0"/>
              </a:spcAft>
              <a:buClr>
                <a:schemeClr val="dk1"/>
              </a:buClr>
              <a:buSzPts val="2000"/>
              <a:buFont typeface="Calibri"/>
              <a:buChar char="•"/>
            </a:pPr>
            <a:r>
              <a:rPr lang="en-US"/>
              <a:t>Custom class loading</a:t>
            </a:r>
            <a:endParaRPr/>
          </a:p>
          <a:p>
            <a:pPr indent="-342900" lvl="0" marL="342900" rtl="0" algn="l">
              <a:spcBef>
                <a:spcPts val="400"/>
              </a:spcBef>
              <a:spcAft>
                <a:spcPts val="0"/>
              </a:spcAft>
              <a:buClr>
                <a:schemeClr val="dk1"/>
              </a:buClr>
              <a:buSzPts val="2000"/>
              <a:buFont typeface="Calibri"/>
              <a:buChar char="•"/>
            </a:pPr>
            <a:r>
              <a:rPr lang="en-US"/>
              <a:t>Multithreaded CL</a:t>
            </a:r>
            <a:endParaRPr/>
          </a:p>
          <a:p>
            <a:pPr indent="-215900" lvl="0" marL="342900" rtl="0" algn="l">
              <a:spcBef>
                <a:spcPts val="400"/>
              </a:spcBef>
              <a:spcAft>
                <a:spcPts val="0"/>
              </a:spcAft>
              <a:buClr>
                <a:schemeClr val="dk1"/>
              </a:buClr>
              <a:buSzPts val="2000"/>
              <a:buFont typeface="Calibri"/>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6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887" name="Google Shape;887;p6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Instances of class java.lang.Class represent classes and interfaces in a running Java application</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Class has no public constructors</a:t>
            </a:r>
            <a:endParaRPr/>
          </a:p>
          <a:p>
            <a:pPr indent="-342900" lvl="1" marL="800100" rtl="0" algn="l">
              <a:spcBef>
                <a:spcPts val="200"/>
              </a:spcBef>
              <a:spcAft>
                <a:spcPts val="0"/>
              </a:spcAft>
              <a:buClr>
                <a:schemeClr val="dk1"/>
              </a:buClr>
              <a:buSzPts val="1800"/>
              <a:buChar char="‒"/>
            </a:pPr>
            <a:r>
              <a:rPr lang="en-US"/>
              <a:t>Any applications cannot instantiate it</a:t>
            </a:r>
            <a:endParaRPr/>
          </a:p>
          <a:p>
            <a:pPr indent="-342900" lvl="1" marL="800100" rtl="0" algn="l">
              <a:spcBef>
                <a:spcPts val="200"/>
              </a:spcBef>
              <a:spcAft>
                <a:spcPts val="0"/>
              </a:spcAft>
              <a:buClr>
                <a:schemeClr val="dk1"/>
              </a:buClr>
              <a:buSzPts val="1800"/>
              <a:buChar char="‒"/>
            </a:pPr>
            <a:r>
              <a:rPr lang="en-US"/>
              <a:t>Class is automatically instantiated by JVM/class loader, when a class loading process is done </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Each instance of Class keeps a reference to a class loader that created it</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893" name="Google Shape;893;p6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When you instantiate a new object  new Foo() class loader performs the following major steps: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Loading – loading class byte data from a file or other</a:t>
            </a:r>
            <a:endParaRPr/>
          </a:p>
          <a:p>
            <a:pPr indent="-342900" lvl="1" marL="800100" rtl="0" algn="l">
              <a:spcBef>
                <a:spcPts val="200"/>
              </a:spcBef>
              <a:spcAft>
                <a:spcPts val="0"/>
              </a:spcAft>
              <a:buClr>
                <a:schemeClr val="dk1"/>
              </a:buClr>
              <a:buSzPts val="1800"/>
              <a:buChar char="‒"/>
            </a:pPr>
            <a:r>
              <a:rPr lang="en-US"/>
              <a:t>Linking – preparing the binary data to be used in Java runtime</a:t>
            </a:r>
            <a:endParaRPr/>
          </a:p>
          <a:p>
            <a:pPr indent="-342900" lvl="1" marL="800100" rtl="0" algn="l">
              <a:spcBef>
                <a:spcPts val="200"/>
              </a:spcBef>
              <a:spcAft>
                <a:spcPts val="0"/>
              </a:spcAft>
              <a:buClr>
                <a:schemeClr val="dk1"/>
              </a:buClr>
              <a:buSzPts val="1800"/>
              <a:buChar char="‒"/>
            </a:pPr>
            <a:r>
              <a:rPr lang="en-US"/>
              <a:t>Initializing – loading and populating class variables and blocks </a:t>
            </a:r>
            <a:endParaRPr/>
          </a:p>
          <a:p>
            <a:pPr indent="-228600" lvl="1" marL="800100" rtl="0" algn="l">
              <a:spcBef>
                <a:spcPts val="20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If those 3 steps performed successfully – Foo instance can be created &amp; returned </a:t>
            </a:r>
            <a:endParaRPr/>
          </a:p>
          <a:p>
            <a:pPr indent="-342900" lvl="0" marL="342900" rtl="0" algn="l">
              <a:spcBef>
                <a:spcPts val="400"/>
              </a:spcBef>
              <a:spcAft>
                <a:spcPts val="0"/>
              </a:spcAft>
              <a:buClr>
                <a:schemeClr val="dk1"/>
              </a:buClr>
              <a:buSzPts val="2000"/>
              <a:buFont typeface="Arial"/>
              <a:buChar char="•"/>
            </a:pPr>
            <a:r>
              <a:rPr lang="en-US"/>
              <a:t>Else – exceptions are thrown (later)</a:t>
            </a:r>
            <a:endParaRPr/>
          </a:p>
          <a:p>
            <a:pPr indent="-215900" lvl="0" marL="342900" rtl="0" algn="l">
              <a:spcBef>
                <a:spcPts val="400"/>
              </a:spcBef>
              <a:spcAft>
                <a:spcPts val="0"/>
              </a:spcAft>
              <a:buClr>
                <a:schemeClr val="dk1"/>
              </a:buClr>
              <a:buSzPts val="2000"/>
              <a:buFont typeface="Arial"/>
              <a:buNone/>
            </a:pPr>
            <a:r>
              <a:t/>
            </a:r>
            <a:endParaRPr/>
          </a:p>
          <a:p>
            <a:pPr indent="-215900" lvl="0" marL="342900" rtl="0" algn="l">
              <a:spcBef>
                <a:spcPts val="400"/>
              </a:spcBef>
              <a:spcAft>
                <a:spcPts val="0"/>
              </a:spcAft>
              <a:buClr>
                <a:schemeClr val="dk1"/>
              </a:buClr>
              <a:buSzPts val="2000"/>
              <a:buFont typeface="Arial"/>
              <a:buNone/>
            </a:pPr>
            <a:r>
              <a:t/>
            </a:r>
            <a:endParaRPr/>
          </a:p>
          <a:p>
            <a:pPr indent="-215900" lvl="0" marL="342900" rtl="0" algn="l">
              <a:spcBef>
                <a:spcPts val="400"/>
              </a:spcBef>
              <a:spcAft>
                <a:spcPts val="0"/>
              </a:spcAft>
              <a:buClr>
                <a:schemeClr val="dk1"/>
              </a:buClr>
              <a:buSzPts val="2000"/>
              <a:buFont typeface="Arial"/>
              <a:buNone/>
            </a:pPr>
            <a:r>
              <a:t/>
            </a:r>
            <a:endParaRPr/>
          </a:p>
        </p:txBody>
      </p:sp>
      <p:sp>
        <p:nvSpPr>
          <p:cNvPr id="894" name="Google Shape;894;p63"/>
          <p:cNvSpPr/>
          <p:nvPr/>
        </p:nvSpPr>
        <p:spPr>
          <a:xfrm>
            <a:off x="7620000" y="2564904"/>
            <a:ext cx="204936" cy="936104"/>
          </a:xfrm>
          <a:prstGeom prst="righ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95" name="Google Shape;895;p63"/>
          <p:cNvSpPr/>
          <p:nvPr/>
        </p:nvSpPr>
        <p:spPr>
          <a:xfrm>
            <a:off x="7901136" y="2854446"/>
            <a:ext cx="1066800" cy="329137"/>
          </a:xfrm>
          <a:prstGeom prst="rect">
            <a:avLst/>
          </a:prstGeom>
          <a:no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44">
                <a:solidFill>
                  <a:schemeClr val="dk1"/>
                </a:solidFill>
                <a:latin typeface="Calibri"/>
                <a:ea typeface="Calibri"/>
                <a:cs typeface="Calibri"/>
                <a:sym typeface="Calibri"/>
              </a:rPr>
              <a:t>Class loading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01" name="Google Shape;901;p6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Class loading process:</a:t>
            </a:r>
            <a:endParaRPr/>
          </a:p>
          <a:p>
            <a:pPr indent="-228600" lvl="1" marL="800100" rtl="0" algn="l">
              <a:spcBef>
                <a:spcPts val="200"/>
              </a:spcBef>
              <a:spcAft>
                <a:spcPts val="0"/>
              </a:spcAft>
              <a:buClr>
                <a:schemeClr val="dk1"/>
              </a:buClr>
              <a:buSzPts val="1800"/>
              <a:buNone/>
            </a:pPr>
            <a:r>
              <a:t/>
            </a:r>
            <a:endParaRPr/>
          </a:p>
        </p:txBody>
      </p:sp>
      <p:sp>
        <p:nvSpPr>
          <p:cNvPr id="902" name="Google Shape;902;p64"/>
          <p:cNvSpPr/>
          <p:nvPr/>
        </p:nvSpPr>
        <p:spPr>
          <a:xfrm>
            <a:off x="555625" y="2548467"/>
            <a:ext cx="2514600" cy="677333"/>
          </a:xfrm>
          <a:prstGeom prst="rect">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33">
                <a:solidFill>
                  <a:schemeClr val="dk1"/>
                </a:solidFill>
                <a:latin typeface="Arial"/>
                <a:ea typeface="Arial"/>
                <a:cs typeface="Arial"/>
                <a:sym typeface="Arial"/>
              </a:rPr>
              <a:t>Loading</a:t>
            </a:r>
            <a:endParaRPr sz="2133">
              <a:solidFill>
                <a:srgbClr val="FF3300"/>
              </a:solidFill>
              <a:latin typeface="Arial"/>
              <a:ea typeface="Arial"/>
              <a:cs typeface="Arial"/>
              <a:sym typeface="Arial"/>
            </a:endParaRPr>
          </a:p>
        </p:txBody>
      </p:sp>
      <p:cxnSp>
        <p:nvCxnSpPr>
          <p:cNvPr id="903" name="Google Shape;903;p64"/>
          <p:cNvCxnSpPr/>
          <p:nvPr/>
        </p:nvCxnSpPr>
        <p:spPr>
          <a:xfrm>
            <a:off x="3070225" y="2887663"/>
            <a:ext cx="381000" cy="0"/>
          </a:xfrm>
          <a:prstGeom prst="straightConnector1">
            <a:avLst/>
          </a:prstGeom>
          <a:noFill/>
          <a:ln cap="flat" cmpd="sng" w="9525">
            <a:solidFill>
              <a:schemeClr val="dk1"/>
            </a:solidFill>
            <a:prstDash val="solid"/>
            <a:round/>
            <a:headEnd len="sm" w="sm" type="none"/>
            <a:tailEnd len="med" w="med" type="stealth"/>
          </a:ln>
        </p:spPr>
      </p:cxnSp>
      <p:sp>
        <p:nvSpPr>
          <p:cNvPr id="904" name="Google Shape;904;p64"/>
          <p:cNvSpPr/>
          <p:nvPr/>
        </p:nvSpPr>
        <p:spPr>
          <a:xfrm>
            <a:off x="3451225" y="2548467"/>
            <a:ext cx="2514600" cy="3386667"/>
          </a:xfrm>
          <a:prstGeom prst="rect">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33">
                <a:solidFill>
                  <a:schemeClr val="dk1"/>
                </a:solidFill>
                <a:latin typeface="Arial"/>
                <a:ea typeface="Arial"/>
                <a:cs typeface="Arial"/>
                <a:sym typeface="Arial"/>
              </a:rPr>
              <a:t>Linking</a:t>
            </a:r>
            <a:endParaRPr/>
          </a:p>
          <a:p>
            <a:pPr indent="0" lvl="0" marL="0" marR="0" rtl="0" algn="ctr">
              <a:spcBef>
                <a:spcPts val="0"/>
              </a:spcBef>
              <a:spcAft>
                <a:spcPts val="0"/>
              </a:spcAft>
              <a:buNone/>
            </a:pPr>
            <a:r>
              <a:t/>
            </a:r>
            <a:endParaRPr sz="2133">
              <a:solidFill>
                <a:schemeClr val="dk1"/>
              </a:solidFill>
              <a:latin typeface="Arial"/>
              <a:ea typeface="Arial"/>
              <a:cs typeface="Arial"/>
              <a:sym typeface="Arial"/>
            </a:endParaRPr>
          </a:p>
          <a:p>
            <a:pPr indent="0" lvl="0" marL="0" marR="0" rtl="0" algn="ctr">
              <a:spcBef>
                <a:spcPts val="0"/>
              </a:spcBef>
              <a:spcAft>
                <a:spcPts val="0"/>
              </a:spcAft>
              <a:buNone/>
            </a:pPr>
            <a:r>
              <a:t/>
            </a:r>
            <a:endParaRPr sz="2133">
              <a:solidFill>
                <a:srgbClr val="FF3300"/>
              </a:solidFill>
              <a:latin typeface="Arial"/>
              <a:ea typeface="Arial"/>
              <a:cs typeface="Arial"/>
              <a:sym typeface="Arial"/>
            </a:endParaRPr>
          </a:p>
          <a:p>
            <a:pPr indent="0" lvl="0" marL="0" marR="0" rtl="0" algn="ctr">
              <a:spcBef>
                <a:spcPts val="0"/>
              </a:spcBef>
              <a:spcAft>
                <a:spcPts val="0"/>
              </a:spcAft>
              <a:buNone/>
            </a:pPr>
            <a:r>
              <a:t/>
            </a:r>
            <a:endParaRPr sz="2133">
              <a:solidFill>
                <a:srgbClr val="FF3300"/>
              </a:solidFill>
              <a:latin typeface="Arial"/>
              <a:ea typeface="Arial"/>
              <a:cs typeface="Arial"/>
              <a:sym typeface="Arial"/>
            </a:endParaRPr>
          </a:p>
          <a:p>
            <a:pPr indent="0" lvl="0" marL="0" marR="0" rtl="0" algn="ctr">
              <a:spcBef>
                <a:spcPts val="0"/>
              </a:spcBef>
              <a:spcAft>
                <a:spcPts val="0"/>
              </a:spcAft>
              <a:buNone/>
            </a:pPr>
            <a:r>
              <a:t/>
            </a:r>
            <a:endParaRPr sz="2133">
              <a:solidFill>
                <a:srgbClr val="FF3300"/>
              </a:solidFill>
              <a:latin typeface="Arial"/>
              <a:ea typeface="Arial"/>
              <a:cs typeface="Arial"/>
              <a:sym typeface="Arial"/>
            </a:endParaRPr>
          </a:p>
          <a:p>
            <a:pPr indent="0" lvl="0" marL="0" marR="0" rtl="0" algn="ctr">
              <a:spcBef>
                <a:spcPts val="0"/>
              </a:spcBef>
              <a:spcAft>
                <a:spcPts val="0"/>
              </a:spcAft>
              <a:buNone/>
            </a:pPr>
            <a:r>
              <a:t/>
            </a:r>
            <a:endParaRPr sz="2133">
              <a:solidFill>
                <a:srgbClr val="FF3300"/>
              </a:solidFill>
              <a:latin typeface="Arial"/>
              <a:ea typeface="Arial"/>
              <a:cs typeface="Arial"/>
              <a:sym typeface="Arial"/>
            </a:endParaRPr>
          </a:p>
          <a:p>
            <a:pPr indent="0" lvl="0" marL="0" marR="0" rtl="0" algn="ctr">
              <a:spcBef>
                <a:spcPts val="0"/>
              </a:spcBef>
              <a:spcAft>
                <a:spcPts val="0"/>
              </a:spcAft>
              <a:buNone/>
            </a:pPr>
            <a:r>
              <a:t/>
            </a:r>
            <a:endParaRPr sz="2133">
              <a:solidFill>
                <a:srgbClr val="FF3300"/>
              </a:solidFill>
              <a:latin typeface="Arial"/>
              <a:ea typeface="Arial"/>
              <a:cs typeface="Arial"/>
              <a:sym typeface="Arial"/>
            </a:endParaRPr>
          </a:p>
          <a:p>
            <a:pPr indent="0" lvl="0" marL="0" marR="0" rtl="0" algn="ctr">
              <a:spcBef>
                <a:spcPts val="0"/>
              </a:spcBef>
              <a:spcAft>
                <a:spcPts val="0"/>
              </a:spcAft>
              <a:buNone/>
            </a:pPr>
            <a:r>
              <a:t/>
            </a:r>
            <a:endParaRPr sz="2133">
              <a:solidFill>
                <a:srgbClr val="FF3300"/>
              </a:solidFill>
              <a:latin typeface="Arial"/>
              <a:ea typeface="Arial"/>
              <a:cs typeface="Arial"/>
              <a:sym typeface="Arial"/>
            </a:endParaRPr>
          </a:p>
          <a:p>
            <a:pPr indent="0" lvl="0" marL="0" marR="0" rtl="0" algn="ctr">
              <a:spcBef>
                <a:spcPts val="0"/>
              </a:spcBef>
              <a:spcAft>
                <a:spcPts val="0"/>
              </a:spcAft>
              <a:buNone/>
            </a:pPr>
            <a:r>
              <a:t/>
            </a:r>
            <a:endParaRPr sz="2133">
              <a:solidFill>
                <a:srgbClr val="FF3300"/>
              </a:solidFill>
              <a:latin typeface="Arial"/>
              <a:ea typeface="Arial"/>
              <a:cs typeface="Arial"/>
              <a:sym typeface="Arial"/>
            </a:endParaRPr>
          </a:p>
        </p:txBody>
      </p:sp>
      <p:sp>
        <p:nvSpPr>
          <p:cNvPr id="905" name="Google Shape;905;p64"/>
          <p:cNvSpPr/>
          <p:nvPr/>
        </p:nvSpPr>
        <p:spPr>
          <a:xfrm>
            <a:off x="3756025" y="3360738"/>
            <a:ext cx="1752600" cy="542925"/>
          </a:xfrm>
          <a:prstGeom prst="rect">
            <a:avLst/>
          </a:prstGeom>
          <a:noFill/>
          <a:ln cap="flat" cmpd="sng" w="2857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Verification</a:t>
            </a:r>
            <a:endParaRPr/>
          </a:p>
        </p:txBody>
      </p:sp>
      <p:sp>
        <p:nvSpPr>
          <p:cNvPr id="906" name="Google Shape;906;p64"/>
          <p:cNvSpPr/>
          <p:nvPr/>
        </p:nvSpPr>
        <p:spPr>
          <a:xfrm>
            <a:off x="3756025" y="4241800"/>
            <a:ext cx="1752600" cy="541338"/>
          </a:xfrm>
          <a:prstGeom prst="rect">
            <a:avLst/>
          </a:prstGeom>
          <a:noFill/>
          <a:ln cap="flat" cmpd="sng" w="2857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Preparation</a:t>
            </a:r>
            <a:endParaRPr/>
          </a:p>
        </p:txBody>
      </p:sp>
      <p:sp>
        <p:nvSpPr>
          <p:cNvPr id="907" name="Google Shape;907;p64"/>
          <p:cNvSpPr/>
          <p:nvPr/>
        </p:nvSpPr>
        <p:spPr>
          <a:xfrm>
            <a:off x="3756025" y="5122863"/>
            <a:ext cx="1752600" cy="541337"/>
          </a:xfrm>
          <a:prstGeom prst="rect">
            <a:avLst/>
          </a:prstGeom>
          <a:noFill/>
          <a:ln cap="flat" cmpd="sng" w="2857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Resolving</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(optional)</a:t>
            </a:r>
            <a:endParaRPr/>
          </a:p>
        </p:txBody>
      </p:sp>
      <p:sp>
        <p:nvSpPr>
          <p:cNvPr id="908" name="Google Shape;908;p64"/>
          <p:cNvSpPr/>
          <p:nvPr/>
        </p:nvSpPr>
        <p:spPr>
          <a:xfrm>
            <a:off x="6346825" y="5257800"/>
            <a:ext cx="2514600" cy="677333"/>
          </a:xfrm>
          <a:prstGeom prst="rect">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33">
                <a:solidFill>
                  <a:schemeClr val="dk1"/>
                </a:solidFill>
                <a:latin typeface="Arial"/>
                <a:ea typeface="Arial"/>
                <a:cs typeface="Arial"/>
                <a:sym typeface="Arial"/>
              </a:rPr>
              <a:t>Initializing</a:t>
            </a:r>
            <a:endParaRPr sz="2133">
              <a:solidFill>
                <a:srgbClr val="FF3300"/>
              </a:solidFill>
              <a:latin typeface="Arial"/>
              <a:ea typeface="Arial"/>
              <a:cs typeface="Arial"/>
              <a:sym typeface="Arial"/>
            </a:endParaRPr>
          </a:p>
        </p:txBody>
      </p:sp>
      <p:cxnSp>
        <p:nvCxnSpPr>
          <p:cNvPr id="909" name="Google Shape;909;p64"/>
          <p:cNvCxnSpPr/>
          <p:nvPr/>
        </p:nvCxnSpPr>
        <p:spPr>
          <a:xfrm>
            <a:off x="5965825" y="5595938"/>
            <a:ext cx="381000" cy="0"/>
          </a:xfrm>
          <a:prstGeom prst="straightConnector1">
            <a:avLst/>
          </a:prstGeom>
          <a:noFill/>
          <a:ln cap="flat" cmpd="sng" w="9525">
            <a:solidFill>
              <a:schemeClr val="dk1"/>
            </a:solidFill>
            <a:prstDash val="solid"/>
            <a:round/>
            <a:headEnd len="sm" w="sm" type="none"/>
            <a:tailEnd len="med" w="med" type="stealth"/>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6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15" name="Google Shape;915;p6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Loading and linking phases are flexible on their time of execution</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Initializing, on the other hand, may occur only in these active uses:</a:t>
            </a:r>
            <a:endParaRPr/>
          </a:p>
          <a:p>
            <a:pPr indent="-342900" lvl="1" marL="800100" rtl="0" algn="l">
              <a:spcBef>
                <a:spcPts val="200"/>
              </a:spcBef>
              <a:spcAft>
                <a:spcPts val="0"/>
              </a:spcAft>
              <a:buClr>
                <a:schemeClr val="dk1"/>
              </a:buClr>
              <a:buSzPts val="1800"/>
              <a:buChar char="‒"/>
            </a:pPr>
            <a:r>
              <a:rPr lang="en-US"/>
              <a:t>When creating new instance for the first time</a:t>
            </a:r>
            <a:endParaRPr/>
          </a:p>
          <a:p>
            <a:pPr indent="-342900" lvl="1" marL="800100" rtl="0" algn="l">
              <a:spcBef>
                <a:spcPts val="200"/>
              </a:spcBef>
              <a:spcAft>
                <a:spcPts val="0"/>
              </a:spcAft>
              <a:buClr>
                <a:schemeClr val="dk1"/>
              </a:buClr>
              <a:buSzPts val="1800"/>
              <a:buChar char="‒"/>
            </a:pPr>
            <a:r>
              <a:rPr lang="en-US"/>
              <a:t>Invocation of a static method on a class</a:t>
            </a:r>
            <a:endParaRPr/>
          </a:p>
          <a:p>
            <a:pPr indent="-342900" lvl="1" marL="800100" rtl="0" algn="l">
              <a:spcBef>
                <a:spcPts val="200"/>
              </a:spcBef>
              <a:spcAft>
                <a:spcPts val="0"/>
              </a:spcAft>
              <a:buClr>
                <a:schemeClr val="dk1"/>
              </a:buClr>
              <a:buSzPts val="1800"/>
              <a:buChar char="‒"/>
            </a:pPr>
            <a:r>
              <a:rPr lang="en-US"/>
              <a:t>The use of a static field in a class</a:t>
            </a:r>
            <a:endParaRPr/>
          </a:p>
          <a:p>
            <a:pPr indent="-342900" lvl="1" marL="800100" rtl="0" algn="l">
              <a:spcBef>
                <a:spcPts val="200"/>
              </a:spcBef>
              <a:spcAft>
                <a:spcPts val="0"/>
              </a:spcAft>
              <a:buClr>
                <a:schemeClr val="dk1"/>
              </a:buClr>
              <a:buSzPts val="1800"/>
              <a:buChar char="‒"/>
            </a:pPr>
            <a:r>
              <a:rPr lang="en-US"/>
              <a:t>The usage of reflection upon a class (using Method required its Class..)</a:t>
            </a:r>
            <a:endParaRPr/>
          </a:p>
          <a:p>
            <a:pPr indent="-342900" lvl="1" marL="800100" rtl="0" algn="l">
              <a:spcBef>
                <a:spcPts val="200"/>
              </a:spcBef>
              <a:spcAft>
                <a:spcPts val="0"/>
              </a:spcAft>
              <a:buClr>
                <a:schemeClr val="dk1"/>
              </a:buClr>
              <a:buSzPts val="1800"/>
              <a:buChar char="‒"/>
            </a:pPr>
            <a:r>
              <a:rPr lang="en-US"/>
              <a:t>The initialization of a subclass of a class</a:t>
            </a:r>
            <a:endParaRPr/>
          </a:p>
          <a:p>
            <a:pPr indent="-342900" lvl="1" marL="800100" rtl="0" algn="l">
              <a:spcBef>
                <a:spcPts val="200"/>
              </a:spcBef>
              <a:spcAft>
                <a:spcPts val="0"/>
              </a:spcAft>
              <a:buClr>
                <a:schemeClr val="dk1"/>
              </a:buClr>
              <a:buSzPts val="1800"/>
              <a:buChar char="‒"/>
            </a:pPr>
            <a:r>
              <a:rPr lang="en-US"/>
              <a:t>On launch – loading  the class with main()  method</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6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21" name="Google Shape;921;p6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Classes vs. Interfaces</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When classes are loaded -</a:t>
            </a:r>
            <a:endParaRPr/>
          </a:p>
          <a:p>
            <a:pPr indent="-342900" lvl="2" marL="1257300" rtl="0" algn="l">
              <a:spcBef>
                <a:spcPts val="100"/>
              </a:spcBef>
              <a:spcAft>
                <a:spcPts val="0"/>
              </a:spcAft>
              <a:buClr>
                <a:schemeClr val="dk1"/>
              </a:buClr>
              <a:buSzPts val="1800"/>
              <a:buChar char="•"/>
            </a:pPr>
            <a:r>
              <a:rPr lang="en-US"/>
              <a:t>All its super-classes must be loaded too</a:t>
            </a:r>
            <a:endParaRPr/>
          </a:p>
          <a:p>
            <a:pPr indent="-342900" lvl="2" marL="1257300" rtl="0" algn="l">
              <a:spcBef>
                <a:spcPts val="100"/>
              </a:spcBef>
              <a:spcAft>
                <a:spcPts val="0"/>
              </a:spcAft>
              <a:buClr>
                <a:schemeClr val="dk1"/>
              </a:buClr>
              <a:buSzPts val="1800"/>
              <a:buChar char="•"/>
            </a:pPr>
            <a:r>
              <a:rPr lang="en-US"/>
              <a:t>Interfaces are not loaded</a:t>
            </a:r>
            <a:endParaRPr/>
          </a:p>
          <a:p>
            <a:pPr indent="-342900" lvl="1" marL="800100" rtl="0" algn="l">
              <a:spcBef>
                <a:spcPts val="200"/>
              </a:spcBef>
              <a:spcAft>
                <a:spcPts val="0"/>
              </a:spcAft>
              <a:buClr>
                <a:schemeClr val="dk1"/>
              </a:buClr>
              <a:buSzPts val="1800"/>
              <a:buChar char="‒"/>
            </a:pPr>
            <a:r>
              <a:rPr lang="en-US"/>
              <a:t>When interfaces are loaded -  </a:t>
            </a:r>
            <a:endParaRPr/>
          </a:p>
          <a:p>
            <a:pPr indent="-342900" lvl="2" marL="1257300" rtl="0" algn="l">
              <a:spcBef>
                <a:spcPts val="100"/>
              </a:spcBef>
              <a:spcAft>
                <a:spcPts val="0"/>
              </a:spcAft>
              <a:buClr>
                <a:schemeClr val="dk1"/>
              </a:buClr>
              <a:buSzPts val="1800"/>
              <a:buChar char="•"/>
            </a:pPr>
            <a:r>
              <a:rPr lang="en-US"/>
              <a:t>None of its super-interfaces is</a:t>
            </a:r>
            <a:br>
              <a:rPr lang="en-US"/>
            </a:br>
            <a:r>
              <a:rPr lang="en-US"/>
              <a:t>loaded</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What triggers Interface loading for a class ?   - A polymorphic usage of it !</a:t>
            </a:r>
            <a:endParaRPr/>
          </a:p>
          <a:p>
            <a:pPr indent="-228600" lvl="1" marL="800100" rtl="0" algn="l">
              <a:spcBef>
                <a:spcPts val="200"/>
              </a:spcBef>
              <a:spcAft>
                <a:spcPts val="0"/>
              </a:spcAft>
              <a:buClr>
                <a:schemeClr val="dk1"/>
              </a:buClr>
              <a:buSzPts val="1800"/>
              <a:buNone/>
            </a:pPr>
            <a:r>
              <a:t/>
            </a:r>
            <a:endParaRPr/>
          </a:p>
        </p:txBody>
      </p:sp>
      <p:sp>
        <p:nvSpPr>
          <p:cNvPr id="922" name="Google Shape;922;p66"/>
          <p:cNvSpPr/>
          <p:nvPr/>
        </p:nvSpPr>
        <p:spPr>
          <a:xfrm>
            <a:off x="4644008" y="2870072"/>
            <a:ext cx="4176464" cy="10837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public class Airplane extends </a:t>
            </a:r>
            <a:r>
              <a:rPr b="1" lang="en-US" sz="1400">
                <a:solidFill>
                  <a:schemeClr val="dk1"/>
                </a:solidFill>
                <a:latin typeface="Arial"/>
                <a:ea typeface="Arial"/>
                <a:cs typeface="Arial"/>
                <a:sym typeface="Arial"/>
              </a:rPr>
              <a:t>Vehicle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implements </a:t>
            </a:r>
            <a:r>
              <a:rPr b="1" lang="en-US" sz="1400">
                <a:solidFill>
                  <a:schemeClr val="dk1"/>
                </a:solidFill>
                <a:latin typeface="Arial"/>
                <a:ea typeface="Arial"/>
                <a:cs typeface="Arial"/>
                <a:sym typeface="Arial"/>
              </a:rPr>
              <a:t>Flyable</a:t>
            </a: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a:p>
        </p:txBody>
      </p:sp>
      <p:sp>
        <p:nvSpPr>
          <p:cNvPr id="923" name="Google Shape;923;p66"/>
          <p:cNvSpPr/>
          <p:nvPr/>
        </p:nvSpPr>
        <p:spPr>
          <a:xfrm>
            <a:off x="3059832" y="4653136"/>
            <a:ext cx="2947394" cy="14901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Airplane plane = new Airplane();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plane . drive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plane . accelerate ();</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((Flyable) plane ) . fly();</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a:p>
        </p:txBody>
      </p:sp>
      <p:sp>
        <p:nvSpPr>
          <p:cNvPr id="924" name="Google Shape;924;p66"/>
          <p:cNvSpPr/>
          <p:nvPr/>
        </p:nvSpPr>
        <p:spPr>
          <a:xfrm>
            <a:off x="6322968" y="4855807"/>
            <a:ext cx="2408730" cy="542925"/>
          </a:xfrm>
          <a:prstGeom prst="rect">
            <a:avLst/>
          </a:prstGeom>
          <a:noFill/>
          <a:ln cap="flat" cmpd="sng" w="2857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Here both Vehicle and Airplane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classes are loaded</a:t>
            </a:r>
            <a:endParaRPr/>
          </a:p>
        </p:txBody>
      </p:sp>
      <p:sp>
        <p:nvSpPr>
          <p:cNvPr id="925" name="Google Shape;925;p66"/>
          <p:cNvSpPr/>
          <p:nvPr/>
        </p:nvSpPr>
        <p:spPr>
          <a:xfrm>
            <a:off x="6322968" y="5533669"/>
            <a:ext cx="2408730" cy="541338"/>
          </a:xfrm>
          <a:prstGeom prst="rect">
            <a:avLst/>
          </a:prstGeom>
          <a:noFill/>
          <a:ln cap="flat" cmpd="sng" w="2857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This line triggers Flyable class</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loading</a:t>
            </a:r>
            <a:endParaRPr/>
          </a:p>
        </p:txBody>
      </p:sp>
      <p:cxnSp>
        <p:nvCxnSpPr>
          <p:cNvPr id="926" name="Google Shape;926;p66"/>
          <p:cNvCxnSpPr>
            <a:stCxn id="924" idx="1"/>
          </p:cNvCxnSpPr>
          <p:nvPr/>
        </p:nvCxnSpPr>
        <p:spPr>
          <a:xfrm rot="10800000">
            <a:off x="5778768" y="5127270"/>
            <a:ext cx="544200" cy="0"/>
          </a:xfrm>
          <a:prstGeom prst="straightConnector1">
            <a:avLst/>
          </a:prstGeom>
          <a:noFill/>
          <a:ln cap="flat" cmpd="sng" w="9525">
            <a:solidFill>
              <a:schemeClr val="dk1"/>
            </a:solidFill>
            <a:prstDash val="solid"/>
            <a:round/>
            <a:headEnd len="sm" w="sm" type="none"/>
            <a:tailEnd len="med" w="med" type="stealth"/>
          </a:ln>
        </p:spPr>
      </p:cxnSp>
      <p:cxnSp>
        <p:nvCxnSpPr>
          <p:cNvPr id="927" name="Google Shape;927;p66"/>
          <p:cNvCxnSpPr/>
          <p:nvPr/>
        </p:nvCxnSpPr>
        <p:spPr>
          <a:xfrm rot="10800000">
            <a:off x="5169026" y="5668607"/>
            <a:ext cx="1371600" cy="0"/>
          </a:xfrm>
          <a:prstGeom prst="straightConnector1">
            <a:avLst/>
          </a:prstGeom>
          <a:noFill/>
          <a:ln cap="flat" cmpd="sng" w="9525">
            <a:solidFill>
              <a:schemeClr val="dk1"/>
            </a:solidFill>
            <a:prstDash val="solid"/>
            <a:round/>
            <a:headEnd len="sm" w="sm" type="none"/>
            <a:tailEnd len="med" w="med" type="stealth"/>
          </a:ln>
        </p:spPr>
      </p:cxnSp>
      <p:cxnSp>
        <p:nvCxnSpPr>
          <p:cNvPr id="928" name="Google Shape;928;p66"/>
          <p:cNvCxnSpPr/>
          <p:nvPr/>
        </p:nvCxnSpPr>
        <p:spPr>
          <a:xfrm>
            <a:off x="4644008" y="2870072"/>
            <a:ext cx="4176464" cy="0"/>
          </a:xfrm>
          <a:prstGeom prst="straightConnector1">
            <a:avLst/>
          </a:prstGeom>
          <a:noFill/>
          <a:ln cap="flat" cmpd="sng" w="9525">
            <a:solidFill>
              <a:srgbClr val="FF3300"/>
            </a:solidFill>
            <a:prstDash val="solid"/>
            <a:round/>
            <a:headEnd len="sm" w="sm" type="none"/>
            <a:tailEnd len="sm" w="sm" type="none"/>
          </a:ln>
        </p:spPr>
      </p:cxnSp>
      <p:cxnSp>
        <p:nvCxnSpPr>
          <p:cNvPr id="929" name="Google Shape;929;p66"/>
          <p:cNvCxnSpPr/>
          <p:nvPr/>
        </p:nvCxnSpPr>
        <p:spPr>
          <a:xfrm>
            <a:off x="4644008" y="3953805"/>
            <a:ext cx="4176464" cy="0"/>
          </a:xfrm>
          <a:prstGeom prst="straightConnector1">
            <a:avLst/>
          </a:prstGeom>
          <a:noFill/>
          <a:ln cap="flat" cmpd="sng" w="9525">
            <a:solidFill>
              <a:srgbClr val="FF3300"/>
            </a:solidFill>
            <a:prstDash val="solid"/>
            <a:round/>
            <a:headEnd len="sm" w="sm" type="none"/>
            <a:tailEnd len="sm" w="sm" type="none"/>
          </a:ln>
        </p:spPr>
      </p:cxnSp>
      <p:cxnSp>
        <p:nvCxnSpPr>
          <p:cNvPr id="930" name="Google Shape;930;p66"/>
          <p:cNvCxnSpPr/>
          <p:nvPr/>
        </p:nvCxnSpPr>
        <p:spPr>
          <a:xfrm>
            <a:off x="3059832" y="6095817"/>
            <a:ext cx="2952328" cy="0"/>
          </a:xfrm>
          <a:prstGeom prst="straightConnector1">
            <a:avLst/>
          </a:prstGeom>
          <a:noFill/>
          <a:ln cap="flat" cmpd="sng" w="9525">
            <a:solidFill>
              <a:srgbClr val="FF3300"/>
            </a:solidFill>
            <a:prstDash val="solid"/>
            <a:round/>
            <a:headEnd len="sm" w="sm" type="none"/>
            <a:tailEnd len="sm" w="sm" type="none"/>
          </a:ln>
        </p:spPr>
      </p:cxnSp>
      <p:cxnSp>
        <p:nvCxnSpPr>
          <p:cNvPr id="931" name="Google Shape;931;p66"/>
          <p:cNvCxnSpPr/>
          <p:nvPr/>
        </p:nvCxnSpPr>
        <p:spPr>
          <a:xfrm>
            <a:off x="3059832" y="4653136"/>
            <a:ext cx="2952328"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6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37" name="Google Shape;937;p6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Loading phase</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in order to load a class JVM must:</a:t>
            </a:r>
            <a:endParaRPr/>
          </a:p>
          <a:p>
            <a:pPr indent="-342900" lvl="2" marL="1257300" rtl="0" algn="l">
              <a:spcBef>
                <a:spcPts val="100"/>
              </a:spcBef>
              <a:spcAft>
                <a:spcPts val="0"/>
              </a:spcAft>
              <a:buClr>
                <a:schemeClr val="dk1"/>
              </a:buClr>
              <a:buSzPts val="1800"/>
              <a:buChar char="•"/>
            </a:pPr>
            <a:r>
              <a:rPr lang="en-US"/>
              <a:t>take a fully qualified class name</a:t>
            </a:r>
            <a:endParaRPr/>
          </a:p>
          <a:p>
            <a:pPr indent="-342900" lvl="2" marL="1257300" rtl="0" algn="l">
              <a:spcBef>
                <a:spcPts val="100"/>
              </a:spcBef>
              <a:spcAft>
                <a:spcPts val="0"/>
              </a:spcAft>
              <a:buClr>
                <a:schemeClr val="dk1"/>
              </a:buClr>
              <a:buSzPts val="1800"/>
              <a:buChar char="•"/>
            </a:pPr>
            <a:r>
              <a:rPr lang="en-US"/>
              <a:t>parse the class byte stream into the method area*</a:t>
            </a:r>
            <a:endParaRPr/>
          </a:p>
          <a:p>
            <a:pPr indent="-342900" lvl="3" marL="1714500" rtl="0" algn="l">
              <a:spcBef>
                <a:spcPts val="0"/>
              </a:spcBef>
              <a:spcAft>
                <a:spcPts val="0"/>
              </a:spcAft>
              <a:buClr>
                <a:schemeClr val="dk1"/>
              </a:buClr>
              <a:buSzPts val="1800"/>
              <a:buChar char="‒"/>
            </a:pPr>
            <a:r>
              <a:rPr lang="en-US"/>
              <a:t>stream can be taken from anywhere (FS, ZIP, DB, Network, Runtime…)</a:t>
            </a:r>
            <a:endParaRPr/>
          </a:p>
          <a:p>
            <a:pPr indent="-342900" lvl="2" marL="1257300" rtl="0" algn="l">
              <a:spcBef>
                <a:spcPts val="100"/>
              </a:spcBef>
              <a:spcAft>
                <a:spcPts val="0"/>
              </a:spcAft>
              <a:buClr>
                <a:schemeClr val="dk1"/>
              </a:buClr>
              <a:buSzPts val="1800"/>
              <a:buChar char="•"/>
            </a:pPr>
            <a:r>
              <a:rPr lang="en-US"/>
              <a:t>create an instance of java.lang.Class for the type</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
        <p:nvSpPr>
          <p:cNvPr id="938" name="Google Shape;938;p67"/>
          <p:cNvSpPr/>
          <p:nvPr/>
        </p:nvSpPr>
        <p:spPr>
          <a:xfrm>
            <a:off x="533400" y="4724400"/>
            <a:ext cx="8382000" cy="156966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0000"/>
                </a:solidFill>
                <a:latin typeface="Arial"/>
                <a:ea typeface="Arial"/>
                <a:cs typeface="Arial"/>
                <a:sym typeface="Arial"/>
              </a:rPr>
              <a:t>*VM Method Area </a:t>
            </a:r>
            <a:endParaRPr/>
          </a:p>
          <a:p>
            <a:pPr indent="-101600" lvl="1" marL="4572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A storage area for class information and structure</a:t>
            </a:r>
            <a:endParaRPr/>
          </a:p>
          <a:p>
            <a:pPr indent="-101600" lvl="1" marL="4572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Class data is constants, variables, method and constructor code</a:t>
            </a:r>
            <a:endParaRPr/>
          </a:p>
          <a:p>
            <a:pPr indent="-101600" lvl="1" marL="4572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Created on VM startup</a:t>
            </a:r>
            <a:endParaRPr/>
          </a:p>
          <a:p>
            <a:pPr indent="-101600" lvl="1" marL="4572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This area is sharable among different VM instances (since JDK5 &amp;if share enabled)</a:t>
            </a:r>
            <a:endParaRPr/>
          </a:p>
          <a:p>
            <a:pPr indent="-101600" lvl="1" marL="4572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When full – </a:t>
            </a:r>
            <a:r>
              <a:rPr b="0" i="1" lang="en-US" sz="1600" u="none" cap="none" strike="noStrike">
                <a:solidFill>
                  <a:schemeClr val="dk1"/>
                </a:solidFill>
                <a:latin typeface="Arial"/>
                <a:ea typeface="Arial"/>
                <a:cs typeface="Arial"/>
                <a:sym typeface="Arial"/>
              </a:rPr>
              <a:t>OutOfMemoryError</a:t>
            </a:r>
            <a:r>
              <a:rPr b="0" i="0" lang="en-US" sz="1600" u="none" cap="none" strike="noStrike">
                <a:solidFill>
                  <a:schemeClr val="dk1"/>
                </a:solidFill>
                <a:latin typeface="Arial"/>
                <a:ea typeface="Arial"/>
                <a:cs typeface="Arial"/>
                <a:sym typeface="Arial"/>
              </a:rPr>
              <a:t> is thrown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6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44" name="Google Shape;944;p6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Linking phase – Verification</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Scan for defects like invalid operation code and invalid signatures</a:t>
            </a:r>
            <a:endParaRPr/>
          </a:p>
          <a:p>
            <a:pPr indent="-342900" lvl="1" marL="800100" rtl="0" algn="l">
              <a:spcBef>
                <a:spcPts val="200"/>
              </a:spcBef>
              <a:spcAft>
                <a:spcPts val="0"/>
              </a:spcAft>
              <a:buClr>
                <a:schemeClr val="dk1"/>
              </a:buClr>
              <a:buSzPts val="1800"/>
              <a:buChar char="‒"/>
            </a:pPr>
            <a:r>
              <a:rPr lang="en-US"/>
              <a:t>This phase ensures that:</a:t>
            </a:r>
            <a:endParaRPr/>
          </a:p>
          <a:p>
            <a:pPr indent="-342900" lvl="2" marL="1257300" rtl="0" algn="l">
              <a:spcBef>
                <a:spcPts val="100"/>
              </a:spcBef>
              <a:spcAft>
                <a:spcPts val="0"/>
              </a:spcAft>
              <a:buClr>
                <a:schemeClr val="dk1"/>
              </a:buClr>
              <a:buSzPts val="1800"/>
              <a:buChar char="•"/>
            </a:pPr>
            <a:r>
              <a:rPr lang="en-US"/>
              <a:t>the type obeys the semantics of the Java language</a:t>
            </a:r>
            <a:endParaRPr/>
          </a:p>
          <a:p>
            <a:pPr indent="-342900" lvl="3" marL="1714500" rtl="0" algn="l">
              <a:spcBef>
                <a:spcPts val="0"/>
              </a:spcBef>
              <a:spcAft>
                <a:spcPts val="0"/>
              </a:spcAft>
              <a:buClr>
                <a:schemeClr val="dk1"/>
              </a:buClr>
              <a:buSzPts val="1800"/>
              <a:buChar char="‒"/>
            </a:pPr>
            <a:r>
              <a:rPr lang="en-US"/>
              <a:t>VerifyError is thrown at these phase if class is given in a wrong format</a:t>
            </a:r>
            <a:endParaRPr/>
          </a:p>
          <a:p>
            <a:pPr indent="-342900" lvl="2" marL="1257300" rtl="0" algn="l">
              <a:spcBef>
                <a:spcPts val="100"/>
              </a:spcBef>
              <a:spcAft>
                <a:spcPts val="0"/>
              </a:spcAft>
              <a:buClr>
                <a:schemeClr val="dk1"/>
              </a:buClr>
              <a:buSzPts val="1800"/>
              <a:buChar char="•"/>
            </a:pPr>
            <a:r>
              <a:rPr lang="en-US"/>
              <a:t>it won't violate the integrity of the virtual machine</a:t>
            </a:r>
            <a:endParaRPr/>
          </a:p>
          <a:p>
            <a:pPr indent="-342900" lvl="3" marL="1714500" rtl="0" algn="l">
              <a:spcBef>
                <a:spcPts val="0"/>
              </a:spcBef>
              <a:spcAft>
                <a:spcPts val="0"/>
              </a:spcAft>
              <a:buClr>
                <a:schemeClr val="dk1"/>
              </a:buClr>
              <a:buSzPts val="1800"/>
              <a:buChar char="‒"/>
            </a:pPr>
            <a:r>
              <a:rPr lang="en-US"/>
              <a:t>LinkageError is thrown when dependant classes were incompatibly changed</a:t>
            </a:r>
            <a:endParaRPr/>
          </a:p>
          <a:p>
            <a:pPr indent="-342900" lvl="3" marL="1714500" rtl="0" algn="l">
              <a:spcBef>
                <a:spcPts val="0"/>
              </a:spcBef>
              <a:spcAft>
                <a:spcPts val="0"/>
              </a:spcAft>
              <a:buClr>
                <a:schemeClr val="dk1"/>
              </a:buClr>
              <a:buSzPts val="1800"/>
              <a:buChar char="‒"/>
            </a:pPr>
            <a:r>
              <a:rPr lang="en-US"/>
              <a:t>Has specific sub-errors like AbstractMethodError if there is a call  to an abstract method in a class</a:t>
            </a:r>
            <a:endParaRPr/>
          </a:p>
          <a:p>
            <a:pPr indent="-228600" lvl="3" marL="1714500" rtl="0" algn="l">
              <a:spcBef>
                <a:spcPts val="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6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50" name="Google Shape;950;p6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Linking phase – Preparation </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Allocation for java.lang.Class instance</a:t>
            </a:r>
            <a:endParaRPr/>
          </a:p>
          <a:p>
            <a:pPr indent="-342900" lvl="1" marL="800100" rtl="0" algn="l">
              <a:spcBef>
                <a:spcPts val="200"/>
              </a:spcBef>
              <a:spcAft>
                <a:spcPts val="0"/>
              </a:spcAft>
              <a:buClr>
                <a:schemeClr val="dk1"/>
              </a:buClr>
              <a:buSzPts val="1800"/>
              <a:buChar char="‒"/>
            </a:pPr>
            <a:r>
              <a:rPr lang="en-US"/>
              <a:t>During this phase the class variables are allocated</a:t>
            </a:r>
            <a:endParaRPr/>
          </a:p>
          <a:p>
            <a:pPr indent="-342900" lvl="2" marL="1257300" rtl="0" algn="l">
              <a:spcBef>
                <a:spcPts val="100"/>
              </a:spcBef>
              <a:spcAft>
                <a:spcPts val="0"/>
              </a:spcAft>
              <a:buClr>
                <a:schemeClr val="dk1"/>
              </a:buClr>
              <a:buSzPts val="1800"/>
              <a:buChar char="•"/>
            </a:pPr>
            <a:r>
              <a:rPr lang="en-US"/>
              <a:t>They are populated with default  values just like any other object</a:t>
            </a:r>
            <a:endParaRPr/>
          </a:p>
          <a:p>
            <a:pPr indent="-342900" lvl="2" marL="1257300" rtl="0" algn="l">
              <a:spcBef>
                <a:spcPts val="100"/>
              </a:spcBef>
              <a:spcAft>
                <a:spcPts val="0"/>
              </a:spcAft>
              <a:buClr>
                <a:schemeClr val="dk1"/>
              </a:buClr>
              <a:buSzPts val="1800"/>
              <a:buChar char="•"/>
            </a:pPr>
            <a:r>
              <a:rPr lang="en-US"/>
              <a:t>Initiation values are not applied yet</a:t>
            </a:r>
            <a:endParaRPr/>
          </a:p>
          <a:p>
            <a:pPr indent="-342900" lvl="1" marL="800100" rtl="0" algn="l">
              <a:spcBef>
                <a:spcPts val="200"/>
              </a:spcBef>
              <a:spcAft>
                <a:spcPts val="0"/>
              </a:spcAft>
              <a:buClr>
                <a:schemeClr val="dk1"/>
              </a:buClr>
              <a:buSzPts val="1800"/>
              <a:buChar char="‒"/>
            </a:pPr>
            <a:r>
              <a:rPr lang="en-US"/>
              <a:t>More custom adjustments can also be used</a:t>
            </a:r>
            <a:endParaRPr/>
          </a:p>
          <a:p>
            <a:pPr indent="-342900" lvl="2" marL="1257300" rtl="0" algn="l">
              <a:spcBef>
                <a:spcPts val="100"/>
              </a:spcBef>
              <a:spcAft>
                <a:spcPts val="0"/>
              </a:spcAft>
              <a:buClr>
                <a:schemeClr val="dk1"/>
              </a:buClr>
              <a:buSzPts val="1800"/>
              <a:buChar char="•"/>
            </a:pPr>
            <a:r>
              <a:rPr lang="en-US"/>
              <a:t>like method table – table that holds pointers to the data for each method (including data from superclasses)</a:t>
            </a:r>
            <a:endParaRPr/>
          </a:p>
          <a:p>
            <a:pPr indent="-228600" lvl="3" marL="1714500" rtl="0" algn="l">
              <a:spcBef>
                <a:spcPts val="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Virtual Machine</a:t>
            </a:r>
            <a:endParaRPr/>
          </a:p>
        </p:txBody>
      </p:sp>
      <p:sp>
        <p:nvSpPr>
          <p:cNvPr id="125" name="Google Shape;125;p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VM Data areas: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Java 6</a:t>
            </a:r>
            <a:endParaRPr/>
          </a:p>
          <a:p>
            <a:pPr indent="-342900" lvl="2" marL="1257300" rtl="0" algn="l">
              <a:spcBef>
                <a:spcPts val="100"/>
              </a:spcBef>
              <a:spcAft>
                <a:spcPts val="0"/>
              </a:spcAft>
              <a:buClr>
                <a:schemeClr val="dk1"/>
              </a:buClr>
              <a:buSzPts val="1800"/>
              <a:buChar char="•"/>
            </a:pPr>
            <a:r>
              <a:rPr lang="en-US"/>
              <a:t>Classes and interned strings were allocated in the PermGen which was part of the heap</a:t>
            </a:r>
            <a:endParaRPr/>
          </a:p>
          <a:p>
            <a:pPr indent="-342900" lvl="1" marL="800100" rtl="0" algn="l">
              <a:spcBef>
                <a:spcPts val="200"/>
              </a:spcBef>
              <a:spcAft>
                <a:spcPts val="0"/>
              </a:spcAft>
              <a:buClr>
                <a:schemeClr val="dk1"/>
              </a:buClr>
              <a:buSzPts val="1800"/>
              <a:buChar char="‒"/>
            </a:pPr>
            <a:r>
              <a:rPr lang="en-US"/>
              <a:t>Java 7 </a:t>
            </a:r>
            <a:endParaRPr/>
          </a:p>
          <a:p>
            <a:pPr indent="-342900" lvl="2" marL="1257300" rtl="0" algn="l">
              <a:spcBef>
                <a:spcPts val="100"/>
              </a:spcBef>
              <a:spcAft>
                <a:spcPts val="0"/>
              </a:spcAft>
              <a:buClr>
                <a:schemeClr val="dk1"/>
              </a:buClr>
              <a:buSzPts val="1800"/>
              <a:buChar char="•"/>
            </a:pPr>
            <a:r>
              <a:rPr lang="en-US"/>
              <a:t>Puts interned strings in a new place – Metaspace</a:t>
            </a:r>
            <a:endParaRPr/>
          </a:p>
          <a:p>
            <a:pPr indent="-342900" lvl="1" marL="800100" rtl="0" algn="l">
              <a:spcBef>
                <a:spcPts val="200"/>
              </a:spcBef>
              <a:spcAft>
                <a:spcPts val="0"/>
              </a:spcAft>
              <a:buClr>
                <a:schemeClr val="dk1"/>
              </a:buClr>
              <a:buSzPts val="1800"/>
              <a:buChar char="‒"/>
            </a:pPr>
            <a:r>
              <a:rPr lang="en-US"/>
              <a:t>Java 8 doesn’t come with a PermGen at all. Only Metaspace.</a:t>
            </a:r>
            <a:endParaRPr/>
          </a:p>
          <a:p>
            <a:pPr indent="-342900" lvl="2" marL="1257300" rtl="0" algn="l">
              <a:spcBef>
                <a:spcPts val="100"/>
              </a:spcBef>
              <a:spcAft>
                <a:spcPts val="0"/>
              </a:spcAft>
              <a:buClr>
                <a:schemeClr val="dk1"/>
              </a:buClr>
              <a:buSzPts val="1800"/>
              <a:buChar char="•"/>
            </a:pPr>
            <a:r>
              <a:rPr lang="en-US"/>
              <a:t>Classes are also allocated on Metaspace</a:t>
            </a:r>
            <a:endParaRPr/>
          </a:p>
          <a:p>
            <a:pPr indent="-342900" lvl="1" marL="800100" rtl="0" algn="l">
              <a:spcBef>
                <a:spcPts val="200"/>
              </a:spcBef>
              <a:spcAft>
                <a:spcPts val="0"/>
              </a:spcAft>
              <a:buClr>
                <a:schemeClr val="dk1"/>
              </a:buClr>
              <a:buSzPts val="1800"/>
              <a:buChar char="‒"/>
            </a:pPr>
            <a:r>
              <a:rPr lang="en-US"/>
              <a:t>Metapsace</a:t>
            </a:r>
            <a:endParaRPr/>
          </a:p>
          <a:p>
            <a:pPr indent="-342900" lvl="2" marL="1257300" rtl="0" algn="l">
              <a:spcBef>
                <a:spcPts val="100"/>
              </a:spcBef>
              <a:spcAft>
                <a:spcPts val="0"/>
              </a:spcAft>
              <a:buClr>
                <a:schemeClr val="dk1"/>
              </a:buClr>
              <a:buSzPts val="1800"/>
              <a:buChar char="•"/>
            </a:pPr>
            <a:r>
              <a:rPr lang="en-US"/>
              <a:t>Native space used for holding classes and interned strings </a:t>
            </a:r>
            <a:endParaRPr/>
          </a:p>
          <a:p>
            <a:pPr indent="-342900" lvl="2" marL="1257300" rtl="0" algn="l">
              <a:spcBef>
                <a:spcPts val="100"/>
              </a:spcBef>
              <a:spcAft>
                <a:spcPts val="0"/>
              </a:spcAft>
              <a:buClr>
                <a:schemeClr val="dk1"/>
              </a:buClr>
              <a:buSzPts val="1800"/>
              <a:buChar char="•"/>
            </a:pPr>
            <a:r>
              <a:rPr lang="en-US"/>
              <a:t>Faster than PermGen</a:t>
            </a:r>
            <a:endParaRPr/>
          </a:p>
          <a:p>
            <a:pPr indent="-342900" lvl="2" marL="1257300" rtl="0" algn="l">
              <a:spcBef>
                <a:spcPts val="100"/>
              </a:spcBef>
              <a:spcAft>
                <a:spcPts val="0"/>
              </a:spcAft>
              <a:buClr>
                <a:schemeClr val="dk1"/>
              </a:buClr>
              <a:buSzPts val="1800"/>
              <a:buChar char="•"/>
            </a:pPr>
            <a:r>
              <a:rPr lang="en-US"/>
              <a:t>By default – has no max size –</a:t>
            </a:r>
            <a:endParaRPr/>
          </a:p>
          <a:p>
            <a:pPr indent="-342900" lvl="2" marL="1257300" rtl="0" algn="l">
              <a:spcBef>
                <a:spcPts val="100"/>
              </a:spcBef>
              <a:spcAft>
                <a:spcPts val="0"/>
              </a:spcAft>
              <a:buClr>
                <a:schemeClr val="dk1"/>
              </a:buClr>
              <a:buSzPts val="1800"/>
              <a:buChar char="•"/>
            </a:pPr>
            <a:r>
              <a:rPr lang="en-US"/>
              <a:t>Allocates memory according to needs (unlike PermGen which was part of the heap) </a:t>
            </a:r>
            <a:endParaRPr/>
          </a:p>
          <a:p>
            <a:pPr indent="-342900" lvl="2" marL="1257300" rtl="0" algn="l">
              <a:spcBef>
                <a:spcPts val="100"/>
              </a:spcBef>
              <a:spcAft>
                <a:spcPts val="0"/>
              </a:spcAft>
              <a:buClr>
                <a:schemeClr val="dk1"/>
              </a:buClr>
              <a:buSzPts val="1800"/>
              <a:buChar char="•"/>
            </a:pPr>
            <a:r>
              <a:rPr lang="en-US"/>
              <a:t>Native memory reduces footprint and executes faster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7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56" name="Google Shape;956;p7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Linking phase – Resolution</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Locate fields, methods, classes and interfaces symbolically referenced from the class runtime constant pool*</a:t>
            </a:r>
            <a:endParaRPr/>
          </a:p>
          <a:p>
            <a:pPr indent="-342900" lvl="1" marL="800100" rtl="0" algn="l">
              <a:spcBef>
                <a:spcPts val="200"/>
              </a:spcBef>
              <a:spcAft>
                <a:spcPts val="0"/>
              </a:spcAft>
              <a:buClr>
                <a:schemeClr val="dk1"/>
              </a:buClr>
              <a:buSzPts val="1800"/>
              <a:buChar char="‒"/>
            </a:pPr>
            <a:r>
              <a:rPr lang="en-US"/>
              <a:t>Optional – if all or some are already located by previous class loadings – no need to do it again..</a:t>
            </a:r>
            <a:endParaRPr/>
          </a:p>
          <a:p>
            <a:pPr indent="-228600" lvl="3" marL="1714500" rtl="0" algn="l">
              <a:spcBef>
                <a:spcPts val="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
        <p:nvSpPr>
          <p:cNvPr id="957" name="Google Shape;957;p70"/>
          <p:cNvSpPr/>
          <p:nvPr/>
        </p:nvSpPr>
        <p:spPr>
          <a:xfrm>
            <a:off x="457200" y="3860800"/>
            <a:ext cx="8280400" cy="1843088"/>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*Runtime constant pool</a:t>
            </a:r>
            <a:endParaRPr/>
          </a:p>
          <a:p>
            <a:pPr indent="-88900" lvl="1" marL="45720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  A per type symbol table  </a:t>
            </a:r>
            <a:endParaRPr/>
          </a:p>
          <a:p>
            <a:pPr indent="-88900" lvl="1" marL="45720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  Uses tags bounded with values [class=7, Fieldref=9, Methodref=10, String=8, Integer = 3, …] </a:t>
            </a:r>
            <a:endParaRPr/>
          </a:p>
          <a:p>
            <a:pPr indent="-88900" lvl="1" marL="45720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  Created symbolically on loading phase</a:t>
            </a:r>
            <a:endParaRPr/>
          </a:p>
          <a:p>
            <a:pPr indent="-88900" lvl="1" marL="45720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  Name of each tag can be seen with the Class.getName() method:</a:t>
            </a:r>
            <a:endParaRPr/>
          </a:p>
          <a:p>
            <a:pPr indent="0" lvl="1" marL="45720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8" name="Google Shape;958;p70"/>
          <p:cNvSpPr/>
          <p:nvPr/>
        </p:nvSpPr>
        <p:spPr>
          <a:xfrm>
            <a:off x="5580113" y="5094288"/>
            <a:ext cx="3182888" cy="12192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String   🡪  java.lang.String</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MyClass 🡪 com.my.custom.MyClass</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int [] 🡪  [I</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int [][] 🡪  [[I</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String [] 🡪  [Ljava.lang.String</a:t>
            </a:r>
            <a:endParaRPr sz="14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7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64" name="Google Shape;964;p7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Initialization phase</a:t>
            </a:r>
            <a:endParaRPr/>
          </a:p>
          <a:p>
            <a:pPr indent="-342900" lvl="1" marL="800100" rtl="0" algn="l">
              <a:spcBef>
                <a:spcPts val="200"/>
              </a:spcBef>
              <a:spcAft>
                <a:spcPts val="0"/>
              </a:spcAft>
              <a:buClr>
                <a:schemeClr val="dk1"/>
              </a:buClr>
              <a:buSzPts val="1800"/>
              <a:buChar char="‒"/>
            </a:pPr>
            <a:r>
              <a:rPr lang="en-US"/>
              <a:t>Applying all programmers static setup</a:t>
            </a:r>
            <a:endParaRPr/>
          </a:p>
          <a:p>
            <a:pPr indent="-342900" lvl="2" marL="1257300" rtl="0" algn="l">
              <a:spcBef>
                <a:spcPts val="100"/>
              </a:spcBef>
              <a:spcAft>
                <a:spcPts val="0"/>
              </a:spcAft>
              <a:buClr>
                <a:schemeClr val="dk1"/>
              </a:buClr>
              <a:buSzPts val="1800"/>
              <a:buChar char="•"/>
            </a:pPr>
            <a:r>
              <a:rPr lang="en-US"/>
              <a:t>overriding default values with programmer values</a:t>
            </a:r>
            <a:endParaRPr/>
          </a:p>
          <a:p>
            <a:pPr indent="-342900" lvl="2" marL="1257300" rtl="0" algn="l">
              <a:spcBef>
                <a:spcPts val="100"/>
              </a:spcBef>
              <a:spcAft>
                <a:spcPts val="0"/>
              </a:spcAft>
              <a:buClr>
                <a:schemeClr val="dk1"/>
              </a:buClr>
              <a:buSzPts val="1800"/>
              <a:buChar char="•"/>
            </a:pPr>
            <a:r>
              <a:rPr lang="en-US"/>
              <a:t>executing static blocks keeping the order it appears in the class</a:t>
            </a:r>
            <a:endParaRPr/>
          </a:p>
          <a:p>
            <a:pPr indent="-342900" lvl="1" marL="800100" rtl="0" algn="l">
              <a:spcBef>
                <a:spcPts val="200"/>
              </a:spcBef>
              <a:spcAft>
                <a:spcPts val="0"/>
              </a:spcAft>
              <a:buClr>
                <a:schemeClr val="dk1"/>
              </a:buClr>
              <a:buSzPts val="1800"/>
              <a:buChar char="‒"/>
            </a:pPr>
            <a:r>
              <a:rPr lang="en-US"/>
              <a:t>Actually, all static initializations and static blocks are gathered into a special method.</a:t>
            </a:r>
            <a:endParaRPr/>
          </a:p>
          <a:p>
            <a:pPr indent="-342900" lvl="2" marL="1257300" rtl="0" algn="l">
              <a:spcBef>
                <a:spcPts val="100"/>
              </a:spcBef>
              <a:spcAft>
                <a:spcPts val="0"/>
              </a:spcAft>
              <a:buClr>
                <a:schemeClr val="dk1"/>
              </a:buClr>
              <a:buSzPts val="1800"/>
              <a:buChar char="•"/>
            </a:pPr>
            <a:r>
              <a:rPr lang="en-US"/>
              <a:t>called ‘initialization method’ or ‘the () method’</a:t>
            </a:r>
            <a:endParaRPr/>
          </a:p>
          <a:p>
            <a:pPr indent="-228600" lvl="3" marL="1714500" rtl="0" algn="l">
              <a:spcBef>
                <a:spcPts val="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p:txBody>
      </p:sp>
      <p:sp>
        <p:nvSpPr>
          <p:cNvPr id="965" name="Google Shape;965;p71"/>
          <p:cNvSpPr/>
          <p:nvPr/>
        </p:nvSpPr>
        <p:spPr>
          <a:xfrm>
            <a:off x="4876800" y="4509120"/>
            <a:ext cx="3810000" cy="1872208"/>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public class StaticBlockExample {</a:t>
            </a:r>
            <a:endParaRPr/>
          </a:p>
          <a:p>
            <a:pPr indent="0" lvl="0" marL="0" marR="0" rtl="0" algn="l">
              <a:spcBef>
                <a:spcPts val="0"/>
              </a:spcBef>
              <a:spcAft>
                <a:spcPts val="0"/>
              </a:spcAft>
              <a:buNone/>
            </a:pPr>
            <a:r>
              <a:rPr lang="en-US" sz="14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US" sz="1400">
                <a:solidFill>
                  <a:srgbClr val="000000"/>
                </a:solidFill>
                <a:latin typeface="Calibri"/>
                <a:ea typeface="Calibri"/>
                <a:cs typeface="Calibri"/>
                <a:sym typeface="Calibri"/>
              </a:rPr>
              <a:t>      private static double x;</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static{</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x = Math.random();</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p:txBody>
      </p:sp>
      <p:sp>
        <p:nvSpPr>
          <p:cNvPr id="966" name="Google Shape;966;p71"/>
          <p:cNvSpPr/>
          <p:nvPr/>
        </p:nvSpPr>
        <p:spPr>
          <a:xfrm>
            <a:off x="762000" y="4509120"/>
            <a:ext cx="3810000" cy="1872208"/>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public class StaticInitializationExample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private static double x </a:t>
            </a:r>
            <a:r>
              <a:rPr b="1" lang="en-US" sz="1400">
                <a:solidFill>
                  <a:schemeClr val="dk1"/>
                </a:solidFill>
                <a:latin typeface="Arial"/>
                <a:ea typeface="Arial"/>
                <a:cs typeface="Arial"/>
                <a:sym typeface="Arial"/>
              </a:rPr>
              <a:t>= Math.random(); </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       …</a:t>
            </a:r>
            <a:endParaRPr/>
          </a:p>
        </p:txBody>
      </p:sp>
      <p:cxnSp>
        <p:nvCxnSpPr>
          <p:cNvPr id="967" name="Google Shape;967;p71"/>
          <p:cNvCxnSpPr/>
          <p:nvPr/>
        </p:nvCxnSpPr>
        <p:spPr>
          <a:xfrm>
            <a:off x="755576" y="4509120"/>
            <a:ext cx="3816424" cy="0"/>
          </a:xfrm>
          <a:prstGeom prst="straightConnector1">
            <a:avLst/>
          </a:prstGeom>
          <a:noFill/>
          <a:ln cap="flat" cmpd="sng" w="9525">
            <a:solidFill>
              <a:srgbClr val="FF3300"/>
            </a:solidFill>
            <a:prstDash val="solid"/>
            <a:round/>
            <a:headEnd len="sm" w="sm" type="none"/>
            <a:tailEnd len="sm" w="sm" type="none"/>
          </a:ln>
        </p:spPr>
      </p:cxnSp>
      <p:cxnSp>
        <p:nvCxnSpPr>
          <p:cNvPr id="968" name="Google Shape;968;p71"/>
          <p:cNvCxnSpPr/>
          <p:nvPr/>
        </p:nvCxnSpPr>
        <p:spPr>
          <a:xfrm>
            <a:off x="762000" y="6381328"/>
            <a:ext cx="3816424" cy="0"/>
          </a:xfrm>
          <a:prstGeom prst="straightConnector1">
            <a:avLst/>
          </a:prstGeom>
          <a:noFill/>
          <a:ln cap="flat" cmpd="sng" w="9525">
            <a:solidFill>
              <a:srgbClr val="FF3300"/>
            </a:solidFill>
            <a:prstDash val="solid"/>
            <a:round/>
            <a:headEnd len="sm" w="sm" type="none"/>
            <a:tailEnd len="sm" w="sm" type="none"/>
          </a:ln>
        </p:spPr>
      </p:cxnSp>
      <p:cxnSp>
        <p:nvCxnSpPr>
          <p:cNvPr id="969" name="Google Shape;969;p71"/>
          <p:cNvCxnSpPr/>
          <p:nvPr/>
        </p:nvCxnSpPr>
        <p:spPr>
          <a:xfrm>
            <a:off x="4876800" y="6381328"/>
            <a:ext cx="3816424" cy="0"/>
          </a:xfrm>
          <a:prstGeom prst="straightConnector1">
            <a:avLst/>
          </a:prstGeom>
          <a:noFill/>
          <a:ln cap="flat" cmpd="sng" w="9525">
            <a:solidFill>
              <a:srgbClr val="FF3300"/>
            </a:solidFill>
            <a:prstDash val="solid"/>
            <a:round/>
            <a:headEnd len="sm" w="sm" type="none"/>
            <a:tailEnd len="sm" w="sm" type="none"/>
          </a:ln>
        </p:spPr>
      </p:cxnSp>
      <p:cxnSp>
        <p:nvCxnSpPr>
          <p:cNvPr id="970" name="Google Shape;970;p71"/>
          <p:cNvCxnSpPr/>
          <p:nvPr/>
        </p:nvCxnSpPr>
        <p:spPr>
          <a:xfrm>
            <a:off x="4876800" y="4509120"/>
            <a:ext cx="3816424" cy="0"/>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7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76" name="Google Shape;976;p72"/>
          <p:cNvSpPr txBox="1"/>
          <p:nvPr>
            <p:ph idx="1" type="body"/>
          </p:nvPr>
        </p:nvSpPr>
        <p:spPr>
          <a:xfrm>
            <a:off x="395536" y="1268760"/>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VM Default class loaders</a:t>
            </a:r>
            <a:endParaRPr/>
          </a:p>
          <a:p>
            <a:pPr indent="-342900" lvl="1" marL="800100" rtl="0" algn="l">
              <a:spcBef>
                <a:spcPts val="200"/>
              </a:spcBef>
              <a:spcAft>
                <a:spcPts val="0"/>
              </a:spcAft>
              <a:buClr>
                <a:schemeClr val="dk1"/>
              </a:buClr>
              <a:buSzPts val="1800"/>
              <a:buChar char="‒"/>
            </a:pPr>
            <a:r>
              <a:rPr lang="en-US" sz="1800"/>
              <a:t>Are created automatically on VM startup</a:t>
            </a:r>
            <a:endParaRPr/>
          </a:p>
          <a:p>
            <a:pPr indent="-342900" lvl="1" marL="800100" rtl="0" algn="l">
              <a:spcBef>
                <a:spcPts val="200"/>
              </a:spcBef>
              <a:spcAft>
                <a:spcPts val="0"/>
              </a:spcAft>
              <a:buClr>
                <a:schemeClr val="dk1"/>
              </a:buClr>
              <a:buSzPts val="1800"/>
              <a:buChar char="‒"/>
            </a:pPr>
            <a:r>
              <a:rPr lang="en-US" sz="1800"/>
              <a:t>Bootstrap class loader</a:t>
            </a:r>
            <a:endParaRPr/>
          </a:p>
          <a:p>
            <a:pPr indent="-342900" lvl="2" marL="1257300" rtl="0" algn="l">
              <a:spcBef>
                <a:spcPts val="100"/>
              </a:spcBef>
              <a:spcAft>
                <a:spcPts val="0"/>
              </a:spcAft>
              <a:buClr>
                <a:schemeClr val="dk1"/>
              </a:buClr>
              <a:buSzPts val="1800"/>
              <a:buChar char="•"/>
            </a:pPr>
            <a:r>
              <a:rPr lang="en-US" sz="1800"/>
              <a:t>Loads the standard libraries</a:t>
            </a:r>
            <a:endParaRPr/>
          </a:p>
          <a:p>
            <a:pPr indent="-342900" lvl="2" marL="1257300" rtl="0" algn="l">
              <a:spcBef>
                <a:spcPts val="100"/>
              </a:spcBef>
              <a:spcAft>
                <a:spcPts val="0"/>
              </a:spcAft>
              <a:buClr>
                <a:schemeClr val="dk1"/>
              </a:buClr>
              <a:buSzPts val="1800"/>
              <a:buChar char="•"/>
            </a:pPr>
            <a:r>
              <a:rPr lang="en-US" sz="1800"/>
              <a:t>Classes located at </a:t>
            </a:r>
            <a:r>
              <a:rPr i="1" lang="en-US" sz="1800"/>
              <a:t>%JAVA_HOME%/jre/lib/</a:t>
            </a:r>
            <a:endParaRPr/>
          </a:p>
          <a:p>
            <a:pPr indent="-342900" lvl="2" marL="1257300" rtl="0" algn="l">
              <a:spcBef>
                <a:spcPts val="100"/>
              </a:spcBef>
              <a:spcAft>
                <a:spcPts val="0"/>
              </a:spcAft>
              <a:buClr>
                <a:schemeClr val="dk1"/>
              </a:buClr>
              <a:buSzPts val="1800"/>
              <a:buChar char="•"/>
            </a:pPr>
            <a:r>
              <a:rPr lang="en-US" sz="1800"/>
              <a:t>Also loads </a:t>
            </a:r>
            <a:r>
              <a:rPr i="1" lang="en-US" sz="1800"/>
              <a:t>%JAVA_HOME%/jre/lib/rt.jar</a:t>
            </a:r>
            <a:endParaRPr/>
          </a:p>
          <a:p>
            <a:pPr indent="-342900" lvl="2" marL="1257300" rtl="0" algn="l">
              <a:spcBef>
                <a:spcPts val="100"/>
              </a:spcBef>
              <a:spcAft>
                <a:spcPts val="0"/>
              </a:spcAft>
              <a:buClr>
                <a:schemeClr val="dk1"/>
              </a:buClr>
              <a:buSzPts val="1800"/>
              <a:buChar char="•"/>
            </a:pPr>
            <a:r>
              <a:rPr lang="en-US" sz="1800"/>
              <a:t>From Java 6 – first loads jars placed in the lib/endorsed directory (allows to override Suns impl.)</a:t>
            </a:r>
            <a:endParaRPr/>
          </a:p>
          <a:p>
            <a:pPr indent="-342900" lvl="1" marL="800100" rtl="0" algn="l">
              <a:spcBef>
                <a:spcPts val="200"/>
              </a:spcBef>
              <a:spcAft>
                <a:spcPts val="0"/>
              </a:spcAft>
              <a:buClr>
                <a:schemeClr val="dk1"/>
              </a:buClr>
              <a:buSzPts val="1800"/>
              <a:buChar char="‒"/>
            </a:pPr>
            <a:r>
              <a:rPr lang="en-US" sz="1800"/>
              <a:t>Extension class loader</a:t>
            </a:r>
            <a:endParaRPr/>
          </a:p>
          <a:p>
            <a:pPr indent="-342900" lvl="2" marL="1257300" rtl="0" algn="l">
              <a:spcBef>
                <a:spcPts val="100"/>
              </a:spcBef>
              <a:spcAft>
                <a:spcPts val="0"/>
              </a:spcAft>
              <a:buClr>
                <a:schemeClr val="dk1"/>
              </a:buClr>
              <a:buSzPts val="1800"/>
              <a:buChar char="•"/>
            </a:pPr>
            <a:r>
              <a:rPr lang="en-US" sz="1800"/>
              <a:t>Default implementation Loads the set of extension libraries</a:t>
            </a:r>
            <a:endParaRPr/>
          </a:p>
          <a:p>
            <a:pPr indent="-342900" lvl="2" marL="1257300" rtl="0" algn="l">
              <a:spcBef>
                <a:spcPts val="100"/>
              </a:spcBef>
              <a:spcAft>
                <a:spcPts val="0"/>
              </a:spcAft>
              <a:buClr>
                <a:schemeClr val="dk1"/>
              </a:buClr>
              <a:buSzPts val="1800"/>
              <a:buChar char="•"/>
            </a:pPr>
            <a:r>
              <a:rPr lang="en-US" sz="1800"/>
              <a:t>Classes located at </a:t>
            </a:r>
            <a:r>
              <a:rPr i="1" lang="en-US" sz="1800"/>
              <a:t>%JAVA_HOME%/jre/lib/ext/</a:t>
            </a:r>
            <a:endParaRPr/>
          </a:p>
          <a:p>
            <a:pPr indent="-342900" lvl="2" marL="1257300" rtl="0" algn="l">
              <a:spcBef>
                <a:spcPts val="100"/>
              </a:spcBef>
              <a:spcAft>
                <a:spcPts val="0"/>
              </a:spcAft>
              <a:buClr>
                <a:schemeClr val="dk1"/>
              </a:buClr>
              <a:buSzPts val="1800"/>
              <a:buChar char="•"/>
            </a:pPr>
            <a:r>
              <a:rPr lang="en-US" sz="1800"/>
              <a:t>Can be implemented in vendor specific way</a:t>
            </a:r>
            <a:endParaRPr/>
          </a:p>
          <a:p>
            <a:pPr indent="-342900" lvl="1" marL="800100" rtl="0" algn="l">
              <a:spcBef>
                <a:spcPts val="200"/>
              </a:spcBef>
              <a:spcAft>
                <a:spcPts val="0"/>
              </a:spcAft>
              <a:buClr>
                <a:schemeClr val="dk1"/>
              </a:buClr>
              <a:buSzPts val="1800"/>
              <a:buChar char="‒"/>
            </a:pPr>
            <a:r>
              <a:rPr lang="en-US" sz="1800"/>
              <a:t>System class loader</a:t>
            </a:r>
            <a:endParaRPr/>
          </a:p>
          <a:p>
            <a:pPr indent="-342900" lvl="2" marL="1257300" rtl="0" algn="l">
              <a:spcBef>
                <a:spcPts val="100"/>
              </a:spcBef>
              <a:spcAft>
                <a:spcPts val="0"/>
              </a:spcAft>
              <a:buClr>
                <a:schemeClr val="dk1"/>
              </a:buClr>
              <a:buSzPts val="1800"/>
              <a:buChar char="•"/>
            </a:pPr>
            <a:r>
              <a:rPr lang="en-US" sz="1800"/>
              <a:t>Loads user defined classes </a:t>
            </a:r>
            <a:endParaRPr/>
          </a:p>
          <a:p>
            <a:pPr indent="-342900" lvl="2" marL="1257300" rtl="0" algn="l">
              <a:spcBef>
                <a:spcPts val="100"/>
              </a:spcBef>
              <a:spcAft>
                <a:spcPts val="0"/>
              </a:spcAft>
              <a:buClr>
                <a:schemeClr val="dk1"/>
              </a:buClr>
              <a:buSzPts val="1800"/>
              <a:buChar char="•"/>
            </a:pPr>
            <a:r>
              <a:rPr lang="en-US" sz="1800"/>
              <a:t>Classes configured and mapped at </a:t>
            </a:r>
            <a:r>
              <a:rPr i="1" lang="en-US" sz="1800"/>
              <a:t>VM %CLASSPATH%  </a:t>
            </a:r>
            <a:r>
              <a:rPr lang="en-US" sz="1800"/>
              <a:t>(both directories of classes &amp; jars)</a:t>
            </a:r>
            <a:endParaRPr/>
          </a:p>
          <a:p>
            <a:pPr indent="-342900" lvl="2" marL="1257300" rtl="0" algn="l">
              <a:spcBef>
                <a:spcPts val="100"/>
              </a:spcBef>
              <a:spcAft>
                <a:spcPts val="0"/>
              </a:spcAft>
              <a:buClr>
                <a:schemeClr val="dk1"/>
              </a:buClr>
              <a:buSzPts val="1800"/>
              <a:buChar char="•"/>
            </a:pPr>
            <a:r>
              <a:rPr lang="en-US" sz="1800"/>
              <a:t>If class is not found – throws </a:t>
            </a:r>
            <a:r>
              <a:rPr i="1" lang="en-US" sz="1800"/>
              <a:t>ClassDefNotFoundException</a:t>
            </a:r>
            <a:endParaRPr i="1" sz="1800"/>
          </a:p>
          <a:p>
            <a:pPr indent="-228600" lvl="1" marL="800100" rtl="0" algn="l">
              <a:spcBef>
                <a:spcPts val="200"/>
              </a:spcBef>
              <a:spcAft>
                <a:spcPts val="0"/>
              </a:spcAft>
              <a:buClr>
                <a:schemeClr val="dk1"/>
              </a:buClr>
              <a:buSzPts val="1800"/>
              <a:buNone/>
            </a:pPr>
            <a:r>
              <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82" name="Google Shape;982;p7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Custom class loaders</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Are user implementation of class loading</a:t>
            </a:r>
            <a:endParaRPr/>
          </a:p>
          <a:p>
            <a:pPr indent="-342900" lvl="1" marL="800100" rtl="0" algn="l">
              <a:spcBef>
                <a:spcPts val="200"/>
              </a:spcBef>
              <a:spcAft>
                <a:spcPts val="0"/>
              </a:spcAft>
              <a:buClr>
                <a:schemeClr val="dk1"/>
              </a:buClr>
              <a:buSzPts val="1800"/>
              <a:buChar char="‒"/>
            </a:pPr>
            <a:r>
              <a:rPr lang="en-US"/>
              <a:t>Are created programmatically after VM startup</a:t>
            </a:r>
            <a:endParaRPr/>
          </a:p>
          <a:p>
            <a:pPr indent="-342900" lvl="1" marL="800100" rtl="0" algn="l">
              <a:spcBef>
                <a:spcPts val="200"/>
              </a:spcBef>
              <a:spcAft>
                <a:spcPts val="0"/>
              </a:spcAft>
              <a:buClr>
                <a:schemeClr val="dk1"/>
              </a:buClr>
              <a:buSzPts val="1800"/>
              <a:buChar char="‒"/>
            </a:pPr>
            <a:r>
              <a:rPr lang="en-US"/>
              <a:t>Implicit or explicit child of the System class loader</a:t>
            </a:r>
            <a:endParaRPr/>
          </a:p>
          <a:p>
            <a:pPr indent="-342900" lvl="1" marL="800100" rtl="0" algn="l">
              <a:spcBef>
                <a:spcPts val="200"/>
              </a:spcBef>
              <a:spcAft>
                <a:spcPts val="0"/>
              </a:spcAft>
              <a:buClr>
                <a:schemeClr val="dk1"/>
              </a:buClr>
              <a:buSzPts val="1800"/>
              <a:buChar char="‒"/>
            </a:pPr>
            <a:r>
              <a:rPr lang="en-US"/>
              <a:t>Are forbidden in Applets (too powerful)</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Why use custom class loaders?</a:t>
            </a:r>
            <a:endParaRPr/>
          </a:p>
          <a:p>
            <a:pPr indent="-342900" lvl="2" marL="1257300" rtl="0" algn="l">
              <a:spcBef>
                <a:spcPts val="100"/>
              </a:spcBef>
              <a:spcAft>
                <a:spcPts val="0"/>
              </a:spcAft>
              <a:buClr>
                <a:schemeClr val="dk1"/>
              </a:buClr>
              <a:buSzPts val="1800"/>
              <a:buChar char="•"/>
            </a:pPr>
            <a:r>
              <a:rPr lang="en-US"/>
              <a:t>For customized class loading policy (like DB or Network class loaders)</a:t>
            </a:r>
            <a:endParaRPr/>
          </a:p>
          <a:p>
            <a:pPr indent="-342900" lvl="2" marL="1257300" rtl="0" algn="l">
              <a:spcBef>
                <a:spcPts val="100"/>
              </a:spcBef>
              <a:spcAft>
                <a:spcPts val="0"/>
              </a:spcAft>
              <a:buClr>
                <a:schemeClr val="dk1"/>
              </a:buClr>
              <a:buSzPts val="1800"/>
              <a:buChar char="•"/>
            </a:pPr>
            <a:r>
              <a:rPr lang="en-US"/>
              <a:t>Security and versioning filtering</a:t>
            </a:r>
            <a:endParaRPr/>
          </a:p>
          <a:p>
            <a:pPr indent="-342900" lvl="2" marL="1257300" rtl="0" algn="l">
              <a:spcBef>
                <a:spcPts val="100"/>
              </a:spcBef>
              <a:spcAft>
                <a:spcPts val="0"/>
              </a:spcAft>
              <a:buClr>
                <a:schemeClr val="dk1"/>
              </a:buClr>
              <a:buSzPts val="1800"/>
              <a:buChar char="•"/>
            </a:pPr>
            <a:r>
              <a:rPr lang="en-US"/>
              <a:t>Byte code formatting / adjusting</a:t>
            </a:r>
            <a:endParaRPr/>
          </a:p>
          <a:p>
            <a:pPr indent="-342900" lvl="2" marL="1257300" rtl="0" algn="l">
              <a:spcBef>
                <a:spcPts val="100"/>
              </a:spcBef>
              <a:spcAft>
                <a:spcPts val="0"/>
              </a:spcAft>
              <a:buClr>
                <a:schemeClr val="dk1"/>
              </a:buClr>
              <a:buSzPts val="1800"/>
              <a:buChar char="•"/>
            </a:pPr>
            <a:r>
              <a:rPr lang="en-US"/>
              <a:t>Deploying new modules while previous are still loaded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7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88" name="Google Shape;988;p7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Endorsed directory</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Place mature jars  to override immature/buggy implementations in JDK core</a:t>
            </a:r>
            <a:endParaRPr/>
          </a:p>
          <a:p>
            <a:pPr indent="-342900" lvl="1" marL="800100" rtl="0" algn="l">
              <a:spcBef>
                <a:spcPts val="200"/>
              </a:spcBef>
              <a:spcAft>
                <a:spcPts val="0"/>
              </a:spcAft>
              <a:buClr>
                <a:schemeClr val="dk1"/>
              </a:buClr>
              <a:buSzPts val="1800"/>
              <a:buChar char="‒"/>
            </a:pPr>
            <a:r>
              <a:rPr lang="en-US"/>
              <a:t>List of API s that currently can be overridden:</a:t>
            </a:r>
            <a:endParaRPr/>
          </a:p>
          <a:p>
            <a:pPr indent="-342900" lvl="2" marL="1257300" rtl="0" algn="l">
              <a:spcBef>
                <a:spcPts val="100"/>
              </a:spcBef>
              <a:spcAft>
                <a:spcPts val="0"/>
              </a:spcAft>
              <a:buClr>
                <a:schemeClr val="dk1"/>
              </a:buClr>
              <a:buSzPts val="1800"/>
              <a:buChar char="•"/>
            </a:pPr>
            <a:r>
              <a:rPr lang="en-US"/>
              <a:t>Java API for XML Processing (JAXP)		1.4.5</a:t>
            </a:r>
            <a:endParaRPr/>
          </a:p>
          <a:p>
            <a:pPr indent="-342900" lvl="2" marL="1257300" rtl="0" algn="l">
              <a:spcBef>
                <a:spcPts val="100"/>
              </a:spcBef>
              <a:spcAft>
                <a:spcPts val="0"/>
              </a:spcAft>
              <a:buClr>
                <a:schemeClr val="dk1"/>
              </a:buClr>
              <a:buSzPts val="1800"/>
              <a:buChar char="•"/>
            </a:pPr>
            <a:r>
              <a:rPr lang="en-US"/>
              <a:t>Java Architecture for XML Binding (JAXB)	2.2.4-1</a:t>
            </a:r>
            <a:endParaRPr/>
          </a:p>
          <a:p>
            <a:pPr indent="-342900" lvl="2" marL="1257300" rtl="0" algn="l">
              <a:spcBef>
                <a:spcPts val="100"/>
              </a:spcBef>
              <a:spcAft>
                <a:spcPts val="0"/>
              </a:spcAft>
              <a:buClr>
                <a:schemeClr val="dk1"/>
              </a:buClr>
              <a:buSzPts val="1800"/>
              <a:buChar char="•"/>
            </a:pPr>
            <a:r>
              <a:rPr lang="en-US"/>
              <a:t>Java Compiler API			1.0</a:t>
            </a:r>
            <a:endParaRPr/>
          </a:p>
          <a:p>
            <a:pPr indent="-342900" lvl="2" marL="1257300" rtl="0" algn="l">
              <a:spcBef>
                <a:spcPts val="100"/>
              </a:spcBef>
              <a:spcAft>
                <a:spcPts val="0"/>
              </a:spcAft>
              <a:buClr>
                <a:schemeClr val="dk1"/>
              </a:buClr>
              <a:buSzPts val="1800"/>
              <a:buChar char="•"/>
            </a:pPr>
            <a:r>
              <a:rPr lang="en-US"/>
              <a:t>Pluggable Annotation Processing API	1.7</a:t>
            </a:r>
            <a:endParaRPr/>
          </a:p>
          <a:p>
            <a:pPr indent="-342900" lvl="2" marL="1257300" rtl="0" algn="l">
              <a:spcBef>
                <a:spcPts val="100"/>
              </a:spcBef>
              <a:spcAft>
                <a:spcPts val="0"/>
              </a:spcAft>
              <a:buClr>
                <a:schemeClr val="dk1"/>
              </a:buClr>
              <a:buSzPts val="1800"/>
              <a:buChar char="•"/>
            </a:pPr>
            <a:r>
              <a:rPr lang="en-US"/>
              <a:t>Common Annotations for the Java Platform	1.1</a:t>
            </a:r>
            <a:endParaRPr/>
          </a:p>
          <a:p>
            <a:pPr indent="-342900" lvl="2" marL="1257300" rtl="0" algn="l">
              <a:spcBef>
                <a:spcPts val="100"/>
              </a:spcBef>
              <a:spcAft>
                <a:spcPts val="0"/>
              </a:spcAft>
              <a:buClr>
                <a:schemeClr val="dk1"/>
              </a:buClr>
              <a:buSzPts val="1800"/>
              <a:buChar char="•"/>
            </a:pPr>
            <a:r>
              <a:rPr lang="en-US"/>
              <a:t>Scripting for the Java Platform		1.0</a:t>
            </a:r>
            <a:endParaRPr/>
          </a:p>
          <a:p>
            <a:pPr indent="-342900" lvl="2" marL="1257300" rtl="0" algn="l">
              <a:spcBef>
                <a:spcPts val="100"/>
              </a:spcBef>
              <a:spcAft>
                <a:spcPts val="0"/>
              </a:spcAft>
              <a:buClr>
                <a:schemeClr val="dk1"/>
              </a:buClr>
              <a:buSzPts val="1800"/>
              <a:buChar char="•"/>
            </a:pPr>
            <a:r>
              <a:rPr lang="en-US"/>
              <a:t>SOAP with Attachments API for Java (SAAJ) (package </a:t>
            </a:r>
            <a:r>
              <a:rPr i="1" lang="en-US"/>
              <a:t>javax.xml.soap</a:t>
            </a:r>
            <a:r>
              <a:rPr lang="en-US"/>
              <a:t>)					1.3.9</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7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994" name="Google Shape;994;p7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Class loader hierarchy </a:t>
            </a:r>
            <a:endParaRPr/>
          </a:p>
          <a:p>
            <a:pPr indent="-215900" lvl="0" marL="342900" rtl="0" algn="l">
              <a:spcBef>
                <a:spcPts val="400"/>
              </a:spcBef>
              <a:spcAft>
                <a:spcPts val="0"/>
              </a:spcAft>
              <a:buClr>
                <a:schemeClr val="dk1"/>
              </a:buClr>
              <a:buSzPts val="2000"/>
              <a:buFont typeface="Arial"/>
              <a:buNone/>
            </a:pPr>
            <a:r>
              <a:t/>
            </a:r>
            <a:endParaRPr/>
          </a:p>
        </p:txBody>
      </p:sp>
      <p:sp>
        <p:nvSpPr>
          <p:cNvPr id="995" name="Google Shape;995;p75"/>
          <p:cNvSpPr/>
          <p:nvPr/>
        </p:nvSpPr>
        <p:spPr>
          <a:xfrm>
            <a:off x="3147864" y="2209800"/>
            <a:ext cx="2521970" cy="339196"/>
          </a:xfrm>
          <a:prstGeom prst="flowChartAlternateProcess">
            <a:avLst/>
          </a:pr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Bootstrap Class Loader</a:t>
            </a:r>
            <a:endParaRPr/>
          </a:p>
        </p:txBody>
      </p:sp>
      <p:sp>
        <p:nvSpPr>
          <p:cNvPr id="996" name="Google Shape;996;p75"/>
          <p:cNvSpPr/>
          <p:nvPr/>
        </p:nvSpPr>
        <p:spPr>
          <a:xfrm>
            <a:off x="3147864" y="2887133"/>
            <a:ext cx="2521970" cy="339196"/>
          </a:xfrm>
          <a:prstGeom prst="flowChartAlternateProcess">
            <a:avLst/>
          </a:pr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Extension Class Loader</a:t>
            </a:r>
            <a:endParaRPr/>
          </a:p>
        </p:txBody>
      </p:sp>
      <p:sp>
        <p:nvSpPr>
          <p:cNvPr id="997" name="Google Shape;997;p75"/>
          <p:cNvSpPr/>
          <p:nvPr/>
        </p:nvSpPr>
        <p:spPr>
          <a:xfrm>
            <a:off x="3147864" y="3564467"/>
            <a:ext cx="2521970" cy="339196"/>
          </a:xfrm>
          <a:prstGeom prst="flowChartAlternateProcess">
            <a:avLst/>
          </a:pr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System Class Loader</a:t>
            </a:r>
            <a:endParaRPr/>
          </a:p>
        </p:txBody>
      </p:sp>
      <p:sp>
        <p:nvSpPr>
          <p:cNvPr id="998" name="Google Shape;998;p75"/>
          <p:cNvSpPr/>
          <p:nvPr/>
        </p:nvSpPr>
        <p:spPr>
          <a:xfrm>
            <a:off x="1547664" y="4377267"/>
            <a:ext cx="2723728" cy="339196"/>
          </a:xfrm>
          <a:prstGeom prst="flowChartAlternateProcess">
            <a:avLst/>
          </a:pr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 User-Defined Class Loader</a:t>
            </a:r>
            <a:endParaRPr/>
          </a:p>
        </p:txBody>
      </p:sp>
      <p:sp>
        <p:nvSpPr>
          <p:cNvPr id="999" name="Google Shape;999;p75"/>
          <p:cNvSpPr/>
          <p:nvPr/>
        </p:nvSpPr>
        <p:spPr>
          <a:xfrm>
            <a:off x="1547664" y="5054600"/>
            <a:ext cx="2723728" cy="339196"/>
          </a:xfrm>
          <a:prstGeom prst="flowChartAlternateProcess">
            <a:avLst/>
          </a:pr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 User-Defined Class Loader</a:t>
            </a:r>
            <a:endParaRPr/>
          </a:p>
        </p:txBody>
      </p:sp>
      <p:sp>
        <p:nvSpPr>
          <p:cNvPr id="1000" name="Google Shape;1000;p75"/>
          <p:cNvSpPr/>
          <p:nvPr/>
        </p:nvSpPr>
        <p:spPr>
          <a:xfrm>
            <a:off x="4443264" y="4377267"/>
            <a:ext cx="2723728" cy="339196"/>
          </a:xfrm>
          <a:prstGeom prst="flowChartAlternateProcess">
            <a:avLst/>
          </a:pr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 User-Defined Class Loader</a:t>
            </a:r>
            <a:endParaRPr/>
          </a:p>
        </p:txBody>
      </p:sp>
      <p:cxnSp>
        <p:nvCxnSpPr>
          <p:cNvPr id="1001" name="Google Shape;1001;p75"/>
          <p:cNvCxnSpPr/>
          <p:nvPr/>
        </p:nvCxnSpPr>
        <p:spPr>
          <a:xfrm rot="-5400000">
            <a:off x="4250531" y="2718594"/>
            <a:ext cx="339725" cy="1588"/>
          </a:xfrm>
          <a:prstGeom prst="straightConnector1">
            <a:avLst/>
          </a:prstGeom>
          <a:noFill/>
          <a:ln cap="flat" cmpd="sng" w="9525">
            <a:solidFill>
              <a:schemeClr val="dk1"/>
            </a:solidFill>
            <a:prstDash val="solid"/>
            <a:round/>
            <a:headEnd len="sm" w="sm" type="none"/>
            <a:tailEnd len="med" w="med" type="triangle"/>
          </a:ln>
        </p:spPr>
      </p:cxnSp>
      <p:cxnSp>
        <p:nvCxnSpPr>
          <p:cNvPr id="1002" name="Google Shape;1002;p75"/>
          <p:cNvCxnSpPr/>
          <p:nvPr/>
        </p:nvCxnSpPr>
        <p:spPr>
          <a:xfrm rot="-5400000">
            <a:off x="4249738" y="3394075"/>
            <a:ext cx="338138" cy="1587"/>
          </a:xfrm>
          <a:prstGeom prst="straightConnector1">
            <a:avLst/>
          </a:prstGeom>
          <a:noFill/>
          <a:ln cap="flat" cmpd="sng" w="9525">
            <a:solidFill>
              <a:schemeClr val="dk1"/>
            </a:solidFill>
            <a:prstDash val="solid"/>
            <a:round/>
            <a:headEnd len="sm" w="sm" type="none"/>
            <a:tailEnd len="med" w="med" type="triangle"/>
          </a:ln>
        </p:spPr>
      </p:cxnSp>
      <p:cxnSp>
        <p:nvCxnSpPr>
          <p:cNvPr id="1003" name="Google Shape;1003;p75"/>
          <p:cNvCxnSpPr/>
          <p:nvPr/>
        </p:nvCxnSpPr>
        <p:spPr>
          <a:xfrm rot="-5400000">
            <a:off x="4318001" y="4005262"/>
            <a:ext cx="203200" cy="3175"/>
          </a:xfrm>
          <a:prstGeom prst="straightConnector1">
            <a:avLst/>
          </a:prstGeom>
          <a:noFill/>
          <a:ln cap="flat" cmpd="sng" w="9525">
            <a:solidFill>
              <a:schemeClr val="dk1"/>
            </a:solidFill>
            <a:prstDash val="solid"/>
            <a:round/>
            <a:headEnd len="sm" w="sm" type="none"/>
            <a:tailEnd len="med" w="med" type="triangle"/>
          </a:ln>
        </p:spPr>
      </p:cxnSp>
      <p:cxnSp>
        <p:nvCxnSpPr>
          <p:cNvPr id="1004" name="Google Shape;1004;p75"/>
          <p:cNvCxnSpPr/>
          <p:nvPr/>
        </p:nvCxnSpPr>
        <p:spPr>
          <a:xfrm>
            <a:off x="2819400" y="4106863"/>
            <a:ext cx="3200400" cy="1587"/>
          </a:xfrm>
          <a:prstGeom prst="straightConnector1">
            <a:avLst/>
          </a:prstGeom>
          <a:noFill/>
          <a:ln cap="flat" cmpd="sng" w="9525">
            <a:solidFill>
              <a:schemeClr val="dk1"/>
            </a:solidFill>
            <a:prstDash val="solid"/>
            <a:round/>
            <a:headEnd len="sm" w="sm" type="none"/>
            <a:tailEnd len="sm" w="sm" type="none"/>
          </a:ln>
        </p:spPr>
      </p:cxnSp>
      <p:cxnSp>
        <p:nvCxnSpPr>
          <p:cNvPr id="1005" name="Google Shape;1005;p75"/>
          <p:cNvCxnSpPr/>
          <p:nvPr/>
        </p:nvCxnSpPr>
        <p:spPr>
          <a:xfrm rot="5400000">
            <a:off x="2684463" y="4241800"/>
            <a:ext cx="269875" cy="3175"/>
          </a:xfrm>
          <a:prstGeom prst="straightConnector1">
            <a:avLst/>
          </a:prstGeom>
          <a:noFill/>
          <a:ln cap="flat" cmpd="sng" w="9525">
            <a:solidFill>
              <a:schemeClr val="dk1"/>
            </a:solidFill>
            <a:prstDash val="solid"/>
            <a:round/>
            <a:headEnd len="sm" w="sm" type="none"/>
            <a:tailEnd len="sm" w="sm" type="none"/>
          </a:ln>
        </p:spPr>
      </p:cxnSp>
      <p:cxnSp>
        <p:nvCxnSpPr>
          <p:cNvPr id="1006" name="Google Shape;1006;p75"/>
          <p:cNvCxnSpPr/>
          <p:nvPr/>
        </p:nvCxnSpPr>
        <p:spPr>
          <a:xfrm rot="5400000">
            <a:off x="5884069" y="4241007"/>
            <a:ext cx="269875" cy="1587"/>
          </a:xfrm>
          <a:prstGeom prst="straightConnector1">
            <a:avLst/>
          </a:prstGeom>
          <a:noFill/>
          <a:ln cap="flat" cmpd="sng" w="9525">
            <a:solidFill>
              <a:schemeClr val="dk1"/>
            </a:solidFill>
            <a:prstDash val="solid"/>
            <a:round/>
            <a:headEnd len="sm" w="sm" type="none"/>
            <a:tailEnd len="sm" w="sm" type="none"/>
          </a:ln>
        </p:spPr>
      </p:cxnSp>
      <p:cxnSp>
        <p:nvCxnSpPr>
          <p:cNvPr id="1007" name="Google Shape;1007;p75"/>
          <p:cNvCxnSpPr/>
          <p:nvPr/>
        </p:nvCxnSpPr>
        <p:spPr>
          <a:xfrm rot="-5400000">
            <a:off x="2651125" y="4884738"/>
            <a:ext cx="338137" cy="1588"/>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7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1013" name="Google Shape;1013;p76"/>
          <p:cNvSpPr txBox="1"/>
          <p:nvPr>
            <p:ph idx="1" type="body"/>
          </p:nvPr>
        </p:nvSpPr>
        <p:spPr>
          <a:xfrm>
            <a:off x="395536" y="1340768"/>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Working with custom class loaders</a:t>
            </a:r>
            <a:endParaRPr/>
          </a:p>
          <a:p>
            <a:pPr indent="-342900" lvl="1" marL="800100" rtl="0" algn="l">
              <a:spcBef>
                <a:spcPts val="200"/>
              </a:spcBef>
              <a:spcAft>
                <a:spcPts val="0"/>
              </a:spcAft>
              <a:buClr>
                <a:schemeClr val="dk1"/>
              </a:buClr>
              <a:buSzPts val="1800"/>
              <a:buChar char="‒"/>
            </a:pPr>
            <a:r>
              <a:rPr lang="en-US" sz="1800"/>
              <a:t> Coding rules</a:t>
            </a:r>
            <a:endParaRPr/>
          </a:p>
          <a:p>
            <a:pPr indent="-342900" lvl="2" marL="1257300" rtl="0" algn="l">
              <a:spcBef>
                <a:spcPts val="100"/>
              </a:spcBef>
              <a:spcAft>
                <a:spcPts val="0"/>
              </a:spcAft>
              <a:buClr>
                <a:schemeClr val="dk1"/>
              </a:buClr>
              <a:buSzPts val="1800"/>
              <a:buChar char="•"/>
            </a:pPr>
            <a:r>
              <a:rPr lang="en-US" sz="1800"/>
              <a:t>Must extend system class loader (</a:t>
            </a:r>
            <a:r>
              <a:rPr i="1" lang="en-US" sz="1800"/>
              <a:t>java.lang.ClassLoader</a:t>
            </a:r>
            <a:r>
              <a:rPr lang="en-US" sz="1800"/>
              <a:t>) or other custom class loader</a:t>
            </a:r>
            <a:endParaRPr/>
          </a:p>
          <a:p>
            <a:pPr indent="-342900" lvl="2" marL="1257300" rtl="0" algn="l">
              <a:spcBef>
                <a:spcPts val="100"/>
              </a:spcBef>
              <a:spcAft>
                <a:spcPts val="0"/>
              </a:spcAft>
              <a:buClr>
                <a:schemeClr val="dk1"/>
              </a:buClr>
              <a:buSzPts val="1800"/>
              <a:buChar char="•"/>
            </a:pPr>
            <a:r>
              <a:rPr lang="en-US" sz="1800"/>
              <a:t>Must override Class </a:t>
            </a:r>
            <a:r>
              <a:rPr i="1" lang="en-US" sz="1800"/>
              <a:t>findClass</a:t>
            </a:r>
            <a:r>
              <a:rPr lang="en-US" sz="1800"/>
              <a:t> (String name) method</a:t>
            </a:r>
            <a:endParaRPr/>
          </a:p>
          <a:p>
            <a:pPr indent="-342900" lvl="3" marL="1714500" rtl="0" algn="l">
              <a:spcBef>
                <a:spcPts val="0"/>
              </a:spcBef>
              <a:spcAft>
                <a:spcPts val="0"/>
              </a:spcAft>
              <a:buClr>
                <a:schemeClr val="dk1"/>
              </a:buClr>
              <a:buSzPts val="1800"/>
              <a:buChar char="‒"/>
            </a:pPr>
            <a:r>
              <a:rPr lang="en-US" sz="1800"/>
              <a:t>Defines the main logic  of how and where the binary data is taken </a:t>
            </a:r>
            <a:endParaRPr/>
          </a:p>
          <a:p>
            <a:pPr indent="-342900" lvl="3" marL="1714500" rtl="0" algn="l">
              <a:spcBef>
                <a:spcPts val="0"/>
              </a:spcBef>
              <a:spcAft>
                <a:spcPts val="0"/>
              </a:spcAft>
              <a:buClr>
                <a:schemeClr val="dk1"/>
              </a:buClr>
              <a:buSzPts val="1800"/>
              <a:buChar char="‒"/>
            </a:pPr>
            <a:r>
              <a:rPr lang="en-US" sz="1800"/>
              <a:t>Use </a:t>
            </a:r>
            <a:r>
              <a:rPr i="1" lang="en-US" sz="1800"/>
              <a:t>super.defineClass</a:t>
            </a:r>
            <a:r>
              <a:rPr lang="en-US" sz="1800"/>
              <a:t>(..) in order to reflect the loaded byte array into a Class  [may also be overridden]</a:t>
            </a:r>
            <a:endParaRPr/>
          </a:p>
          <a:p>
            <a:pPr indent="-342900" lvl="1" marL="800100" rtl="0" algn="l">
              <a:spcBef>
                <a:spcPts val="200"/>
              </a:spcBef>
              <a:spcAft>
                <a:spcPts val="0"/>
              </a:spcAft>
              <a:buClr>
                <a:schemeClr val="dk1"/>
              </a:buClr>
              <a:buSzPts val="1800"/>
              <a:buChar char="‒"/>
            </a:pPr>
            <a:r>
              <a:rPr lang="en-US" sz="1800"/>
              <a:t>Using it</a:t>
            </a:r>
            <a:endParaRPr/>
          </a:p>
          <a:p>
            <a:pPr indent="-342900" lvl="2" marL="1257300" rtl="0" algn="l">
              <a:spcBef>
                <a:spcPts val="100"/>
              </a:spcBef>
              <a:spcAft>
                <a:spcPts val="0"/>
              </a:spcAft>
              <a:buClr>
                <a:schemeClr val="dk1"/>
              </a:buClr>
              <a:buSzPts val="1800"/>
              <a:buChar char="•"/>
            </a:pPr>
            <a:r>
              <a:rPr lang="en-US" sz="1800"/>
              <a:t>Create an instance of the custom class loader</a:t>
            </a:r>
            <a:endParaRPr/>
          </a:p>
          <a:p>
            <a:pPr indent="-342900" lvl="2" marL="1257300" rtl="0" algn="l">
              <a:spcBef>
                <a:spcPts val="100"/>
              </a:spcBef>
              <a:spcAft>
                <a:spcPts val="0"/>
              </a:spcAft>
              <a:buClr>
                <a:schemeClr val="dk1"/>
              </a:buClr>
              <a:buSzPts val="1800"/>
              <a:buChar char="•"/>
            </a:pPr>
            <a:r>
              <a:rPr lang="en-US" sz="1800"/>
              <a:t>Use </a:t>
            </a:r>
            <a:r>
              <a:rPr i="1" lang="en-US" sz="1800"/>
              <a:t>loadClass</a:t>
            </a:r>
            <a:r>
              <a:rPr lang="en-US" sz="1800"/>
              <a:t> (String </a:t>
            </a:r>
            <a:r>
              <a:rPr i="1" lang="en-US" sz="1800"/>
              <a:t>className</a:t>
            </a:r>
            <a:r>
              <a:rPr lang="en-US" sz="1800"/>
              <a:t>, </a:t>
            </a:r>
            <a:r>
              <a:rPr i="1" lang="en-US" sz="1800"/>
              <a:t>boolean</a:t>
            </a:r>
            <a:r>
              <a:rPr lang="en-US" sz="1800"/>
              <a:t> resolve) method to load a class reflection [Class]</a:t>
            </a:r>
            <a:endParaRPr/>
          </a:p>
          <a:p>
            <a:pPr indent="-342900" lvl="2" marL="1257300" rtl="0" algn="l">
              <a:spcBef>
                <a:spcPts val="100"/>
              </a:spcBef>
              <a:spcAft>
                <a:spcPts val="0"/>
              </a:spcAft>
              <a:buClr>
                <a:schemeClr val="dk1"/>
              </a:buClr>
              <a:buSzPts val="1800"/>
              <a:buChar char="•"/>
            </a:pPr>
            <a:r>
              <a:rPr lang="en-US" sz="1800"/>
              <a:t>Call </a:t>
            </a:r>
            <a:r>
              <a:rPr i="1" lang="en-US" sz="1800"/>
              <a:t>Class.newInstance</a:t>
            </a:r>
            <a:r>
              <a:rPr lang="en-US" sz="1800"/>
              <a:t>() method in order to create an object from the loaded class</a:t>
            </a:r>
            <a:endParaRPr/>
          </a:p>
          <a:p>
            <a:pPr indent="-342900" lvl="3" marL="1714500" rtl="0" algn="l">
              <a:spcBef>
                <a:spcPts val="0"/>
              </a:spcBef>
              <a:spcAft>
                <a:spcPts val="0"/>
              </a:spcAft>
              <a:buClr>
                <a:schemeClr val="dk1"/>
              </a:buClr>
              <a:buSzPts val="1800"/>
              <a:buChar char="‒"/>
            </a:pPr>
            <a:r>
              <a:rPr lang="en-US" sz="1800"/>
              <a:t>Relevant for  classes with empty constructor – otherwise use reflection to call the constructor with appropriate parameters</a:t>
            </a:r>
            <a:endParaRPr/>
          </a:p>
          <a:p>
            <a:pPr indent="-342900" lvl="3" marL="1714500" rtl="0" algn="l">
              <a:spcBef>
                <a:spcPts val="0"/>
              </a:spcBef>
              <a:spcAft>
                <a:spcPts val="0"/>
              </a:spcAft>
              <a:buClr>
                <a:schemeClr val="dk1"/>
              </a:buClr>
              <a:buSzPts val="1800"/>
              <a:buChar char="‒"/>
            </a:pPr>
            <a:r>
              <a:rPr lang="en-US" sz="1800"/>
              <a:t>Causes static block execution, default values assignment &amp; constructor execution </a:t>
            </a:r>
            <a:endParaRPr/>
          </a:p>
          <a:p>
            <a:pPr indent="-228600" lvl="1" marL="800100" rtl="0" algn="l">
              <a:spcBef>
                <a:spcPts val="200"/>
              </a:spcBef>
              <a:spcAft>
                <a:spcPts val="0"/>
              </a:spcAft>
              <a:buClr>
                <a:schemeClr val="dk1"/>
              </a:buClr>
              <a:buSzPts val="1800"/>
              <a:buNone/>
            </a:pPr>
            <a:r>
              <a:t/>
            </a:r>
            <a:endParaRPr sz="18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7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1019" name="Google Shape;1019;p7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Working with custom class loaders</a:t>
            </a:r>
            <a:endParaRPr/>
          </a:p>
          <a:p>
            <a:pPr indent="-342900" lvl="1" marL="800100" rtl="0" algn="l">
              <a:spcBef>
                <a:spcPts val="200"/>
              </a:spcBef>
              <a:spcAft>
                <a:spcPts val="0"/>
              </a:spcAft>
              <a:buClr>
                <a:schemeClr val="dk1"/>
              </a:buClr>
              <a:buSzPts val="1800"/>
              <a:buChar char="‒"/>
            </a:pPr>
            <a:r>
              <a:rPr lang="en-US"/>
              <a:t>Example:</a:t>
            </a:r>
            <a:endParaRPr/>
          </a:p>
        </p:txBody>
      </p:sp>
      <p:sp>
        <p:nvSpPr>
          <p:cNvPr id="1020" name="Google Shape;1020;p77"/>
          <p:cNvSpPr/>
          <p:nvPr/>
        </p:nvSpPr>
        <p:spPr>
          <a:xfrm>
            <a:off x="1043609" y="2228221"/>
            <a:ext cx="7644778" cy="18965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public class CustomClassLoader extends ClassLoader {</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public Class findClass (String className){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byte[] data=null;</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r>
              <a:rPr i="1" lang="en-US" sz="1400">
                <a:solidFill>
                  <a:schemeClr val="dk1"/>
                </a:solidFill>
                <a:latin typeface="Arial"/>
                <a:ea typeface="Arial"/>
                <a:cs typeface="Arial"/>
                <a:sym typeface="Arial"/>
              </a:rPr>
              <a:t>//fetch class and load into the byte array</a:t>
            </a:r>
            <a:endParaRPr/>
          </a:p>
          <a:p>
            <a:pPr indent="0" lvl="0" marL="0" marR="0" rtl="0" algn="l">
              <a:spcBef>
                <a:spcPts val="0"/>
              </a:spcBef>
              <a:spcAft>
                <a:spcPts val="0"/>
              </a:spcAft>
              <a:buNone/>
            </a:pPr>
            <a:r>
              <a:rPr i="1" lang="en-US" sz="1400">
                <a:solidFill>
                  <a:schemeClr val="dk1"/>
                </a:solidFill>
                <a:latin typeface="Arial"/>
                <a:ea typeface="Arial"/>
                <a:cs typeface="Arial"/>
                <a:sym typeface="Arial"/>
              </a:rPr>
              <a:t>		//(or load class directly in Class format)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return defineClass(className,data,0,data.length);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sz="1400">
              <a:solidFill>
                <a:srgbClr val="FF3300"/>
              </a:solidFill>
              <a:latin typeface="Arial"/>
              <a:ea typeface="Arial"/>
              <a:cs typeface="Arial"/>
              <a:sym typeface="Arial"/>
            </a:endParaRPr>
          </a:p>
        </p:txBody>
      </p:sp>
      <p:sp>
        <p:nvSpPr>
          <p:cNvPr id="1021" name="Google Shape;1021;p77"/>
          <p:cNvSpPr/>
          <p:nvPr/>
        </p:nvSpPr>
        <p:spPr>
          <a:xfrm>
            <a:off x="1042022" y="4365104"/>
            <a:ext cx="7644778" cy="1896533"/>
          </a:xfrm>
          <a:prstGeom prst="rect">
            <a:avLst/>
          </a:prstGeom>
          <a:solidFill>
            <a:srgbClr val="CCCCCC"/>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public class Test {</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public static void main(String[] args)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CustomClassLoader loader=new CustomClassLoader();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try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Object obj=loader.loadClass("Foo").newInstance();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 catch (Exception e) { e.printStackTrace();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sz="1400">
              <a:solidFill>
                <a:srgbClr val="FF3300"/>
              </a:solidFill>
              <a:latin typeface="Arial"/>
              <a:ea typeface="Arial"/>
              <a:cs typeface="Arial"/>
              <a:sym typeface="Arial"/>
            </a:endParaRPr>
          </a:p>
        </p:txBody>
      </p:sp>
      <p:cxnSp>
        <p:nvCxnSpPr>
          <p:cNvPr id="1022" name="Google Shape;1022;p77"/>
          <p:cNvCxnSpPr/>
          <p:nvPr/>
        </p:nvCxnSpPr>
        <p:spPr>
          <a:xfrm>
            <a:off x="1043608" y="4149079"/>
            <a:ext cx="7634534" cy="1"/>
          </a:xfrm>
          <a:prstGeom prst="straightConnector1">
            <a:avLst/>
          </a:prstGeom>
          <a:noFill/>
          <a:ln cap="flat" cmpd="sng" w="9525">
            <a:solidFill>
              <a:srgbClr val="FF3300"/>
            </a:solidFill>
            <a:prstDash val="solid"/>
            <a:round/>
            <a:headEnd len="sm" w="sm" type="none"/>
            <a:tailEnd len="sm" w="sm" type="none"/>
          </a:ln>
        </p:spPr>
      </p:cxnSp>
      <p:cxnSp>
        <p:nvCxnSpPr>
          <p:cNvPr id="1023" name="Google Shape;1023;p77"/>
          <p:cNvCxnSpPr/>
          <p:nvPr/>
        </p:nvCxnSpPr>
        <p:spPr>
          <a:xfrm>
            <a:off x="1022054" y="2215474"/>
            <a:ext cx="7634534" cy="1"/>
          </a:xfrm>
          <a:prstGeom prst="straightConnector1">
            <a:avLst/>
          </a:prstGeom>
          <a:noFill/>
          <a:ln cap="flat" cmpd="sng" w="9525">
            <a:solidFill>
              <a:srgbClr val="FF3300"/>
            </a:solidFill>
            <a:prstDash val="solid"/>
            <a:round/>
            <a:headEnd len="sm" w="sm" type="none"/>
            <a:tailEnd len="sm" w="sm" type="none"/>
          </a:ln>
        </p:spPr>
      </p:cxnSp>
      <p:cxnSp>
        <p:nvCxnSpPr>
          <p:cNvPr id="1024" name="Google Shape;1024;p77"/>
          <p:cNvCxnSpPr/>
          <p:nvPr/>
        </p:nvCxnSpPr>
        <p:spPr>
          <a:xfrm>
            <a:off x="1025427" y="4365104"/>
            <a:ext cx="7634534" cy="1"/>
          </a:xfrm>
          <a:prstGeom prst="straightConnector1">
            <a:avLst/>
          </a:prstGeom>
          <a:noFill/>
          <a:ln cap="flat" cmpd="sng" w="9525">
            <a:solidFill>
              <a:srgbClr val="FF3300"/>
            </a:solidFill>
            <a:prstDash val="solid"/>
            <a:round/>
            <a:headEnd len="sm" w="sm" type="none"/>
            <a:tailEnd len="sm" w="sm" type="none"/>
          </a:ln>
        </p:spPr>
      </p:cxnSp>
      <p:cxnSp>
        <p:nvCxnSpPr>
          <p:cNvPr id="1025" name="Google Shape;1025;p77"/>
          <p:cNvCxnSpPr/>
          <p:nvPr/>
        </p:nvCxnSpPr>
        <p:spPr>
          <a:xfrm>
            <a:off x="1041922" y="6261636"/>
            <a:ext cx="7634534" cy="1"/>
          </a:xfrm>
          <a:prstGeom prst="straightConnector1">
            <a:avLst/>
          </a:prstGeom>
          <a:noFill/>
          <a:ln cap="flat" cmpd="sng" w="9525">
            <a:solidFill>
              <a:srgbClr val="FF3300"/>
            </a:solidFill>
            <a:prstDash val="solid"/>
            <a:round/>
            <a:headEnd len="sm" w="sm" type="none"/>
            <a:tailEnd len="sm" w="sm"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7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a:t>
            </a:r>
            <a:endParaRPr/>
          </a:p>
        </p:txBody>
      </p:sp>
      <p:sp>
        <p:nvSpPr>
          <p:cNvPr id="1031" name="Google Shape;1031;p7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Replacing default System class loader</a:t>
            </a:r>
            <a:endParaRPr/>
          </a:p>
          <a:p>
            <a:pPr indent="-342900" lvl="2" marL="1257300" rtl="0" algn="l">
              <a:spcBef>
                <a:spcPts val="100"/>
              </a:spcBef>
              <a:spcAft>
                <a:spcPts val="0"/>
              </a:spcAft>
              <a:buClr>
                <a:schemeClr val="dk1"/>
              </a:buClr>
              <a:buSzPts val="1800"/>
              <a:buChar char="•"/>
            </a:pPr>
            <a:r>
              <a:rPr lang="en-US"/>
              <a:t>Create a custom class loader</a:t>
            </a:r>
            <a:endParaRPr/>
          </a:p>
          <a:p>
            <a:pPr indent="-342900" lvl="2" marL="1257300" rtl="0" algn="l">
              <a:spcBef>
                <a:spcPts val="100"/>
              </a:spcBef>
              <a:spcAft>
                <a:spcPts val="0"/>
              </a:spcAft>
              <a:buClr>
                <a:schemeClr val="dk1"/>
              </a:buClr>
              <a:buSzPts val="1800"/>
              <a:buChar char="•"/>
            </a:pPr>
            <a:r>
              <a:rPr lang="en-US"/>
              <a:t>Don’t place class in your classpath... (use ext)</a:t>
            </a:r>
            <a:endParaRPr/>
          </a:p>
          <a:p>
            <a:pPr indent="-342900" lvl="2" marL="1257300" rtl="0" algn="l">
              <a:spcBef>
                <a:spcPts val="100"/>
              </a:spcBef>
              <a:spcAft>
                <a:spcPts val="0"/>
              </a:spcAft>
              <a:buClr>
                <a:schemeClr val="dk1"/>
              </a:buClr>
              <a:buSzPts val="1800"/>
              <a:buChar char="•"/>
            </a:pPr>
            <a:r>
              <a:rPr lang="en-US"/>
              <a:t>Set System property with fully qualified name of your class loader</a:t>
            </a:r>
            <a:endParaRPr/>
          </a:p>
          <a:p>
            <a:pPr indent="-342900" lvl="4" marL="2171700" rtl="0" algn="l">
              <a:spcBef>
                <a:spcPts val="360"/>
              </a:spcBef>
              <a:spcAft>
                <a:spcPts val="0"/>
              </a:spcAft>
              <a:buClr>
                <a:schemeClr val="dk1"/>
              </a:buClr>
              <a:buSzPts val="1800"/>
              <a:buFont typeface="Courier New"/>
              <a:buChar char="o"/>
            </a:pPr>
            <a:r>
              <a:rPr lang="en-US"/>
              <a:t>Property name: “java.system.class.loader”</a:t>
            </a:r>
            <a:endParaRPr/>
          </a:p>
          <a:p>
            <a:pPr indent="-342900" lvl="4" marL="2171700" rtl="0" algn="l">
              <a:spcBef>
                <a:spcPts val="360"/>
              </a:spcBef>
              <a:spcAft>
                <a:spcPts val="0"/>
              </a:spcAft>
              <a:buClr>
                <a:schemeClr val="dk1"/>
              </a:buClr>
              <a:buSzPts val="1800"/>
              <a:buFont typeface="Courier New"/>
              <a:buChar char="o"/>
            </a:pPr>
            <a:r>
              <a:rPr lang="en-US"/>
              <a:t>Property value:”fully.qualified.custom.MyClassLoader”</a:t>
            </a:r>
            <a:endParaRPr/>
          </a:p>
          <a:p>
            <a:pPr indent="-228600" lvl="4" marL="2171700" rtl="0" algn="l">
              <a:spcBef>
                <a:spcPts val="36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If this property is not set – default System CL is used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7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 Deadlock </a:t>
            </a:r>
            <a:endParaRPr/>
          </a:p>
        </p:txBody>
      </p:sp>
      <p:sp>
        <p:nvSpPr>
          <p:cNvPr id="1037" name="Google Shape;1037;p7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Multithreaded class loading CL</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How CL usually works?</a:t>
            </a:r>
            <a:endParaRPr/>
          </a:p>
          <a:p>
            <a:pPr indent="-342900" lvl="2" marL="1257300" rtl="0" algn="l">
              <a:spcBef>
                <a:spcPts val="100"/>
              </a:spcBef>
              <a:spcAft>
                <a:spcPts val="0"/>
              </a:spcAft>
              <a:buClr>
                <a:schemeClr val="dk1"/>
              </a:buClr>
              <a:buSzPts val="1800"/>
              <a:buChar char="•"/>
            </a:pPr>
            <a:r>
              <a:rPr lang="en-US"/>
              <a:t>Each CL has a parent (except Bootstrap CL)</a:t>
            </a:r>
            <a:endParaRPr/>
          </a:p>
          <a:p>
            <a:pPr indent="-342900" lvl="2" marL="1257300" rtl="0" algn="l">
              <a:spcBef>
                <a:spcPts val="100"/>
              </a:spcBef>
              <a:spcAft>
                <a:spcPts val="0"/>
              </a:spcAft>
              <a:buClr>
                <a:schemeClr val="dk1"/>
              </a:buClr>
              <a:buSzPts val="1800"/>
              <a:buChar char="•"/>
            </a:pPr>
            <a:r>
              <a:rPr lang="en-US"/>
              <a:t>When a class is required, the CL first check on its parent</a:t>
            </a:r>
            <a:endParaRPr/>
          </a:p>
          <a:p>
            <a:pPr indent="-342900" lvl="2" marL="1257300" rtl="0" algn="l">
              <a:spcBef>
                <a:spcPts val="100"/>
              </a:spcBef>
              <a:spcAft>
                <a:spcPts val="0"/>
              </a:spcAft>
              <a:buClr>
                <a:schemeClr val="dk1"/>
              </a:buClr>
              <a:buSzPts val="1800"/>
              <a:buChar char="•"/>
            </a:pPr>
            <a:r>
              <a:rPr lang="en-US"/>
              <a:t>If not loaded yet, CL asks its parent to load it</a:t>
            </a:r>
            <a:endParaRPr/>
          </a:p>
          <a:p>
            <a:pPr indent="-342900" lvl="2" marL="1257300" rtl="0" algn="l">
              <a:spcBef>
                <a:spcPts val="100"/>
              </a:spcBef>
              <a:spcAft>
                <a:spcPts val="0"/>
              </a:spcAft>
              <a:buClr>
                <a:schemeClr val="dk1"/>
              </a:buClr>
              <a:buSzPts val="1800"/>
              <a:buChar char="•"/>
            </a:pPr>
            <a:r>
              <a:rPr lang="en-US"/>
              <a:t>If cant be loaded from parent – loaded by CL</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Note ! Loading classes operation is synchronized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Virtual Machine</a:t>
            </a:r>
            <a:endParaRPr/>
          </a:p>
        </p:txBody>
      </p:sp>
      <p:sp>
        <p:nvSpPr>
          <p:cNvPr id="131" name="Google Shape;131;p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 Byte code execution</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 JDK 1.0  - Direct interpretation</a:t>
            </a:r>
            <a:endParaRPr/>
          </a:p>
          <a:p>
            <a:pPr indent="-342900" lvl="2" marL="1257300" rtl="0" algn="l">
              <a:spcBef>
                <a:spcPts val="100"/>
              </a:spcBef>
              <a:spcAft>
                <a:spcPts val="0"/>
              </a:spcAft>
              <a:buClr>
                <a:schemeClr val="dk1"/>
              </a:buClr>
              <a:buSzPts val="1800"/>
              <a:buChar char="•"/>
            </a:pPr>
            <a:r>
              <a:rPr lang="en-US"/>
              <a:t> Simple VM implementation – small footprint</a:t>
            </a:r>
            <a:endParaRPr/>
          </a:p>
          <a:p>
            <a:pPr indent="-342900" lvl="2" marL="1257300" rtl="0" algn="l">
              <a:spcBef>
                <a:spcPts val="100"/>
              </a:spcBef>
              <a:spcAft>
                <a:spcPts val="0"/>
              </a:spcAft>
              <a:buClr>
                <a:schemeClr val="dk1"/>
              </a:buClr>
              <a:buSzPts val="1800"/>
              <a:buChar char="•"/>
            </a:pPr>
            <a:r>
              <a:rPr lang="en-US"/>
              <a:t> Problem:   Slow. No-cache</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 JDK 1.2 – JIT</a:t>
            </a:r>
            <a:endParaRPr/>
          </a:p>
          <a:p>
            <a:pPr indent="-342900" lvl="2" marL="1257300" rtl="0" algn="l">
              <a:spcBef>
                <a:spcPts val="100"/>
              </a:spcBef>
              <a:spcAft>
                <a:spcPts val="0"/>
              </a:spcAft>
              <a:buClr>
                <a:schemeClr val="dk1"/>
              </a:buClr>
              <a:buSzPts val="1800"/>
              <a:buChar char="•"/>
            </a:pPr>
            <a:r>
              <a:rPr lang="en-US"/>
              <a:t>Caching of byte code for re-use</a:t>
            </a:r>
            <a:endParaRPr/>
          </a:p>
          <a:p>
            <a:pPr indent="-342900" lvl="2" marL="1257300" rtl="0" algn="l">
              <a:spcBef>
                <a:spcPts val="100"/>
              </a:spcBef>
              <a:spcAft>
                <a:spcPts val="0"/>
              </a:spcAft>
              <a:buClr>
                <a:schemeClr val="dk1"/>
              </a:buClr>
              <a:buSzPts val="1800"/>
              <a:buChar char="•"/>
            </a:pPr>
            <a:r>
              <a:rPr lang="en-US"/>
              <a:t>Problem: most optimizations are for client side code</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 JDK 1.3-4 – Hotspot</a:t>
            </a:r>
            <a:endParaRPr/>
          </a:p>
          <a:p>
            <a:pPr indent="-342900" lvl="2" marL="1257300" rtl="0" algn="l">
              <a:spcBef>
                <a:spcPts val="100"/>
              </a:spcBef>
              <a:spcAft>
                <a:spcPts val="0"/>
              </a:spcAft>
              <a:buClr>
                <a:schemeClr val="dk1"/>
              </a:buClr>
              <a:buSzPts val="1800"/>
              <a:buChar char="•"/>
            </a:pPr>
            <a:r>
              <a:rPr lang="en-US"/>
              <a:t> Tracks hotspots for both server &amp; client applications</a:t>
            </a:r>
            <a:endParaRPr/>
          </a:p>
          <a:p>
            <a:pPr indent="-342900" lvl="2" marL="1257300" rtl="0" algn="l">
              <a:spcBef>
                <a:spcPts val="100"/>
              </a:spcBef>
              <a:spcAft>
                <a:spcPts val="0"/>
              </a:spcAft>
              <a:buClr>
                <a:schemeClr val="dk1"/>
              </a:buClr>
              <a:buSzPts val="1800"/>
              <a:buChar char="•"/>
            </a:pPr>
            <a:r>
              <a:rPr lang="en-US"/>
              <a:t> VM uses a global information for optimization (like peek blocks/flows)</a:t>
            </a:r>
            <a:endParaRPr/>
          </a:p>
          <a:p>
            <a:pPr indent="-342900" lvl="2" marL="1257300" rtl="0" algn="l">
              <a:spcBef>
                <a:spcPts val="100"/>
              </a:spcBef>
              <a:spcAft>
                <a:spcPts val="0"/>
              </a:spcAft>
              <a:buClr>
                <a:schemeClr val="dk1"/>
              </a:buClr>
              <a:buSzPts val="1800"/>
              <a:buChar char="•"/>
            </a:pPr>
            <a:r>
              <a:rPr lang="en-US"/>
              <a:t> Problem: Heavy VM, big footprint</a:t>
            </a:r>
            <a:endParaRPr/>
          </a:p>
          <a:p>
            <a:pPr indent="-215900" lvl="0" marL="342900" rtl="0" algn="l">
              <a:spcBef>
                <a:spcPts val="400"/>
              </a:spcBef>
              <a:spcAft>
                <a:spcPts val="0"/>
              </a:spcAft>
              <a:buClr>
                <a:schemeClr val="dk1"/>
              </a:buClr>
              <a:buSzPts val="2000"/>
              <a:buFont typeface="Arial"/>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8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 Deadlock </a:t>
            </a:r>
            <a:endParaRPr/>
          </a:p>
        </p:txBody>
      </p:sp>
      <p:sp>
        <p:nvSpPr>
          <p:cNvPr id="1043" name="Google Shape;1043;p8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Multithreaded class loading CL</a:t>
            </a:r>
            <a:endParaRPr/>
          </a:p>
          <a:p>
            <a:pPr indent="-342900" lvl="1" marL="800100" rtl="0" algn="l">
              <a:spcBef>
                <a:spcPts val="200"/>
              </a:spcBef>
              <a:spcAft>
                <a:spcPts val="0"/>
              </a:spcAft>
              <a:buClr>
                <a:schemeClr val="dk1"/>
              </a:buClr>
              <a:buSzPts val="1800"/>
              <a:buChar char="‒"/>
            </a:pPr>
            <a:r>
              <a:rPr lang="en-US"/>
              <a:t>The problem:</a:t>
            </a:r>
            <a:endParaRPr/>
          </a:p>
          <a:p>
            <a:pPr indent="-342900" lvl="2" marL="1257300" rtl="0" algn="l">
              <a:spcBef>
                <a:spcPts val="100"/>
              </a:spcBef>
              <a:spcAft>
                <a:spcPts val="0"/>
              </a:spcAft>
              <a:buClr>
                <a:schemeClr val="dk1"/>
              </a:buClr>
              <a:buSzPts val="1800"/>
              <a:buChar char="•"/>
            </a:pPr>
            <a:r>
              <a:rPr lang="en-US"/>
              <a:t>In this scenario </a:t>
            </a:r>
            <a:endParaRPr/>
          </a:p>
          <a:p>
            <a:pPr indent="-342900" lvl="3" marL="1714500" rtl="0" algn="l">
              <a:spcBef>
                <a:spcPts val="0"/>
              </a:spcBef>
              <a:spcAft>
                <a:spcPts val="0"/>
              </a:spcAft>
              <a:buClr>
                <a:schemeClr val="dk1"/>
              </a:buClr>
              <a:buSzPts val="1800"/>
              <a:buChar char="‒"/>
            </a:pPr>
            <a:r>
              <a:rPr lang="en-US"/>
              <a:t>D extends C and B extends A</a:t>
            </a:r>
            <a:endParaRPr/>
          </a:p>
          <a:p>
            <a:pPr indent="-342900" lvl="3" marL="1714500" rtl="0" algn="l">
              <a:spcBef>
                <a:spcPts val="0"/>
              </a:spcBef>
              <a:spcAft>
                <a:spcPts val="0"/>
              </a:spcAft>
              <a:buClr>
                <a:schemeClr val="dk1"/>
              </a:buClr>
              <a:buSzPts val="1800"/>
              <a:buChar char="‒"/>
            </a:pPr>
            <a:r>
              <a:rPr lang="en-US"/>
              <a:t>CL1 loads A and D directly. </a:t>
            </a:r>
            <a:endParaRPr/>
          </a:p>
          <a:p>
            <a:pPr indent="-342900" lvl="3" marL="1714500" rtl="0" algn="l">
              <a:spcBef>
                <a:spcPts val="0"/>
              </a:spcBef>
              <a:spcAft>
                <a:spcPts val="0"/>
              </a:spcAft>
              <a:buClr>
                <a:schemeClr val="dk1"/>
              </a:buClr>
              <a:buSzPts val="1800"/>
              <a:buChar char="‒"/>
            </a:pPr>
            <a:r>
              <a:rPr lang="en-US"/>
              <a:t>CL2 loads B &amp; C directly.</a:t>
            </a:r>
            <a:endParaRPr/>
          </a:p>
          <a:p>
            <a:pPr indent="-228600" lvl="3" marL="1714500" rtl="0" algn="l">
              <a:spcBef>
                <a:spcPts val="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A deadlock situation: </a:t>
            </a:r>
            <a:endParaRPr/>
          </a:p>
          <a:p>
            <a:pPr indent="-342900" lvl="3" marL="1714500" rtl="0" algn="l">
              <a:spcBef>
                <a:spcPts val="0"/>
              </a:spcBef>
              <a:spcAft>
                <a:spcPts val="0"/>
              </a:spcAft>
              <a:buClr>
                <a:schemeClr val="dk1"/>
              </a:buClr>
              <a:buSzPts val="1800"/>
              <a:buChar char="‒"/>
            </a:pPr>
            <a:r>
              <a:rPr lang="en-US"/>
              <a:t>Thread1 wants B from CL2</a:t>
            </a:r>
            <a:endParaRPr/>
          </a:p>
          <a:p>
            <a:pPr indent="-342900" lvl="3" marL="1714500" rtl="0" algn="l">
              <a:spcBef>
                <a:spcPts val="0"/>
              </a:spcBef>
              <a:spcAft>
                <a:spcPts val="0"/>
              </a:spcAft>
              <a:buClr>
                <a:schemeClr val="dk1"/>
              </a:buClr>
              <a:buSzPts val="1800"/>
              <a:buChar char="‒"/>
            </a:pPr>
            <a:r>
              <a:rPr lang="en-US"/>
              <a:t>Thread2 wants D from CL1</a:t>
            </a:r>
            <a:endParaRPr/>
          </a:p>
          <a:p>
            <a:pPr indent="-228600" lvl="2" marL="1257300" rtl="0" algn="l">
              <a:spcBef>
                <a:spcPts val="100"/>
              </a:spcBef>
              <a:spcAft>
                <a:spcPts val="0"/>
              </a:spcAft>
              <a:buClr>
                <a:schemeClr val="dk1"/>
              </a:buClr>
              <a:buSzPts val="1800"/>
              <a:buNone/>
            </a:pPr>
            <a:r>
              <a:t/>
            </a:r>
            <a:endParaRPr/>
          </a:p>
        </p:txBody>
      </p:sp>
      <p:sp>
        <p:nvSpPr>
          <p:cNvPr id="1044" name="Google Shape;1044;p80"/>
          <p:cNvSpPr/>
          <p:nvPr/>
        </p:nvSpPr>
        <p:spPr>
          <a:xfrm>
            <a:off x="6804025" y="2660650"/>
            <a:ext cx="863600" cy="495300"/>
          </a:xfrm>
          <a:prstGeom prst="ellipse">
            <a:avLst/>
          </a:prstGeom>
          <a:solidFill>
            <a:srgbClr val="7F7F7F"/>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89">
                <a:solidFill>
                  <a:schemeClr val="lt1"/>
                </a:solidFill>
                <a:latin typeface="Arial"/>
                <a:ea typeface="Arial"/>
                <a:cs typeface="Arial"/>
                <a:sym typeface="Arial"/>
              </a:rPr>
              <a:t>CL1</a:t>
            </a:r>
            <a:endParaRPr/>
          </a:p>
          <a:p>
            <a:pPr indent="0" lvl="0" marL="0" marR="0" rtl="0" algn="ctr">
              <a:spcBef>
                <a:spcPts val="0"/>
              </a:spcBef>
              <a:spcAft>
                <a:spcPts val="0"/>
              </a:spcAft>
              <a:buNone/>
            </a:pPr>
            <a:r>
              <a:rPr b="1" lang="en-US" sz="889">
                <a:solidFill>
                  <a:schemeClr val="lt1"/>
                </a:solidFill>
                <a:latin typeface="Arial"/>
                <a:ea typeface="Arial"/>
                <a:cs typeface="Arial"/>
                <a:sym typeface="Arial"/>
              </a:rPr>
              <a:t>A,D</a:t>
            </a:r>
            <a:endParaRPr b="1" sz="889">
              <a:solidFill>
                <a:schemeClr val="lt1"/>
              </a:solidFill>
              <a:latin typeface="Arial"/>
              <a:ea typeface="Arial"/>
              <a:cs typeface="Arial"/>
              <a:sym typeface="Arial"/>
            </a:endParaRPr>
          </a:p>
        </p:txBody>
      </p:sp>
      <p:sp>
        <p:nvSpPr>
          <p:cNvPr id="1045" name="Google Shape;1045;p80"/>
          <p:cNvSpPr/>
          <p:nvPr/>
        </p:nvSpPr>
        <p:spPr>
          <a:xfrm>
            <a:off x="6804025" y="3375025"/>
            <a:ext cx="863600" cy="566738"/>
          </a:xfrm>
          <a:prstGeom prst="ellipse">
            <a:avLst/>
          </a:prstGeom>
          <a:solidFill>
            <a:srgbClr val="7F7F7F"/>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89">
                <a:solidFill>
                  <a:schemeClr val="lt1"/>
                </a:solidFill>
                <a:latin typeface="Arial"/>
                <a:ea typeface="Arial"/>
                <a:cs typeface="Arial"/>
                <a:sym typeface="Arial"/>
              </a:rPr>
              <a:t>CL2</a:t>
            </a:r>
            <a:endParaRPr b="1" sz="889">
              <a:solidFill>
                <a:schemeClr val="lt1"/>
              </a:solidFill>
              <a:latin typeface="Arial"/>
              <a:ea typeface="Arial"/>
              <a:cs typeface="Arial"/>
              <a:sym typeface="Arial"/>
            </a:endParaRPr>
          </a:p>
          <a:p>
            <a:pPr indent="0" lvl="0" marL="0" marR="0" rtl="0" algn="ctr">
              <a:spcBef>
                <a:spcPts val="0"/>
              </a:spcBef>
              <a:spcAft>
                <a:spcPts val="0"/>
              </a:spcAft>
              <a:buNone/>
            </a:pPr>
            <a:r>
              <a:rPr b="1" lang="en-US" sz="889">
                <a:solidFill>
                  <a:schemeClr val="lt1"/>
                </a:solidFill>
                <a:latin typeface="Arial"/>
                <a:ea typeface="Arial"/>
                <a:cs typeface="Arial"/>
                <a:sym typeface="Arial"/>
              </a:rPr>
              <a:t>B,C</a:t>
            </a:r>
            <a:endParaRPr b="1" sz="889">
              <a:solidFill>
                <a:schemeClr val="lt1"/>
              </a:solidFill>
              <a:latin typeface="Arial"/>
              <a:ea typeface="Arial"/>
              <a:cs typeface="Arial"/>
              <a:sym typeface="Arial"/>
            </a:endParaRPr>
          </a:p>
        </p:txBody>
      </p:sp>
      <p:sp>
        <p:nvSpPr>
          <p:cNvPr id="1046" name="Google Shape;1046;p80"/>
          <p:cNvSpPr/>
          <p:nvPr/>
        </p:nvSpPr>
        <p:spPr>
          <a:xfrm>
            <a:off x="7667625" y="2212975"/>
            <a:ext cx="1225550" cy="255588"/>
          </a:xfrm>
          <a:prstGeom prst="rect">
            <a:avLst/>
          </a:prstGeom>
          <a:solidFill>
            <a:srgbClr val="D8D8D8"/>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7F7F7F"/>
                </a:solidFill>
                <a:latin typeface="Arial"/>
                <a:ea typeface="Arial"/>
                <a:cs typeface="Arial"/>
                <a:sym typeface="Arial"/>
              </a:rPr>
              <a:t>Thread 1</a:t>
            </a:r>
            <a:endParaRPr sz="1800">
              <a:solidFill>
                <a:srgbClr val="7F7F7F"/>
              </a:solidFill>
              <a:latin typeface="Arial"/>
              <a:ea typeface="Arial"/>
              <a:cs typeface="Arial"/>
              <a:sym typeface="Arial"/>
            </a:endParaRPr>
          </a:p>
        </p:txBody>
      </p:sp>
      <p:sp>
        <p:nvSpPr>
          <p:cNvPr id="1047" name="Google Shape;1047;p80"/>
          <p:cNvSpPr/>
          <p:nvPr/>
        </p:nvSpPr>
        <p:spPr>
          <a:xfrm>
            <a:off x="5795963" y="4197350"/>
            <a:ext cx="1223962" cy="255588"/>
          </a:xfrm>
          <a:prstGeom prst="rect">
            <a:avLst/>
          </a:prstGeom>
          <a:solidFill>
            <a:srgbClr val="D8D8D8"/>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7F7F7F"/>
                </a:solidFill>
                <a:latin typeface="Arial"/>
                <a:ea typeface="Arial"/>
                <a:cs typeface="Arial"/>
                <a:sym typeface="Arial"/>
              </a:rPr>
              <a:t>Thread 2</a:t>
            </a:r>
            <a:endParaRPr sz="1800">
              <a:solidFill>
                <a:srgbClr val="7F7F7F"/>
              </a:solidFill>
              <a:latin typeface="Arial"/>
              <a:ea typeface="Arial"/>
              <a:cs typeface="Arial"/>
              <a:sym typeface="Arial"/>
            </a:endParaRPr>
          </a:p>
        </p:txBody>
      </p:sp>
      <p:cxnSp>
        <p:nvCxnSpPr>
          <p:cNvPr id="1048" name="Google Shape;1048;p80"/>
          <p:cNvCxnSpPr>
            <a:endCxn id="1044" idx="0"/>
          </p:cNvCxnSpPr>
          <p:nvPr/>
        </p:nvCxnSpPr>
        <p:spPr>
          <a:xfrm flipH="1">
            <a:off x="7235825" y="2468650"/>
            <a:ext cx="431700" cy="192000"/>
          </a:xfrm>
          <a:prstGeom prst="straightConnector1">
            <a:avLst/>
          </a:prstGeom>
          <a:noFill/>
          <a:ln cap="flat" cmpd="sng" w="9525">
            <a:solidFill>
              <a:schemeClr val="dk1"/>
            </a:solidFill>
            <a:prstDash val="solid"/>
            <a:round/>
            <a:headEnd len="sm" w="sm" type="none"/>
            <a:tailEnd len="med" w="med" type="stealth"/>
          </a:ln>
        </p:spPr>
      </p:cxnSp>
      <p:cxnSp>
        <p:nvCxnSpPr>
          <p:cNvPr id="1049" name="Google Shape;1049;p80"/>
          <p:cNvCxnSpPr/>
          <p:nvPr/>
        </p:nvCxnSpPr>
        <p:spPr>
          <a:xfrm flipH="1" rot="10800000">
            <a:off x="7019925" y="3941763"/>
            <a:ext cx="323850" cy="255587"/>
          </a:xfrm>
          <a:prstGeom prst="straightConnector1">
            <a:avLst/>
          </a:prstGeom>
          <a:noFill/>
          <a:ln cap="flat" cmpd="sng" w="9525">
            <a:solidFill>
              <a:schemeClr val="dk1"/>
            </a:solidFill>
            <a:prstDash val="solid"/>
            <a:round/>
            <a:headEnd len="sm" w="sm" type="none"/>
            <a:tailEnd len="med" w="med" type="stealth"/>
          </a:ln>
        </p:spPr>
      </p:cxnSp>
      <p:cxnSp>
        <p:nvCxnSpPr>
          <p:cNvPr id="1050" name="Google Shape;1050;p80"/>
          <p:cNvCxnSpPr>
            <a:endCxn id="1045" idx="7"/>
          </p:cNvCxnSpPr>
          <p:nvPr/>
        </p:nvCxnSpPr>
        <p:spPr>
          <a:xfrm>
            <a:off x="6947454" y="3107322"/>
            <a:ext cx="593700" cy="350700"/>
          </a:xfrm>
          <a:prstGeom prst="straightConnector1">
            <a:avLst/>
          </a:prstGeom>
          <a:noFill/>
          <a:ln cap="flat" cmpd="sng" w="28575">
            <a:solidFill>
              <a:srgbClr val="FF0000"/>
            </a:solidFill>
            <a:prstDash val="solid"/>
            <a:round/>
            <a:headEnd len="sm" w="sm" type="none"/>
            <a:tailEnd len="med" w="med" type="stealth"/>
          </a:ln>
        </p:spPr>
      </p:cxnSp>
      <p:cxnSp>
        <p:nvCxnSpPr>
          <p:cNvPr id="1051" name="Google Shape;1051;p80"/>
          <p:cNvCxnSpPr>
            <a:stCxn id="1045" idx="1"/>
            <a:endCxn id="1044" idx="5"/>
          </p:cNvCxnSpPr>
          <p:nvPr/>
        </p:nvCxnSpPr>
        <p:spPr>
          <a:xfrm flipH="1" rot="10800000">
            <a:off x="6930496" y="3083322"/>
            <a:ext cx="610800" cy="374700"/>
          </a:xfrm>
          <a:prstGeom prst="straightConnector1">
            <a:avLst/>
          </a:prstGeom>
          <a:noFill/>
          <a:ln cap="flat" cmpd="sng" w="28575">
            <a:solidFill>
              <a:srgbClr val="FF0000"/>
            </a:solidFill>
            <a:prstDash val="solid"/>
            <a:round/>
            <a:headEnd len="sm" w="sm" type="none"/>
            <a:tailEnd len="med" w="med" type="stealth"/>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8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 Deadlock </a:t>
            </a:r>
            <a:endParaRPr/>
          </a:p>
        </p:txBody>
      </p:sp>
      <p:sp>
        <p:nvSpPr>
          <p:cNvPr id="1057" name="Google Shape;1057;p8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a:t>2 different threads </a:t>
            </a:r>
            <a:endParaRPr/>
          </a:p>
          <a:p>
            <a:pPr indent="-342900" lvl="0" marL="342900" rtl="0" algn="l">
              <a:spcBef>
                <a:spcPts val="400"/>
              </a:spcBef>
              <a:spcAft>
                <a:spcPts val="0"/>
              </a:spcAft>
              <a:buClr>
                <a:schemeClr val="dk1"/>
              </a:buClr>
              <a:buSzPts val="2000"/>
              <a:buFont typeface="Arial"/>
              <a:buChar char="•"/>
            </a:pPr>
            <a:r>
              <a:rPr lang="en-US"/>
              <a:t>2 different class classes with no direct relations</a:t>
            </a:r>
            <a:endParaRPr/>
          </a:p>
          <a:p>
            <a:pPr indent="-342900" lvl="0" marL="342900" rtl="0" algn="l">
              <a:spcBef>
                <a:spcPts val="400"/>
              </a:spcBef>
              <a:spcAft>
                <a:spcPts val="0"/>
              </a:spcAft>
              <a:buClr>
                <a:schemeClr val="dk1"/>
              </a:buClr>
              <a:buSzPts val="2000"/>
              <a:buFont typeface="Arial"/>
              <a:buChar char="•"/>
            </a:pPr>
            <a:r>
              <a:rPr lang="en-US"/>
              <a:t>2 separate CLs</a:t>
            </a:r>
            <a:endParaRPr/>
          </a:p>
          <a:p>
            <a:pPr indent="-342900" lvl="0" marL="342900" rtl="0" algn="l">
              <a:spcBef>
                <a:spcPts val="400"/>
              </a:spcBef>
              <a:spcAft>
                <a:spcPts val="0"/>
              </a:spcAft>
              <a:buClr>
                <a:schemeClr val="dk1"/>
              </a:buClr>
              <a:buSzPts val="2000"/>
              <a:buFont typeface="Arial"/>
              <a:buChar char="•"/>
            </a:pPr>
            <a:r>
              <a:rPr lang="en-US"/>
              <a:t>Why do we get deadlock ?!</a:t>
            </a:r>
            <a:endParaRPr/>
          </a:p>
          <a:p>
            <a:pPr indent="-215900" lvl="0" marL="342900" rtl="0" algn="l">
              <a:spcBef>
                <a:spcPts val="400"/>
              </a:spcBef>
              <a:spcAft>
                <a:spcPts val="0"/>
              </a:spcAft>
              <a:buClr>
                <a:schemeClr val="dk1"/>
              </a:buClr>
              <a:buSzPts val="2000"/>
              <a:buFont typeface="Arial"/>
              <a:buNone/>
            </a:pPr>
            <a:r>
              <a:t/>
            </a:r>
            <a:endParaRPr/>
          </a:p>
          <a:p>
            <a:pPr indent="-342900" lvl="0" marL="342900" rtl="0" algn="l">
              <a:spcBef>
                <a:spcPts val="400"/>
              </a:spcBef>
              <a:spcAft>
                <a:spcPts val="0"/>
              </a:spcAft>
              <a:buClr>
                <a:schemeClr val="dk1"/>
              </a:buClr>
              <a:buSzPts val="2000"/>
              <a:buFont typeface="Arial"/>
              <a:buChar char="•"/>
            </a:pPr>
            <a:r>
              <a:rPr lang="en-US"/>
              <a:t>Thread1 wants B from CL2</a:t>
            </a:r>
            <a:endParaRPr/>
          </a:p>
          <a:p>
            <a:pPr indent="-342900" lvl="1" marL="800100" rtl="0" algn="l">
              <a:spcBef>
                <a:spcPts val="200"/>
              </a:spcBef>
              <a:spcAft>
                <a:spcPts val="0"/>
              </a:spcAft>
              <a:buClr>
                <a:schemeClr val="dk1"/>
              </a:buClr>
              <a:buSzPts val="1800"/>
              <a:buChar char="‒"/>
            </a:pPr>
            <a:r>
              <a:rPr lang="en-US"/>
              <a:t>It locks CL2 to load B directly – but then – </a:t>
            </a:r>
            <a:endParaRPr/>
          </a:p>
          <a:p>
            <a:pPr indent="-342900" lvl="1" marL="800100" rtl="0" algn="l">
              <a:spcBef>
                <a:spcPts val="200"/>
              </a:spcBef>
              <a:spcAft>
                <a:spcPts val="0"/>
              </a:spcAft>
              <a:buClr>
                <a:schemeClr val="dk1"/>
              </a:buClr>
              <a:buSzPts val="1800"/>
              <a:buChar char="‒"/>
            </a:pPr>
            <a:r>
              <a:rPr lang="en-US"/>
              <a:t>CL2 locks CL1 in order to define B (so CL1 loads A)</a:t>
            </a:r>
            <a:endParaRPr/>
          </a:p>
          <a:p>
            <a:pPr indent="-228600" lvl="3" marL="1714500" rtl="0" algn="l">
              <a:spcBef>
                <a:spcPts val="0"/>
              </a:spcBef>
              <a:spcAft>
                <a:spcPts val="0"/>
              </a:spcAft>
              <a:buClr>
                <a:schemeClr val="dk1"/>
              </a:buClr>
              <a:buSzPts val="1800"/>
              <a:buNone/>
            </a:pPr>
            <a:r>
              <a:t/>
            </a:r>
            <a:endParaRPr/>
          </a:p>
          <a:p>
            <a:pPr indent="-342900" lvl="0" marL="342900" rtl="0" algn="l">
              <a:spcBef>
                <a:spcPts val="400"/>
              </a:spcBef>
              <a:spcAft>
                <a:spcPts val="0"/>
              </a:spcAft>
              <a:buClr>
                <a:schemeClr val="dk1"/>
              </a:buClr>
              <a:buSzPts val="2000"/>
              <a:buFont typeface="Arial"/>
              <a:buChar char="•"/>
            </a:pPr>
            <a:r>
              <a:rPr lang="en-US"/>
              <a:t>Thread2 wants D from CL1</a:t>
            </a:r>
            <a:endParaRPr/>
          </a:p>
          <a:p>
            <a:pPr indent="-342900" lvl="1" marL="800100" rtl="0" algn="l">
              <a:spcBef>
                <a:spcPts val="200"/>
              </a:spcBef>
              <a:spcAft>
                <a:spcPts val="0"/>
              </a:spcAft>
              <a:buClr>
                <a:schemeClr val="dk1"/>
              </a:buClr>
              <a:buSzPts val="1800"/>
              <a:buChar char="‒"/>
            </a:pPr>
            <a:r>
              <a:rPr lang="en-US"/>
              <a:t>It locks CL1 to load D directly – but then – </a:t>
            </a:r>
            <a:endParaRPr/>
          </a:p>
          <a:p>
            <a:pPr indent="-342900" lvl="1" marL="800100" rtl="0" algn="l">
              <a:spcBef>
                <a:spcPts val="200"/>
              </a:spcBef>
              <a:spcAft>
                <a:spcPts val="0"/>
              </a:spcAft>
              <a:buClr>
                <a:schemeClr val="dk1"/>
              </a:buClr>
              <a:buSzPts val="1800"/>
              <a:buChar char="‒"/>
            </a:pPr>
            <a:r>
              <a:rPr lang="en-US"/>
              <a:t>CL1 locks CL2 in order to define D (so CL2 loads C)</a:t>
            </a:r>
            <a:endParaRPr/>
          </a:p>
          <a:p>
            <a:pPr indent="-215900" lvl="0" marL="342900" rtl="0" algn="l">
              <a:spcBef>
                <a:spcPts val="400"/>
              </a:spcBef>
              <a:spcAft>
                <a:spcPts val="0"/>
              </a:spcAft>
              <a:buClr>
                <a:schemeClr val="dk1"/>
              </a:buClr>
              <a:buSzPts val="2000"/>
              <a:buFont typeface="Arial"/>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 Deadlock - Fixed</a:t>
            </a:r>
            <a:endParaRPr/>
          </a:p>
        </p:txBody>
      </p:sp>
      <p:sp>
        <p:nvSpPr>
          <p:cNvPr id="1063" name="Google Shape;1063;p8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Multithreaded class loading CL – fixed in JDK 7</a:t>
            </a:r>
            <a:endParaRPr/>
          </a:p>
          <a:p>
            <a:pPr indent="-342900" lvl="2" marL="1257300" rtl="0" algn="l">
              <a:spcBef>
                <a:spcPts val="100"/>
              </a:spcBef>
              <a:spcAft>
                <a:spcPts val="0"/>
              </a:spcAft>
              <a:buClr>
                <a:schemeClr val="dk1"/>
              </a:buClr>
              <a:buSzPts val="1800"/>
              <a:buChar char="•"/>
            </a:pPr>
            <a:r>
              <a:rPr lang="en-US"/>
              <a:t>Synchronization is no longer done according to CL </a:t>
            </a:r>
            <a:endParaRPr/>
          </a:p>
          <a:p>
            <a:pPr indent="-342900" lvl="2" marL="1257300" rtl="0" algn="l">
              <a:spcBef>
                <a:spcPts val="100"/>
              </a:spcBef>
              <a:spcAft>
                <a:spcPts val="0"/>
              </a:spcAft>
              <a:buClr>
                <a:schemeClr val="dk1"/>
              </a:buClr>
              <a:buSzPts val="1800"/>
              <a:buChar char="•"/>
            </a:pPr>
            <a:r>
              <a:rPr lang="en-US"/>
              <a:t>It is applied to the combination of CL + class name</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Back to our scenario:</a:t>
            </a:r>
            <a:endParaRPr/>
          </a:p>
          <a:p>
            <a:pPr indent="-342900" lvl="3" marL="1714500" rtl="0" algn="l">
              <a:spcBef>
                <a:spcPts val="0"/>
              </a:spcBef>
              <a:spcAft>
                <a:spcPts val="0"/>
              </a:spcAft>
              <a:buClr>
                <a:schemeClr val="dk1"/>
              </a:buClr>
              <a:buSzPts val="1800"/>
              <a:buChar char="‒"/>
            </a:pPr>
            <a:r>
              <a:rPr lang="en-US"/>
              <a:t>Thread1 will lock CL1 to load parent class A	 (lock CL1+”A”)</a:t>
            </a:r>
            <a:endParaRPr/>
          </a:p>
          <a:p>
            <a:pPr indent="-342900" lvl="3" marL="1714500" rtl="0" algn="l">
              <a:spcBef>
                <a:spcPts val="0"/>
              </a:spcBef>
              <a:spcAft>
                <a:spcPts val="0"/>
              </a:spcAft>
              <a:buClr>
                <a:schemeClr val="dk1"/>
              </a:buClr>
              <a:buSzPts val="1800"/>
              <a:buChar char="‒"/>
            </a:pPr>
            <a:r>
              <a:rPr lang="en-US"/>
              <a:t>Then will lock CL2 to load B 			 (lock CL2+”B”)</a:t>
            </a:r>
            <a:endParaRPr/>
          </a:p>
          <a:p>
            <a:pPr indent="-228600" lvl="3" marL="1714500" rtl="0" algn="l">
              <a:spcBef>
                <a:spcPts val="0"/>
              </a:spcBef>
              <a:spcAft>
                <a:spcPts val="0"/>
              </a:spcAft>
              <a:buClr>
                <a:schemeClr val="dk1"/>
              </a:buClr>
              <a:buSzPts val="1800"/>
              <a:buNone/>
            </a:pPr>
            <a:r>
              <a:t/>
            </a:r>
            <a:endParaRPr/>
          </a:p>
          <a:p>
            <a:pPr indent="-342900" lvl="3" marL="1714500" rtl="0" algn="l">
              <a:spcBef>
                <a:spcPts val="0"/>
              </a:spcBef>
              <a:spcAft>
                <a:spcPts val="0"/>
              </a:spcAft>
              <a:buClr>
                <a:schemeClr val="dk1"/>
              </a:buClr>
              <a:buSzPts val="1800"/>
              <a:buChar char="‒"/>
            </a:pPr>
            <a:r>
              <a:rPr lang="en-US"/>
              <a:t>Thread2 will lock CL2 to load parent class C	 (lock CL2+”C”)</a:t>
            </a:r>
            <a:endParaRPr/>
          </a:p>
          <a:p>
            <a:pPr indent="-342900" lvl="3" marL="1714500" rtl="0" algn="l">
              <a:spcBef>
                <a:spcPts val="0"/>
              </a:spcBef>
              <a:spcAft>
                <a:spcPts val="0"/>
              </a:spcAft>
              <a:buClr>
                <a:schemeClr val="dk1"/>
              </a:buClr>
              <a:buSzPts val="1800"/>
              <a:buChar char="‒"/>
            </a:pPr>
            <a:r>
              <a:rPr lang="en-US"/>
              <a:t>Then will lock CL1 to load D 			 (lock CL1+”D”)</a:t>
            </a:r>
            <a:endParaRPr/>
          </a:p>
          <a:p>
            <a:pPr indent="-228600" lvl="3" marL="1714500" rtl="0" algn="l">
              <a:spcBef>
                <a:spcPts val="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Problem solved – we have 4 different locks instead of 2…</a:t>
            </a:r>
            <a:endParaRPr/>
          </a:p>
          <a:p>
            <a:pPr indent="-228600" lvl="3" marL="1714500" rtl="0" algn="l">
              <a:spcBef>
                <a:spcPts val="0"/>
              </a:spcBef>
              <a:spcAft>
                <a:spcPts val="0"/>
              </a:spcAft>
              <a:buClr>
                <a:schemeClr val="dk1"/>
              </a:buClr>
              <a:buSzPts val="18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8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Class Loading Deadlock - Fixed</a:t>
            </a:r>
            <a:endParaRPr/>
          </a:p>
        </p:txBody>
      </p:sp>
      <p:sp>
        <p:nvSpPr>
          <p:cNvPr id="1069" name="Google Shape;1069;p8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Multithreaded class loading CL</a:t>
            </a:r>
            <a:endParaRPr/>
          </a:p>
          <a:p>
            <a:pPr indent="-342900" lvl="1" marL="800100" rtl="0" algn="l">
              <a:spcBef>
                <a:spcPts val="200"/>
              </a:spcBef>
              <a:spcAft>
                <a:spcPts val="0"/>
              </a:spcAft>
              <a:buClr>
                <a:schemeClr val="dk1"/>
              </a:buClr>
              <a:buSzPts val="1800"/>
              <a:buChar char="‒"/>
            </a:pPr>
            <a:r>
              <a:rPr lang="en-US"/>
              <a:t>How to use it ?</a:t>
            </a:r>
            <a:endParaRPr/>
          </a:p>
          <a:p>
            <a:pPr indent="-342900" lvl="2" marL="1257300" rtl="0" algn="l">
              <a:spcBef>
                <a:spcPts val="100"/>
              </a:spcBef>
              <a:spcAft>
                <a:spcPts val="0"/>
              </a:spcAft>
              <a:buClr>
                <a:schemeClr val="dk1"/>
              </a:buClr>
              <a:buSzPts val="1800"/>
              <a:buChar char="•"/>
            </a:pPr>
            <a:r>
              <a:rPr lang="en-US"/>
              <a:t>Basically this feature is turned off for backward compatibility</a:t>
            </a:r>
            <a:endParaRPr/>
          </a:p>
          <a:p>
            <a:pPr indent="-342900" lvl="2" marL="1257300" rtl="0" algn="l">
              <a:spcBef>
                <a:spcPts val="100"/>
              </a:spcBef>
              <a:spcAft>
                <a:spcPts val="0"/>
              </a:spcAft>
              <a:buClr>
                <a:schemeClr val="dk1"/>
              </a:buClr>
              <a:buSzPts val="1800"/>
              <a:buChar char="•"/>
            </a:pPr>
            <a:r>
              <a:rPr lang="en-US"/>
              <a:t>To turn on – call this method on your custom CL:</a:t>
            </a:r>
            <a:endParaRPr/>
          </a:p>
          <a:p>
            <a:pPr indent="-342900" lvl="3" marL="1714500" rtl="0" algn="l">
              <a:spcBef>
                <a:spcPts val="0"/>
              </a:spcBef>
              <a:spcAft>
                <a:spcPts val="0"/>
              </a:spcAft>
              <a:buClr>
                <a:schemeClr val="dk1"/>
              </a:buClr>
              <a:buSzPts val="1800"/>
              <a:buChar char="‒"/>
            </a:pPr>
            <a:r>
              <a:rPr i="1" lang="en-US"/>
              <a:t>registerAsParallelCapable</a:t>
            </a:r>
            <a:r>
              <a:rPr lang="en-US"/>
              <a:t>()</a:t>
            </a:r>
            <a:endParaRPr/>
          </a:p>
          <a:p>
            <a:pPr indent="-342900" lvl="2" marL="1257300" rtl="0" algn="l">
              <a:spcBef>
                <a:spcPts val="100"/>
              </a:spcBef>
              <a:spcAft>
                <a:spcPts val="0"/>
              </a:spcAft>
              <a:buClr>
                <a:schemeClr val="dk1"/>
              </a:buClr>
              <a:buSzPts val="1800"/>
              <a:buChar char="•"/>
            </a:pPr>
            <a:r>
              <a:rPr lang="en-US"/>
              <a:t>If the custom CL overrides </a:t>
            </a:r>
            <a:r>
              <a:rPr i="1" lang="en-US"/>
              <a:t>findClass</a:t>
            </a:r>
            <a:r>
              <a:rPr lang="en-US"/>
              <a:t>(…), then no further changes are needed</a:t>
            </a:r>
            <a:endParaRPr/>
          </a:p>
          <a:p>
            <a:pPr indent="-342900" lvl="2" marL="1257300" rtl="0" algn="l">
              <a:spcBef>
                <a:spcPts val="100"/>
              </a:spcBef>
              <a:spcAft>
                <a:spcPts val="0"/>
              </a:spcAft>
              <a:buClr>
                <a:schemeClr val="dk1"/>
              </a:buClr>
              <a:buSzPts val="1800"/>
              <a:buChar char="•"/>
            </a:pPr>
            <a:r>
              <a:rPr lang="en-US"/>
              <a:t>If the custom CL overrides </a:t>
            </a:r>
            <a:r>
              <a:rPr i="1" lang="en-US"/>
              <a:t>loadClass</a:t>
            </a:r>
            <a:r>
              <a:rPr lang="en-US"/>
              <a:t>(…) </a:t>
            </a:r>
            <a:endParaRPr/>
          </a:p>
          <a:p>
            <a:pPr indent="-342900" lvl="3" marL="1714500" rtl="0" algn="l">
              <a:spcBef>
                <a:spcPts val="0"/>
              </a:spcBef>
              <a:spcAft>
                <a:spcPts val="0"/>
              </a:spcAft>
              <a:buClr>
                <a:schemeClr val="dk1"/>
              </a:buClr>
              <a:buSzPts val="1800"/>
              <a:buChar char="‒"/>
            </a:pPr>
            <a:r>
              <a:rPr lang="en-US"/>
              <a:t>Method </a:t>
            </a:r>
            <a:r>
              <a:rPr i="1" lang="en-US"/>
              <a:t>defineClass</a:t>
            </a:r>
            <a:r>
              <a:rPr lang="en-US"/>
              <a:t>() must be invoked ONCE for any CL &amp; class name pairs</a:t>
            </a:r>
            <a:endParaRPr/>
          </a:p>
          <a:p>
            <a:pPr indent="-342900" lvl="3" marL="1714500" rtl="0" algn="l">
              <a:spcBef>
                <a:spcPts val="0"/>
              </a:spcBef>
              <a:spcAft>
                <a:spcPts val="0"/>
              </a:spcAft>
              <a:buClr>
                <a:schemeClr val="dk1"/>
              </a:buClr>
              <a:buSzPts val="1800"/>
              <a:buChar char="‒"/>
            </a:pPr>
            <a:r>
              <a:rPr lang="en-US"/>
              <a:t>Define class obtains a lock on the parent CL to fully load class structure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8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Jconsole</a:t>
            </a:r>
            <a:endParaRPr/>
          </a:p>
        </p:txBody>
      </p:sp>
      <p:sp>
        <p:nvSpPr>
          <p:cNvPr id="1075" name="Google Shape;1075;p8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A new tool provided as part of the JDK</a:t>
            </a:r>
            <a:endParaRPr/>
          </a:p>
          <a:p>
            <a:pPr indent="-342900" lvl="2" marL="1257300" rtl="0" algn="l">
              <a:spcBef>
                <a:spcPts val="100"/>
              </a:spcBef>
              <a:spcAft>
                <a:spcPts val="0"/>
              </a:spcAft>
              <a:buClr>
                <a:schemeClr val="dk1"/>
              </a:buClr>
              <a:buSzPts val="1800"/>
              <a:buChar char="•"/>
            </a:pPr>
            <a:r>
              <a:rPr lang="en-US"/>
              <a:t>Provides out-of-the-box monitoring and management support</a:t>
            </a:r>
            <a:endParaRPr/>
          </a:p>
          <a:p>
            <a:pPr indent="-342900" lvl="2" marL="1257300" rtl="0" algn="l">
              <a:spcBef>
                <a:spcPts val="100"/>
              </a:spcBef>
              <a:spcAft>
                <a:spcPts val="0"/>
              </a:spcAft>
              <a:buClr>
                <a:schemeClr val="dk1"/>
              </a:buClr>
              <a:buSzPts val="1800"/>
              <a:buChar char="•"/>
            </a:pPr>
            <a:r>
              <a:rPr lang="en-US"/>
              <a:t>Support both remote and local working modes</a:t>
            </a:r>
            <a:endParaRPr/>
          </a:p>
          <a:p>
            <a:pPr indent="-342900" lvl="2" marL="1257300" rtl="0" algn="l">
              <a:spcBef>
                <a:spcPts val="100"/>
              </a:spcBef>
              <a:spcAft>
                <a:spcPts val="0"/>
              </a:spcAft>
              <a:buClr>
                <a:schemeClr val="dk1"/>
              </a:buClr>
              <a:buSzPts val="1800"/>
              <a:buChar char="•"/>
            </a:pPr>
            <a:r>
              <a:rPr lang="en-US"/>
              <a:t>Is JMX based</a:t>
            </a:r>
            <a:endParaRPr/>
          </a:p>
          <a:p>
            <a:pPr indent="-342900" lvl="2" marL="1257300" rtl="0" algn="l">
              <a:spcBef>
                <a:spcPts val="100"/>
              </a:spcBef>
              <a:spcAft>
                <a:spcPts val="0"/>
              </a:spcAft>
              <a:buClr>
                <a:schemeClr val="dk1"/>
              </a:buClr>
              <a:buSzPts val="1800"/>
              <a:buChar char="•"/>
            </a:pPr>
            <a:r>
              <a:rPr lang="en-US"/>
              <a:t>Provided functionalities:</a:t>
            </a:r>
            <a:endParaRPr/>
          </a:p>
          <a:p>
            <a:pPr indent="-342900" lvl="3" marL="1714500" rtl="0" algn="l">
              <a:spcBef>
                <a:spcPts val="0"/>
              </a:spcBef>
              <a:spcAft>
                <a:spcPts val="0"/>
              </a:spcAft>
              <a:buClr>
                <a:schemeClr val="dk1"/>
              </a:buClr>
              <a:buSzPts val="1800"/>
              <a:buChar char="‒"/>
            </a:pPr>
            <a:r>
              <a:rPr lang="en-US"/>
              <a:t>Detect low memory</a:t>
            </a:r>
            <a:endParaRPr/>
          </a:p>
          <a:p>
            <a:pPr indent="-342900" lvl="3" marL="1714500" rtl="0" algn="l">
              <a:spcBef>
                <a:spcPts val="0"/>
              </a:spcBef>
              <a:spcAft>
                <a:spcPts val="0"/>
              </a:spcAft>
              <a:buClr>
                <a:schemeClr val="dk1"/>
              </a:buClr>
              <a:buSzPts val="1800"/>
              <a:buChar char="‒"/>
            </a:pPr>
            <a:r>
              <a:rPr lang="en-US"/>
              <a:t>Enable / Disable GC &amp; class loading verbose tracing</a:t>
            </a:r>
            <a:endParaRPr/>
          </a:p>
          <a:p>
            <a:pPr indent="-342900" lvl="3" marL="1714500" rtl="0" algn="l">
              <a:spcBef>
                <a:spcPts val="0"/>
              </a:spcBef>
              <a:spcAft>
                <a:spcPts val="0"/>
              </a:spcAft>
              <a:buClr>
                <a:schemeClr val="dk1"/>
              </a:buClr>
              <a:buSzPts val="1800"/>
              <a:buChar char="‒"/>
            </a:pPr>
            <a:r>
              <a:rPr lang="en-US"/>
              <a:t>Detect deadlocks</a:t>
            </a:r>
            <a:endParaRPr/>
          </a:p>
          <a:p>
            <a:pPr indent="-342900" lvl="3" marL="1714500" rtl="0" algn="l">
              <a:spcBef>
                <a:spcPts val="0"/>
              </a:spcBef>
              <a:spcAft>
                <a:spcPts val="0"/>
              </a:spcAft>
              <a:buClr>
                <a:schemeClr val="dk1"/>
              </a:buClr>
              <a:buSzPts val="1800"/>
              <a:buChar char="‒"/>
            </a:pPr>
            <a:r>
              <a:rPr lang="en-US"/>
              <a:t>Control log level [where logger is in use]</a:t>
            </a:r>
            <a:endParaRPr/>
          </a:p>
          <a:p>
            <a:pPr indent="-342900" lvl="3" marL="1714500" rtl="0" algn="l">
              <a:spcBef>
                <a:spcPts val="0"/>
              </a:spcBef>
              <a:spcAft>
                <a:spcPts val="0"/>
              </a:spcAft>
              <a:buClr>
                <a:schemeClr val="dk1"/>
              </a:buClr>
              <a:buSzPts val="1800"/>
              <a:buChar char="‒"/>
            </a:pPr>
            <a:r>
              <a:rPr lang="en-US"/>
              <a:t>View application’s MBeans</a:t>
            </a:r>
            <a:endParaRPr/>
          </a:p>
          <a:p>
            <a:pPr indent="-228600" lvl="2" marL="1257300" rtl="0" algn="l">
              <a:spcBef>
                <a:spcPts val="100"/>
              </a:spcBef>
              <a:spcAft>
                <a:spcPts val="0"/>
              </a:spcAft>
              <a:buClr>
                <a:schemeClr val="dk1"/>
              </a:buClr>
              <a:buSzPts val="1800"/>
              <a:buNone/>
            </a:pPr>
            <a:r>
              <a:t/>
            </a:r>
            <a:endParaRPr/>
          </a:p>
        </p:txBody>
      </p:sp>
      <p:sp>
        <p:nvSpPr>
          <p:cNvPr id="1076" name="Google Shape;1076;p84"/>
          <p:cNvSpPr/>
          <p:nvPr/>
        </p:nvSpPr>
        <p:spPr>
          <a:xfrm>
            <a:off x="642938" y="4572000"/>
            <a:ext cx="8043862" cy="14478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22">
              <a:solidFill>
                <a:schemeClr val="dk1"/>
              </a:solidFill>
              <a:latin typeface="Arial"/>
              <a:ea typeface="Arial"/>
              <a:cs typeface="Arial"/>
              <a:sym typeface="Arial"/>
            </a:endParaRPr>
          </a:p>
        </p:txBody>
      </p:sp>
      <p:sp>
        <p:nvSpPr>
          <p:cNvPr id="1077" name="Google Shape;1077;p84"/>
          <p:cNvSpPr/>
          <p:nvPr/>
        </p:nvSpPr>
        <p:spPr>
          <a:xfrm>
            <a:off x="1217861" y="4699000"/>
            <a:ext cx="4000500" cy="1206500"/>
          </a:xfrm>
          <a:prstGeom prst="rect">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JVM</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78" name="Google Shape;1078;p84"/>
          <p:cNvSpPr/>
          <p:nvPr/>
        </p:nvSpPr>
        <p:spPr>
          <a:xfrm>
            <a:off x="3810692" y="4953011"/>
            <a:ext cx="1285884" cy="825506"/>
          </a:xfrm>
          <a:prstGeom prst="roundRect">
            <a:avLst>
              <a:gd fmla="val 16667"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Platform</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MBean Server</a:t>
            </a:r>
            <a:endParaRPr sz="1800">
              <a:solidFill>
                <a:schemeClr val="dk1"/>
              </a:solidFill>
              <a:latin typeface="Arial"/>
              <a:ea typeface="Arial"/>
              <a:cs typeface="Arial"/>
              <a:sym typeface="Arial"/>
            </a:endParaRPr>
          </a:p>
        </p:txBody>
      </p:sp>
      <p:sp>
        <p:nvSpPr>
          <p:cNvPr id="1079" name="Google Shape;1079;p84"/>
          <p:cNvSpPr/>
          <p:nvPr/>
        </p:nvSpPr>
        <p:spPr>
          <a:xfrm>
            <a:off x="6382460" y="4953011"/>
            <a:ext cx="1285884" cy="825506"/>
          </a:xfrm>
          <a:prstGeom prst="roundRect">
            <a:avLst>
              <a:gd fmla="val 16667"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Jconsole</a:t>
            </a:r>
            <a:endParaRPr sz="1800">
              <a:solidFill>
                <a:schemeClr val="dk1"/>
              </a:solidFill>
              <a:latin typeface="Arial"/>
              <a:ea typeface="Arial"/>
              <a:cs typeface="Arial"/>
              <a:sym typeface="Arial"/>
            </a:endParaRPr>
          </a:p>
        </p:txBody>
      </p:sp>
      <p:cxnSp>
        <p:nvCxnSpPr>
          <p:cNvPr id="1080" name="Google Shape;1080;p84"/>
          <p:cNvCxnSpPr/>
          <p:nvPr/>
        </p:nvCxnSpPr>
        <p:spPr>
          <a:xfrm rot="10800000">
            <a:off x="5096576" y="5365750"/>
            <a:ext cx="1285875" cy="1588"/>
          </a:xfrm>
          <a:prstGeom prst="straightConnector1">
            <a:avLst/>
          </a:prstGeom>
          <a:noFill/>
          <a:ln cap="flat" cmpd="sng" w="9525">
            <a:solidFill>
              <a:schemeClr val="dk1"/>
            </a:solidFill>
            <a:prstDash val="solid"/>
            <a:round/>
            <a:headEnd len="sm" w="sm" type="none"/>
            <a:tailEnd len="med" w="med" type="triangle"/>
          </a:ln>
        </p:spPr>
      </p:cxnSp>
      <p:cxnSp>
        <p:nvCxnSpPr>
          <p:cNvPr id="1081" name="Google Shape;1081;p84"/>
          <p:cNvCxnSpPr/>
          <p:nvPr/>
        </p:nvCxnSpPr>
        <p:spPr>
          <a:xfrm rot="10800000">
            <a:off x="2953451" y="5365750"/>
            <a:ext cx="857250" cy="1588"/>
          </a:xfrm>
          <a:prstGeom prst="straightConnector1">
            <a:avLst/>
          </a:prstGeom>
          <a:noFill/>
          <a:ln cap="flat" cmpd="sng" w="9525">
            <a:solidFill>
              <a:schemeClr val="dk1"/>
            </a:solidFill>
            <a:prstDash val="solid"/>
            <a:round/>
            <a:headEnd len="sm" w="sm" type="none"/>
            <a:tailEnd len="med" w="med" type="triangle"/>
          </a:ln>
        </p:spPr>
      </p:cxnSp>
      <p:cxnSp>
        <p:nvCxnSpPr>
          <p:cNvPr id="1082" name="Google Shape;1082;p84"/>
          <p:cNvCxnSpPr/>
          <p:nvPr/>
        </p:nvCxnSpPr>
        <p:spPr>
          <a:xfrm rot="10800000">
            <a:off x="3453513" y="5016500"/>
            <a:ext cx="357188" cy="254000"/>
          </a:xfrm>
          <a:prstGeom prst="straightConnector1">
            <a:avLst/>
          </a:prstGeom>
          <a:noFill/>
          <a:ln cap="flat" cmpd="sng" w="9525">
            <a:solidFill>
              <a:schemeClr val="dk1"/>
            </a:solidFill>
            <a:prstDash val="solid"/>
            <a:round/>
            <a:headEnd len="sm" w="sm" type="none"/>
            <a:tailEnd len="med" w="med" type="triangle"/>
          </a:ln>
        </p:spPr>
      </p:cxnSp>
      <p:sp>
        <p:nvSpPr>
          <p:cNvPr id="1083" name="Google Shape;1083;p84"/>
          <p:cNvSpPr/>
          <p:nvPr/>
        </p:nvSpPr>
        <p:spPr>
          <a:xfrm>
            <a:off x="1639520" y="4919133"/>
            <a:ext cx="1285884" cy="825506"/>
          </a:xfrm>
          <a:prstGeom prst="roundRect">
            <a:avLst>
              <a:gd fmla="val 16667"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Java Applcation</a:t>
            </a:r>
            <a:endParaRPr sz="1800">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8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Jconsole</a:t>
            </a:r>
            <a:endParaRPr/>
          </a:p>
        </p:txBody>
      </p:sp>
      <p:sp>
        <p:nvSpPr>
          <p:cNvPr id="1089" name="Google Shape;1089;p8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Starting the console</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Locally:  </a:t>
            </a:r>
            <a:endParaRPr/>
          </a:p>
          <a:p>
            <a:pPr indent="-342900" lvl="2" marL="1257300" rtl="0" algn="l">
              <a:spcBef>
                <a:spcPts val="100"/>
              </a:spcBef>
              <a:spcAft>
                <a:spcPts val="0"/>
              </a:spcAft>
              <a:buClr>
                <a:schemeClr val="dk1"/>
              </a:buClr>
              <a:buSzPts val="1800"/>
              <a:buChar char="•"/>
            </a:pPr>
            <a:r>
              <a:rPr lang="en-US"/>
              <a:t>Start your application with the system property –</a:t>
            </a:r>
            <a:r>
              <a:rPr b="1" i="1" lang="en-US"/>
              <a:t>Dcom.sun.management.jmxremote</a:t>
            </a:r>
            <a:endParaRPr b="1" i="1"/>
          </a:p>
          <a:p>
            <a:pPr indent="-342900" lvl="3" marL="1714500" rtl="0" algn="l">
              <a:spcBef>
                <a:spcPts val="0"/>
              </a:spcBef>
              <a:spcAft>
                <a:spcPts val="0"/>
              </a:spcAft>
              <a:buClr>
                <a:schemeClr val="dk1"/>
              </a:buClr>
              <a:buSzPts val="1800"/>
              <a:buChar char="‒"/>
            </a:pPr>
            <a:r>
              <a:rPr lang="en-US"/>
              <a:t>This will activate the Mbean server</a:t>
            </a:r>
            <a:endParaRPr/>
          </a:p>
          <a:p>
            <a:pPr indent="-342900" lvl="2" marL="1257300" rtl="0" algn="l">
              <a:spcBef>
                <a:spcPts val="100"/>
              </a:spcBef>
              <a:spcAft>
                <a:spcPts val="0"/>
              </a:spcAft>
              <a:buClr>
                <a:schemeClr val="dk1"/>
              </a:buClr>
              <a:buSzPts val="1800"/>
              <a:buChar char="•"/>
            </a:pPr>
            <a:r>
              <a:rPr lang="en-US"/>
              <a:t>simply run ‘jconsole’ from the JDK bin directory </a:t>
            </a:r>
            <a:endParaRPr/>
          </a:p>
          <a:p>
            <a:pPr indent="-342900" lvl="2" marL="1257300" rtl="0" algn="l">
              <a:spcBef>
                <a:spcPts val="100"/>
              </a:spcBef>
              <a:spcAft>
                <a:spcPts val="0"/>
              </a:spcAft>
              <a:buClr>
                <a:schemeClr val="dk1"/>
              </a:buClr>
              <a:buSzPts val="1800"/>
              <a:buChar char="•"/>
            </a:pPr>
            <a:r>
              <a:rPr lang="en-US"/>
              <a:t>Choose your application to monitor from list</a:t>
            </a:r>
            <a:endParaRPr/>
          </a:p>
          <a:p>
            <a:pPr indent="-228600" lvl="2" marL="1257300" rtl="0" algn="l">
              <a:spcBef>
                <a:spcPts val="1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Remotely: </a:t>
            </a:r>
            <a:endParaRPr/>
          </a:p>
          <a:p>
            <a:pPr indent="-342900" lvl="2" marL="1257300" rtl="0" algn="l">
              <a:spcBef>
                <a:spcPts val="100"/>
              </a:spcBef>
              <a:spcAft>
                <a:spcPts val="0"/>
              </a:spcAft>
              <a:buClr>
                <a:schemeClr val="dk1"/>
              </a:buClr>
              <a:buSzPts val="1800"/>
              <a:buChar char="•"/>
            </a:pPr>
            <a:r>
              <a:rPr lang="en-US"/>
              <a:t>Start your application with the same property as in local mode</a:t>
            </a:r>
            <a:endParaRPr/>
          </a:p>
          <a:p>
            <a:pPr indent="-342900" lvl="2" marL="1257300" rtl="0" algn="l">
              <a:spcBef>
                <a:spcPts val="100"/>
              </a:spcBef>
              <a:spcAft>
                <a:spcPts val="0"/>
              </a:spcAft>
              <a:buClr>
                <a:schemeClr val="dk1"/>
              </a:buClr>
              <a:buSzPts val="1800"/>
              <a:buChar char="•"/>
            </a:pPr>
            <a:r>
              <a:rPr lang="en-US"/>
              <a:t>Set port via –</a:t>
            </a:r>
            <a:r>
              <a:rPr b="1" i="1" lang="en-US"/>
              <a:t>Dcom.sun.management.jmxremote.port=portNum</a:t>
            </a:r>
            <a:endParaRPr b="1" i="1"/>
          </a:p>
          <a:p>
            <a:pPr indent="-342900" lvl="2" marL="1257300" rtl="0" algn="l">
              <a:spcBef>
                <a:spcPts val="100"/>
              </a:spcBef>
              <a:spcAft>
                <a:spcPts val="0"/>
              </a:spcAft>
              <a:buClr>
                <a:schemeClr val="dk1"/>
              </a:buClr>
              <a:buSzPts val="1800"/>
              <a:buChar char="•"/>
            </a:pPr>
            <a:r>
              <a:rPr lang="en-US"/>
              <a:t>Password can be defined, loaded from file and disabled via additional properties</a:t>
            </a:r>
            <a:endParaRPr/>
          </a:p>
          <a:p>
            <a:pPr indent="-342900" lvl="2" marL="1257300" rtl="0" algn="l">
              <a:spcBef>
                <a:spcPts val="100"/>
              </a:spcBef>
              <a:spcAft>
                <a:spcPts val="0"/>
              </a:spcAft>
              <a:buClr>
                <a:schemeClr val="dk1"/>
              </a:buClr>
              <a:buSzPts val="1800"/>
              <a:buChar char="•"/>
            </a:pPr>
            <a:r>
              <a:rPr lang="en-US"/>
              <a:t>Run jconsole host:port and choose your application from list</a:t>
            </a:r>
            <a:endParaRPr/>
          </a:p>
          <a:p>
            <a:pPr indent="-228600" lvl="1" marL="800100" rtl="0" algn="l">
              <a:spcBef>
                <a:spcPts val="2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8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Jconsole</a:t>
            </a:r>
            <a:endParaRPr/>
          </a:p>
        </p:txBody>
      </p:sp>
      <p:pic>
        <p:nvPicPr>
          <p:cNvPr descr="C:\Users\Rony\Desktop\Image1.jpg" id="1095" name="Google Shape;1095;p86"/>
          <p:cNvPicPr preferRelativeResize="0"/>
          <p:nvPr/>
        </p:nvPicPr>
        <p:blipFill rotWithShape="1">
          <a:blip r:embed="rId3">
            <a:alphaModFix/>
          </a:blip>
          <a:srcRect b="0" l="0" r="0" t="0"/>
          <a:stretch/>
        </p:blipFill>
        <p:spPr>
          <a:xfrm>
            <a:off x="1331640" y="1412776"/>
            <a:ext cx="6660791" cy="493457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8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Jconsole</a:t>
            </a:r>
            <a:endParaRPr/>
          </a:p>
        </p:txBody>
      </p:sp>
      <p:sp>
        <p:nvSpPr>
          <p:cNvPr id="1101" name="Google Shape;1101;p8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Font typeface="Arial"/>
              <a:buNone/>
            </a:pPr>
            <a:r>
              <a:t/>
            </a:r>
            <a:endParaRPr/>
          </a:p>
        </p:txBody>
      </p:sp>
      <p:pic>
        <p:nvPicPr>
          <p:cNvPr descr="C:\Users\Rony\Desktop\Image2.jpg" id="1102" name="Google Shape;1102;p87"/>
          <p:cNvPicPr preferRelativeResize="0"/>
          <p:nvPr/>
        </p:nvPicPr>
        <p:blipFill rotWithShape="1">
          <a:blip r:embed="rId3">
            <a:alphaModFix/>
          </a:blip>
          <a:srcRect b="0" l="0" r="0" t="0"/>
          <a:stretch/>
        </p:blipFill>
        <p:spPr>
          <a:xfrm>
            <a:off x="1375821" y="1484784"/>
            <a:ext cx="6608780" cy="489654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8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Jconsole</a:t>
            </a:r>
            <a:endParaRPr/>
          </a:p>
        </p:txBody>
      </p:sp>
      <p:sp>
        <p:nvSpPr>
          <p:cNvPr id="1108" name="Google Shape;1108;p8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Font typeface="Arial"/>
              <a:buNone/>
            </a:pPr>
            <a:r>
              <a:t/>
            </a:r>
            <a:endParaRPr/>
          </a:p>
        </p:txBody>
      </p:sp>
      <p:pic>
        <p:nvPicPr>
          <p:cNvPr descr="C:\Users\Rony\Desktop\Image3.jpg" id="1109" name="Google Shape;1109;p88"/>
          <p:cNvPicPr preferRelativeResize="0"/>
          <p:nvPr/>
        </p:nvPicPr>
        <p:blipFill rotWithShape="1">
          <a:blip r:embed="rId3">
            <a:alphaModFix/>
          </a:blip>
          <a:srcRect b="0" l="0" r="0" t="0"/>
          <a:stretch/>
        </p:blipFill>
        <p:spPr>
          <a:xfrm>
            <a:off x="1371069" y="1484784"/>
            <a:ext cx="6609284" cy="489654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8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Jconsole</a:t>
            </a:r>
            <a:endParaRPr/>
          </a:p>
        </p:txBody>
      </p:sp>
      <p:sp>
        <p:nvSpPr>
          <p:cNvPr id="1115" name="Google Shape;1115;p8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Font typeface="Arial"/>
              <a:buNone/>
            </a:pPr>
            <a:r>
              <a:t/>
            </a:r>
            <a:endParaRPr/>
          </a:p>
        </p:txBody>
      </p:sp>
      <p:pic>
        <p:nvPicPr>
          <p:cNvPr descr="C:\Users\Rony\Desktop\Image4.jpg" id="1116" name="Google Shape;1116;p89"/>
          <p:cNvPicPr preferRelativeResize="0"/>
          <p:nvPr/>
        </p:nvPicPr>
        <p:blipFill rotWithShape="1">
          <a:blip r:embed="rId3">
            <a:alphaModFix/>
          </a:blip>
          <a:srcRect b="0" l="0" r="0" t="0"/>
          <a:stretch/>
        </p:blipFill>
        <p:spPr>
          <a:xfrm>
            <a:off x="1286085" y="1484784"/>
            <a:ext cx="6800951" cy="48965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Virtual Machine</a:t>
            </a:r>
            <a:endParaRPr/>
          </a:p>
        </p:txBody>
      </p:sp>
      <p:sp>
        <p:nvSpPr>
          <p:cNvPr id="137" name="Google Shape;137;p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Byte code execution</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 JDK 5.0 - Byte-code cache and share</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 JDK 6.0  - API for for scripting engines</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JDK 7.0 –  Dynamic invocation for scripts</a:t>
            </a:r>
            <a:endParaRPr/>
          </a:p>
          <a:p>
            <a:pPr indent="-228600" lvl="1" marL="800100" rtl="0" algn="l">
              <a:spcBef>
                <a:spcPts val="200"/>
              </a:spcBef>
              <a:spcAft>
                <a:spcPts val="0"/>
              </a:spcAft>
              <a:buClr>
                <a:schemeClr val="dk1"/>
              </a:buClr>
              <a:buSzPts val="1800"/>
              <a:buNone/>
            </a:pPr>
            <a:r>
              <a:t/>
            </a:r>
            <a:endParaRPr/>
          </a:p>
          <a:p>
            <a:pPr indent="-342900" lvl="1" marL="800100" rtl="0" algn="l">
              <a:spcBef>
                <a:spcPts val="200"/>
              </a:spcBef>
              <a:spcAft>
                <a:spcPts val="0"/>
              </a:spcAft>
              <a:buClr>
                <a:schemeClr val="dk1"/>
              </a:buClr>
              <a:buSzPts val="1800"/>
              <a:buChar char="‒"/>
            </a:pPr>
            <a:r>
              <a:rPr lang="en-US"/>
              <a:t>JDK 8.0 – LAMBDA exp. Support</a:t>
            </a:r>
            <a:endParaRPr/>
          </a:p>
          <a:p>
            <a:pPr indent="-342900" lvl="2" marL="1257300" rtl="0" algn="l">
              <a:spcBef>
                <a:spcPts val="100"/>
              </a:spcBef>
              <a:spcAft>
                <a:spcPts val="0"/>
              </a:spcAft>
              <a:buClr>
                <a:schemeClr val="dk1"/>
              </a:buClr>
              <a:buSzPts val="1800"/>
              <a:buChar char="•"/>
            </a:pPr>
            <a:r>
              <a:rPr lang="en-US"/>
              <a:t>Smaller JVM footprint – heading toward embedded Java</a:t>
            </a:r>
            <a:endParaRPr/>
          </a:p>
          <a:p>
            <a:pPr indent="-342900" lvl="2" marL="1257300" rtl="0" algn="l">
              <a:spcBef>
                <a:spcPts val="100"/>
              </a:spcBef>
              <a:spcAft>
                <a:spcPts val="0"/>
              </a:spcAft>
              <a:buClr>
                <a:schemeClr val="dk1"/>
              </a:buClr>
              <a:buSzPts val="1800"/>
              <a:buChar char="•"/>
            </a:pPr>
            <a:r>
              <a:rPr lang="en-US"/>
              <a:t>Streaming API – getting ready for clouds and big-data</a:t>
            </a:r>
            <a:endParaRPr/>
          </a:p>
          <a:p>
            <a:pPr indent="-228600" lvl="2" marL="1257300" rtl="0" algn="l">
              <a:spcBef>
                <a:spcPts val="100"/>
              </a:spcBef>
              <a:spcAft>
                <a:spcPts val="0"/>
              </a:spcAft>
              <a:buClr>
                <a:schemeClr val="dk1"/>
              </a:buClr>
              <a:buSzPts val="1800"/>
              <a:buNone/>
            </a:pPr>
            <a:r>
              <a:t/>
            </a:r>
            <a:endParaRPr/>
          </a:p>
          <a:p>
            <a:pPr indent="-215900" lvl="0" marL="342900" rtl="0" algn="l">
              <a:spcBef>
                <a:spcPts val="400"/>
              </a:spcBef>
              <a:spcAft>
                <a:spcPts val="0"/>
              </a:spcAft>
              <a:buClr>
                <a:schemeClr val="dk1"/>
              </a:buClr>
              <a:buSzPts val="2000"/>
              <a:buFont typeface="Arial"/>
              <a:buNone/>
            </a:pPr>
            <a:r>
              <a:t/>
            </a:r>
            <a:endParaRPr/>
          </a:p>
          <a:p>
            <a:pPr indent="-215900" lvl="0" marL="342900" rtl="0" algn="l">
              <a:spcBef>
                <a:spcPts val="400"/>
              </a:spcBef>
              <a:spcAft>
                <a:spcPts val="0"/>
              </a:spcAft>
              <a:buClr>
                <a:schemeClr val="dk1"/>
              </a:buClr>
              <a:buSzPts val="2000"/>
              <a:buFont typeface="Arial"/>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90"/>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Jconsole</a:t>
            </a:r>
            <a:endParaRPr/>
          </a:p>
        </p:txBody>
      </p:sp>
      <p:sp>
        <p:nvSpPr>
          <p:cNvPr id="1122" name="Google Shape;1122;p90"/>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Font typeface="Arial"/>
              <a:buNone/>
            </a:pPr>
            <a:r>
              <a:t/>
            </a:r>
            <a:endParaRPr/>
          </a:p>
        </p:txBody>
      </p:sp>
      <p:pic>
        <p:nvPicPr>
          <p:cNvPr descr="C:\Users\Rony\Desktop\Image5.jpg" id="1123" name="Google Shape;1123;p90"/>
          <p:cNvPicPr preferRelativeResize="0"/>
          <p:nvPr/>
        </p:nvPicPr>
        <p:blipFill rotWithShape="1">
          <a:blip r:embed="rId3">
            <a:alphaModFix/>
          </a:blip>
          <a:srcRect b="0" l="0" r="0" t="0"/>
          <a:stretch/>
        </p:blipFill>
        <p:spPr>
          <a:xfrm>
            <a:off x="1359872" y="1484784"/>
            <a:ext cx="6689028" cy="489654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91"/>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Jconsole</a:t>
            </a:r>
            <a:endParaRPr/>
          </a:p>
        </p:txBody>
      </p:sp>
      <p:sp>
        <p:nvSpPr>
          <p:cNvPr id="1129" name="Google Shape;1129;p91"/>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215900" lvl="0" marL="342900" rtl="0" algn="l">
              <a:spcBef>
                <a:spcPts val="0"/>
              </a:spcBef>
              <a:spcAft>
                <a:spcPts val="0"/>
              </a:spcAft>
              <a:buClr>
                <a:schemeClr val="dk1"/>
              </a:buClr>
              <a:buSzPts val="2000"/>
              <a:buFont typeface="Arial"/>
              <a:buNone/>
            </a:pPr>
            <a:r>
              <a:t/>
            </a:r>
            <a:endParaRPr/>
          </a:p>
        </p:txBody>
      </p:sp>
      <p:pic>
        <p:nvPicPr>
          <p:cNvPr descr="C:\Users\Rony\Desktop\Image6.jpg" id="1130" name="Google Shape;1130;p91"/>
          <p:cNvPicPr preferRelativeResize="0"/>
          <p:nvPr/>
        </p:nvPicPr>
        <p:blipFill rotWithShape="1">
          <a:blip r:embed="rId3">
            <a:alphaModFix/>
          </a:blip>
          <a:srcRect b="0" l="0" r="0" t="0"/>
          <a:stretch/>
        </p:blipFill>
        <p:spPr>
          <a:xfrm>
            <a:off x="1331640" y="1484784"/>
            <a:ext cx="6640976" cy="491866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2"/>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JMC</a:t>
            </a:r>
            <a:endParaRPr/>
          </a:p>
        </p:txBody>
      </p:sp>
      <p:sp>
        <p:nvSpPr>
          <p:cNvPr id="1136" name="Google Shape;1136;p92"/>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Java Mission Control</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Available in the Oracle JDK since Java 7u40</a:t>
            </a:r>
            <a:endParaRPr/>
          </a:p>
          <a:p>
            <a:pPr indent="-342900" lvl="1" marL="800100" rtl="0" algn="l">
              <a:spcBef>
                <a:spcPts val="200"/>
              </a:spcBef>
              <a:spcAft>
                <a:spcPts val="0"/>
              </a:spcAft>
              <a:buClr>
                <a:schemeClr val="dk1"/>
              </a:buClr>
              <a:buSzPts val="1800"/>
              <a:buChar char="‒"/>
            </a:pPr>
            <a:r>
              <a:rPr lang="en-US"/>
              <a:t>Originates from JRockit JVM</a:t>
            </a:r>
            <a:endParaRPr/>
          </a:p>
          <a:p>
            <a:pPr indent="-342900" lvl="1" marL="800100" rtl="0" algn="l">
              <a:spcBef>
                <a:spcPts val="200"/>
              </a:spcBef>
              <a:spcAft>
                <a:spcPts val="0"/>
              </a:spcAft>
              <a:buClr>
                <a:schemeClr val="dk1"/>
              </a:buClr>
              <a:buSzPts val="1800"/>
              <a:buChar char="‒"/>
            </a:pPr>
            <a:r>
              <a:rPr lang="en-US"/>
              <a:t>Used for 2 main purposes:</a:t>
            </a:r>
            <a:endParaRPr/>
          </a:p>
          <a:p>
            <a:pPr indent="-342900" lvl="2" marL="1257300" rtl="0" algn="l">
              <a:spcBef>
                <a:spcPts val="100"/>
              </a:spcBef>
              <a:spcAft>
                <a:spcPts val="0"/>
              </a:spcAft>
              <a:buClr>
                <a:schemeClr val="dk1"/>
              </a:buClr>
              <a:buSzPts val="1800"/>
              <a:buChar char="•"/>
            </a:pPr>
            <a:r>
              <a:rPr lang="en-US"/>
              <a:t>Monitoring the state of multiple running Oracle JVMs</a:t>
            </a:r>
            <a:endParaRPr/>
          </a:p>
          <a:p>
            <a:pPr indent="-342900" lvl="2" marL="1257300" rtl="0" algn="l">
              <a:spcBef>
                <a:spcPts val="100"/>
              </a:spcBef>
              <a:spcAft>
                <a:spcPts val="0"/>
              </a:spcAft>
              <a:buClr>
                <a:schemeClr val="dk1"/>
              </a:buClr>
              <a:buSzPts val="1800"/>
              <a:buChar char="•"/>
            </a:pPr>
            <a:r>
              <a:rPr lang="en-US"/>
              <a:t>Java Flight Recorder dump file analysis</a:t>
            </a:r>
            <a:endParaRPr/>
          </a:p>
          <a:p>
            <a:pPr indent="-342900" lvl="1" marL="800100" rtl="0" algn="l">
              <a:spcBef>
                <a:spcPts val="200"/>
              </a:spcBef>
              <a:spcAft>
                <a:spcPts val="0"/>
              </a:spcAft>
              <a:buClr>
                <a:schemeClr val="dk1"/>
              </a:buClr>
              <a:buSzPts val="1800"/>
              <a:buChar char="‒"/>
            </a:pPr>
            <a:r>
              <a:rPr lang="en-US"/>
              <a:t>Built on JVM JMX Server</a:t>
            </a:r>
            <a:endParaRPr/>
          </a:p>
          <a:p>
            <a:pPr indent="-342900" lvl="1" marL="800100" rtl="0" algn="l">
              <a:spcBef>
                <a:spcPts val="200"/>
              </a:spcBef>
              <a:spcAft>
                <a:spcPts val="0"/>
              </a:spcAft>
              <a:buClr>
                <a:schemeClr val="dk1"/>
              </a:buClr>
              <a:buSzPts val="1800"/>
              <a:buChar char="‒"/>
            </a:pPr>
            <a:r>
              <a:rPr lang="en-US"/>
              <a:t>JAVA_HOME\bin\jmc.exe</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pic>
        <p:nvPicPr>
          <p:cNvPr descr="http://4.bp.blogspot.com/-ZpqUbG3wuoY/Ujl59g1iLdI/AAAAAAAAAIg/xci-n4nynkg/s1600/ug97un27aacvw1gygop3.png" id="1137" name="Google Shape;1137;p92"/>
          <p:cNvPicPr preferRelativeResize="0"/>
          <p:nvPr/>
        </p:nvPicPr>
        <p:blipFill rotWithShape="1">
          <a:blip r:embed="rId3">
            <a:alphaModFix/>
          </a:blip>
          <a:srcRect b="0" l="0" r="0" t="0"/>
          <a:stretch/>
        </p:blipFill>
        <p:spPr>
          <a:xfrm>
            <a:off x="6300788" y="4005263"/>
            <a:ext cx="2087562" cy="2087562"/>
          </a:xfrm>
          <a:prstGeom prst="rect">
            <a:avLst/>
          </a:prstGeom>
          <a:noFill/>
          <a:ln>
            <a:noFill/>
          </a:ln>
        </p:spPr>
      </p:pic>
    </p:spTree>
  </p:cSld>
  <p:clrMapOvr>
    <a:masterClrMapping/>
  </p:clrMapOvr>
  <p:transition spd="slow">
    <p:fade/>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3"/>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JMC</a:t>
            </a:r>
            <a:endParaRPr/>
          </a:p>
        </p:txBody>
      </p:sp>
      <p:sp>
        <p:nvSpPr>
          <p:cNvPr id="1143" name="Google Shape;1143;p93"/>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Java Mission Control</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Real time processing</a:t>
            </a:r>
            <a:endParaRPr/>
          </a:p>
          <a:p>
            <a:pPr indent="-342900" lvl="2" marL="1257300" rtl="0" algn="l">
              <a:spcBef>
                <a:spcPts val="100"/>
              </a:spcBef>
              <a:spcAft>
                <a:spcPts val="0"/>
              </a:spcAft>
              <a:buClr>
                <a:schemeClr val="dk1"/>
              </a:buClr>
              <a:buSzPts val="1800"/>
              <a:buChar char="•"/>
            </a:pPr>
            <a:r>
              <a:rPr lang="en-US"/>
              <a:t>Heap</a:t>
            </a:r>
            <a:endParaRPr/>
          </a:p>
          <a:p>
            <a:pPr indent="-342900" lvl="2" marL="1257300" rtl="0" algn="l">
              <a:spcBef>
                <a:spcPts val="100"/>
              </a:spcBef>
              <a:spcAft>
                <a:spcPts val="0"/>
              </a:spcAft>
              <a:buClr>
                <a:schemeClr val="dk1"/>
              </a:buClr>
              <a:buSzPts val="1800"/>
              <a:buChar char="•"/>
            </a:pPr>
            <a:r>
              <a:rPr lang="en-US"/>
              <a:t>CPU</a:t>
            </a:r>
            <a:endParaRPr/>
          </a:p>
          <a:p>
            <a:pPr indent="-342900" lvl="2" marL="1257300" rtl="0" algn="l">
              <a:spcBef>
                <a:spcPts val="100"/>
              </a:spcBef>
              <a:spcAft>
                <a:spcPts val="0"/>
              </a:spcAft>
              <a:buClr>
                <a:schemeClr val="dk1"/>
              </a:buClr>
              <a:buSzPts val="1800"/>
              <a:buChar char="•"/>
            </a:pPr>
            <a:r>
              <a:rPr lang="en-US"/>
              <a:t>GC Pause </a:t>
            </a:r>
            <a:br>
              <a:rPr lang="en-US"/>
            </a:br>
            <a:r>
              <a:rPr lang="en-US"/>
              <a:t>time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pic>
        <p:nvPicPr>
          <p:cNvPr id="1144" name="Google Shape;1144;p93"/>
          <p:cNvPicPr preferRelativeResize="0"/>
          <p:nvPr/>
        </p:nvPicPr>
        <p:blipFill rotWithShape="1">
          <a:blip r:embed="rId3">
            <a:alphaModFix/>
          </a:blip>
          <a:srcRect b="0" l="0" r="0" t="0"/>
          <a:stretch/>
        </p:blipFill>
        <p:spPr>
          <a:xfrm>
            <a:off x="3017838" y="2745953"/>
            <a:ext cx="5668962" cy="3635375"/>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ransition spd="slow">
    <p:fade/>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94"/>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JMC</a:t>
            </a:r>
            <a:endParaRPr/>
          </a:p>
        </p:txBody>
      </p:sp>
      <p:sp>
        <p:nvSpPr>
          <p:cNvPr id="1150" name="Google Shape;1150;p94"/>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Java Mission Control</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Event triggers</a:t>
            </a:r>
            <a:endParaRPr/>
          </a:p>
          <a:p>
            <a:pPr indent="-342900" lvl="2" marL="1257300" rtl="0" algn="l">
              <a:spcBef>
                <a:spcPts val="100"/>
              </a:spcBef>
              <a:spcAft>
                <a:spcPts val="0"/>
              </a:spcAft>
              <a:buClr>
                <a:schemeClr val="dk1"/>
              </a:buClr>
              <a:buSzPts val="1800"/>
              <a:buChar char="•"/>
            </a:pPr>
            <a:r>
              <a:rPr lang="en-US"/>
              <a:t>Act when JMX counter exceeds any pre-set limit in any given time</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pic>
        <p:nvPicPr>
          <p:cNvPr descr="triggers" id="1151" name="Google Shape;1151;p94"/>
          <p:cNvPicPr preferRelativeResize="0"/>
          <p:nvPr/>
        </p:nvPicPr>
        <p:blipFill rotWithShape="1">
          <a:blip r:embed="rId3">
            <a:alphaModFix/>
          </a:blip>
          <a:srcRect b="0" l="0" r="0" t="0"/>
          <a:stretch/>
        </p:blipFill>
        <p:spPr>
          <a:xfrm>
            <a:off x="539750" y="3363913"/>
            <a:ext cx="5905500" cy="2390775"/>
          </a:xfrm>
          <a:prstGeom prst="rect">
            <a:avLst/>
          </a:prstGeom>
          <a:noFill/>
          <a:ln cap="flat" cmpd="sng" w="9525">
            <a:solidFill>
              <a:schemeClr val="dk1"/>
            </a:solidFill>
            <a:prstDash val="solid"/>
            <a:miter lim="800000"/>
            <a:headEnd len="sm" w="sm" type="none"/>
            <a:tailEnd len="sm" w="sm" type="none"/>
          </a:ln>
        </p:spPr>
      </p:pic>
      <p:pic>
        <p:nvPicPr>
          <p:cNvPr id="1152" name="Google Shape;1152;p94"/>
          <p:cNvPicPr preferRelativeResize="0"/>
          <p:nvPr/>
        </p:nvPicPr>
        <p:blipFill rotWithShape="1">
          <a:blip r:embed="rId4">
            <a:alphaModFix/>
          </a:blip>
          <a:srcRect b="0" l="0" r="0" t="0"/>
          <a:stretch/>
        </p:blipFill>
        <p:spPr>
          <a:xfrm>
            <a:off x="6011863" y="3673474"/>
            <a:ext cx="2808287" cy="2649871"/>
          </a:xfrm>
          <a:prstGeom prst="rect">
            <a:avLst/>
          </a:prstGeom>
          <a:noFill/>
          <a:ln>
            <a:noFill/>
          </a:ln>
        </p:spPr>
      </p:pic>
    </p:spTree>
  </p:cSld>
  <p:clrMapOvr>
    <a:masterClrMapping/>
  </p:clrMapOvr>
  <p:transition spd="slow">
    <p:fade/>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95"/>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JMC</a:t>
            </a:r>
            <a:endParaRPr/>
          </a:p>
        </p:txBody>
      </p:sp>
      <p:sp>
        <p:nvSpPr>
          <p:cNvPr id="1158" name="Google Shape;1158;p95"/>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Java Mission Control</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Memory tab</a:t>
            </a:r>
            <a:endParaRPr/>
          </a:p>
          <a:p>
            <a:pPr indent="-342900" lvl="2" marL="1257300" rtl="0" algn="l">
              <a:spcBef>
                <a:spcPts val="100"/>
              </a:spcBef>
              <a:spcAft>
                <a:spcPts val="0"/>
              </a:spcAft>
              <a:buClr>
                <a:schemeClr val="dk1"/>
              </a:buClr>
              <a:buSzPts val="1800"/>
              <a:buChar char="•"/>
            </a:pPr>
            <a:r>
              <a:rPr lang="en-US"/>
              <a:t>Heap generation</a:t>
            </a:r>
            <a:endParaRPr/>
          </a:p>
          <a:p>
            <a:pPr indent="-342900" lvl="2" marL="1257300" rtl="0" algn="l">
              <a:spcBef>
                <a:spcPts val="100"/>
              </a:spcBef>
              <a:spcAft>
                <a:spcPts val="0"/>
              </a:spcAft>
              <a:buClr>
                <a:schemeClr val="dk1"/>
              </a:buClr>
              <a:buSzPts val="1800"/>
              <a:buChar char="•"/>
            </a:pPr>
            <a:r>
              <a:rPr lang="en-US"/>
              <a:t>Minor &amp; </a:t>
            </a:r>
            <a:br>
              <a:rPr lang="en-US"/>
            </a:br>
            <a:r>
              <a:rPr lang="en-US"/>
              <a:t>full GC</a:t>
            </a:r>
            <a:br>
              <a:rPr lang="en-US"/>
            </a:br>
            <a:r>
              <a:rPr lang="en-US"/>
              <a:t>Info</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pic>
        <p:nvPicPr>
          <p:cNvPr descr="http://384uqqh5pka2ma24ild282mv.wpengine.netdna-cdn.com/wp-content/uploads/2015/03/memory.png" id="1159" name="Google Shape;1159;p95"/>
          <p:cNvPicPr preferRelativeResize="0"/>
          <p:nvPr/>
        </p:nvPicPr>
        <p:blipFill rotWithShape="1">
          <a:blip r:embed="rId3">
            <a:alphaModFix/>
          </a:blip>
          <a:srcRect b="0" l="0" r="0" t="0"/>
          <a:stretch/>
        </p:blipFill>
        <p:spPr>
          <a:xfrm>
            <a:off x="2771800" y="2888381"/>
            <a:ext cx="6016625" cy="3636963"/>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ransition spd="slow">
    <p:fade/>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96"/>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JMC</a:t>
            </a:r>
            <a:endParaRPr/>
          </a:p>
        </p:txBody>
      </p:sp>
      <p:sp>
        <p:nvSpPr>
          <p:cNvPr id="1165" name="Google Shape;1165;p96"/>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Java Mission Control</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Threads tab</a:t>
            </a:r>
            <a:endParaRPr/>
          </a:p>
          <a:p>
            <a:pPr indent="-228600" lvl="2" marL="1257300" rtl="0" algn="l">
              <a:spcBef>
                <a:spcPts val="100"/>
              </a:spcBef>
              <a:spcAft>
                <a:spcPts val="0"/>
              </a:spcAft>
              <a:buClr>
                <a:schemeClr val="dk1"/>
              </a:buClr>
              <a:buSzPts val="1800"/>
              <a:buNone/>
            </a:pPr>
            <a:r>
              <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Thread state</a:t>
            </a:r>
            <a:endParaRPr/>
          </a:p>
          <a:p>
            <a:pPr indent="-342900" lvl="2" marL="1257300" rtl="0" algn="l">
              <a:spcBef>
                <a:spcPts val="100"/>
              </a:spcBef>
              <a:spcAft>
                <a:spcPts val="0"/>
              </a:spcAft>
              <a:buClr>
                <a:schemeClr val="dk1"/>
              </a:buClr>
              <a:buSzPts val="1800"/>
              <a:buChar char="•"/>
            </a:pPr>
            <a:r>
              <a:rPr lang="en-US"/>
              <a:t>Lock name</a:t>
            </a:r>
            <a:endParaRPr/>
          </a:p>
          <a:p>
            <a:pPr indent="-342900" lvl="2" marL="1257300" rtl="0" algn="l">
              <a:spcBef>
                <a:spcPts val="100"/>
              </a:spcBef>
              <a:spcAft>
                <a:spcPts val="0"/>
              </a:spcAft>
              <a:buClr>
                <a:schemeClr val="dk1"/>
              </a:buClr>
              <a:buSzPts val="1800"/>
              <a:buChar char="•"/>
            </a:pPr>
            <a:r>
              <a:rPr lang="en-US"/>
              <a:t>Deadlock</a:t>
            </a:r>
            <a:endParaRPr/>
          </a:p>
          <a:p>
            <a:pPr indent="-342900" lvl="2" marL="1257300" rtl="0" algn="l">
              <a:spcBef>
                <a:spcPts val="100"/>
              </a:spcBef>
              <a:spcAft>
                <a:spcPts val="0"/>
              </a:spcAft>
              <a:buClr>
                <a:schemeClr val="dk1"/>
              </a:buClr>
              <a:buSzPts val="1800"/>
              <a:buChar char="•"/>
            </a:pPr>
            <a:r>
              <a:rPr lang="en-US"/>
              <a:t>Blocked </a:t>
            </a:r>
            <a:br>
              <a:rPr lang="en-US"/>
            </a:br>
            <a:r>
              <a:rPr lang="en-US"/>
              <a:t>count</a:t>
            </a:r>
            <a:endParaRPr/>
          </a:p>
          <a:p>
            <a:pPr indent="-342900" lvl="2" marL="1257300" rtl="0" algn="l">
              <a:spcBef>
                <a:spcPts val="100"/>
              </a:spcBef>
              <a:spcAft>
                <a:spcPts val="0"/>
              </a:spcAft>
              <a:buClr>
                <a:schemeClr val="dk1"/>
              </a:buClr>
              <a:buSzPts val="1800"/>
              <a:buChar char="•"/>
            </a:pPr>
            <a:r>
              <a:rPr lang="en-US"/>
              <a:t>Per thread </a:t>
            </a:r>
            <a:br>
              <a:rPr lang="en-US"/>
            </a:br>
            <a:r>
              <a:rPr lang="en-US"/>
              <a:t>CPU usage</a:t>
            </a:r>
            <a:endParaRPr/>
          </a:p>
          <a:p>
            <a:pPr indent="-342900" lvl="2" marL="1257300" rtl="0" algn="l">
              <a:spcBef>
                <a:spcPts val="100"/>
              </a:spcBef>
              <a:spcAft>
                <a:spcPts val="0"/>
              </a:spcAft>
              <a:buClr>
                <a:schemeClr val="dk1"/>
              </a:buClr>
              <a:buSzPts val="1800"/>
              <a:buChar char="•"/>
            </a:pPr>
            <a:r>
              <a:rPr lang="en-US"/>
              <a:t>Amount of</a:t>
            </a:r>
            <a:br>
              <a:rPr lang="en-US"/>
            </a:br>
            <a:r>
              <a:rPr lang="en-US"/>
              <a:t>memory allocated by a given thread since it was started</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pic>
        <p:nvPicPr>
          <p:cNvPr descr="threads-tab" id="1166" name="Google Shape;1166;p96"/>
          <p:cNvPicPr preferRelativeResize="0"/>
          <p:nvPr/>
        </p:nvPicPr>
        <p:blipFill rotWithShape="1">
          <a:blip r:embed="rId3">
            <a:alphaModFix/>
          </a:blip>
          <a:srcRect b="0" l="0" r="0" t="0"/>
          <a:stretch/>
        </p:blipFill>
        <p:spPr>
          <a:xfrm>
            <a:off x="3131840" y="1772816"/>
            <a:ext cx="5905500" cy="350520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ransition spd="slow">
    <p:fade/>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97"/>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JMC</a:t>
            </a:r>
            <a:endParaRPr/>
          </a:p>
        </p:txBody>
      </p:sp>
      <p:sp>
        <p:nvSpPr>
          <p:cNvPr id="1172" name="Google Shape;1172;p97"/>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Java Mission Control</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Flight recorder - Initial screen</a:t>
            </a:r>
            <a:endParaRPr/>
          </a:p>
          <a:p>
            <a:pPr indent="-342900" lvl="2" marL="1257300" rtl="0" algn="l">
              <a:spcBef>
                <a:spcPts val="100"/>
              </a:spcBef>
              <a:spcAft>
                <a:spcPts val="0"/>
              </a:spcAft>
              <a:buClr>
                <a:schemeClr val="dk1"/>
              </a:buClr>
              <a:buSzPts val="1800"/>
              <a:buChar char="•"/>
            </a:pPr>
            <a:r>
              <a:rPr lang="en-US"/>
              <a:t>View JVM args</a:t>
            </a:r>
            <a:endParaRPr/>
          </a:p>
          <a:p>
            <a:pPr indent="-342900" lvl="2" marL="1257300" rtl="0" algn="l">
              <a:spcBef>
                <a:spcPts val="100"/>
              </a:spcBef>
              <a:spcAft>
                <a:spcPts val="0"/>
              </a:spcAft>
              <a:buClr>
                <a:schemeClr val="dk1"/>
              </a:buClr>
              <a:buSzPts val="1800"/>
              <a:buChar char="•"/>
            </a:pPr>
            <a:r>
              <a:rPr lang="en-US"/>
              <a:t>You may set</a:t>
            </a:r>
            <a:endParaRPr/>
          </a:p>
          <a:p>
            <a:pPr indent="-342900" lvl="3" marL="1714500" rtl="0" algn="l">
              <a:spcBef>
                <a:spcPts val="0"/>
              </a:spcBef>
              <a:spcAft>
                <a:spcPts val="0"/>
              </a:spcAft>
              <a:buClr>
                <a:schemeClr val="dk1"/>
              </a:buClr>
              <a:buSzPts val="1800"/>
              <a:buChar char="‒"/>
            </a:pPr>
            <a:r>
              <a:rPr lang="en-US"/>
              <a:t>time </a:t>
            </a:r>
            <a:br>
              <a:rPr lang="en-US"/>
            </a:br>
            <a:r>
              <a:rPr lang="en-US"/>
              <a:t>range for</a:t>
            </a:r>
            <a:br>
              <a:rPr lang="en-US"/>
            </a:br>
            <a:r>
              <a:rPr lang="en-US"/>
              <a:t>analyzing</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pic>
        <p:nvPicPr>
          <p:cNvPr descr="jfr_main" id="1173" name="Google Shape;1173;p97"/>
          <p:cNvPicPr preferRelativeResize="0"/>
          <p:nvPr/>
        </p:nvPicPr>
        <p:blipFill rotWithShape="1">
          <a:blip r:embed="rId3">
            <a:alphaModFix/>
          </a:blip>
          <a:srcRect b="0" l="0" r="0" t="0"/>
          <a:stretch/>
        </p:blipFill>
        <p:spPr>
          <a:xfrm>
            <a:off x="3275856" y="2636912"/>
            <a:ext cx="5785163" cy="3461767"/>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ransition spd="slow">
    <p:fade/>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98"/>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JMC</a:t>
            </a:r>
            <a:endParaRPr/>
          </a:p>
        </p:txBody>
      </p:sp>
      <p:sp>
        <p:nvSpPr>
          <p:cNvPr id="1179" name="Google Shape;1179;p98"/>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Java Mission Control</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Flight recorder </a:t>
            </a:r>
            <a:endParaRPr/>
          </a:p>
          <a:p>
            <a:pPr indent="0" lvl="2" marL="914400" rtl="0" algn="l">
              <a:spcBef>
                <a:spcPts val="100"/>
              </a:spcBef>
              <a:spcAft>
                <a:spcPts val="0"/>
              </a:spcAft>
              <a:buClr>
                <a:schemeClr val="dk1"/>
              </a:buClr>
              <a:buSzPts val="1800"/>
              <a:buNone/>
            </a:pPr>
            <a:r>
              <a:rPr lang="en-US"/>
              <a:t>memory </a:t>
            </a:r>
            <a:br>
              <a:rPr lang="en-US"/>
            </a:br>
            <a:r>
              <a:rPr lang="en-US"/>
              <a:t>tab</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Machine RAM</a:t>
            </a:r>
            <a:endParaRPr/>
          </a:p>
          <a:p>
            <a:pPr indent="-342900" lvl="2" marL="1257300" rtl="0" algn="l">
              <a:spcBef>
                <a:spcPts val="100"/>
              </a:spcBef>
              <a:spcAft>
                <a:spcPts val="0"/>
              </a:spcAft>
              <a:buClr>
                <a:schemeClr val="dk1"/>
              </a:buClr>
              <a:buSzPts val="1800"/>
              <a:buChar char="•"/>
            </a:pPr>
            <a:r>
              <a:rPr lang="en-US"/>
              <a:t>Java heap </a:t>
            </a:r>
            <a:br>
              <a:rPr lang="en-US"/>
            </a:br>
            <a:r>
              <a:rPr lang="en-US"/>
              <a:t>usage </a:t>
            </a:r>
            <a:endParaRPr/>
          </a:p>
          <a:p>
            <a:pPr indent="-342900" lvl="2" marL="1257300" rtl="0" algn="l">
              <a:spcBef>
                <a:spcPts val="100"/>
              </a:spcBef>
              <a:spcAft>
                <a:spcPts val="0"/>
              </a:spcAft>
              <a:buClr>
                <a:schemeClr val="dk1"/>
              </a:buClr>
              <a:buSzPts val="1800"/>
              <a:buChar char="•"/>
            </a:pPr>
            <a:r>
              <a:rPr lang="en-US"/>
              <a:t>Garbage </a:t>
            </a:r>
            <a:br>
              <a:rPr lang="en-US"/>
            </a:br>
            <a:r>
              <a:rPr lang="en-US"/>
              <a:t>collections – </a:t>
            </a:r>
            <a:br>
              <a:rPr lang="en-US"/>
            </a:br>
            <a:r>
              <a:rPr lang="en-US"/>
              <a:t>when, why, for how long and how much space was cleaned up.</a:t>
            </a:r>
            <a:endParaRPr/>
          </a:p>
          <a:p>
            <a:pPr indent="-342900" lvl="2" marL="1257300" rtl="0" algn="l">
              <a:spcBef>
                <a:spcPts val="100"/>
              </a:spcBef>
              <a:spcAft>
                <a:spcPts val="0"/>
              </a:spcAft>
              <a:buClr>
                <a:schemeClr val="dk1"/>
              </a:buClr>
              <a:buSzPts val="1800"/>
              <a:buChar char="•"/>
            </a:pPr>
            <a:r>
              <a:rPr lang="en-US"/>
              <a:t>Memory allocation – inside / outside TLAB, by class/thread/stack trace.</a:t>
            </a:r>
            <a:endParaRPr/>
          </a:p>
          <a:p>
            <a:pPr indent="-342900" lvl="2" marL="1257300" rtl="0" algn="l">
              <a:spcBef>
                <a:spcPts val="100"/>
              </a:spcBef>
              <a:spcAft>
                <a:spcPts val="0"/>
              </a:spcAft>
              <a:buClr>
                <a:schemeClr val="dk1"/>
              </a:buClr>
              <a:buSzPts val="1800"/>
              <a:buChar char="•"/>
            </a:pPr>
            <a:r>
              <a:rPr lang="en-US"/>
              <a:t>Heap snapshot – number / amount of memory occupied by class name</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pic>
        <p:nvPicPr>
          <p:cNvPr descr="jfr-memory" id="1180" name="Google Shape;1180;p98"/>
          <p:cNvPicPr preferRelativeResize="0"/>
          <p:nvPr/>
        </p:nvPicPr>
        <p:blipFill rotWithShape="1">
          <a:blip r:embed="rId3">
            <a:alphaModFix/>
          </a:blip>
          <a:srcRect b="0" l="0" r="0" t="0"/>
          <a:stretch/>
        </p:blipFill>
        <p:spPr>
          <a:xfrm>
            <a:off x="3275856" y="1340768"/>
            <a:ext cx="5761335" cy="3428924"/>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ransition spd="slow">
    <p:fade/>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9"/>
          <p:cNvSpPr txBox="1"/>
          <p:nvPr>
            <p:ph type="title"/>
          </p:nvPr>
        </p:nvSpPr>
        <p:spPr>
          <a:xfrm>
            <a:off x="179512" y="128035"/>
            <a:ext cx="7344816" cy="78068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JMC</a:t>
            </a:r>
            <a:endParaRPr/>
          </a:p>
        </p:txBody>
      </p:sp>
      <p:sp>
        <p:nvSpPr>
          <p:cNvPr id="1186" name="Google Shape;1186;p99"/>
          <p:cNvSpPr txBox="1"/>
          <p:nvPr>
            <p:ph idx="1" type="body"/>
          </p:nvPr>
        </p:nvSpPr>
        <p:spPr>
          <a:xfrm>
            <a:off x="457200" y="1484784"/>
            <a:ext cx="8229600" cy="48965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b="1" lang="en-US"/>
              <a:t>Java Mission Control</a:t>
            </a:r>
            <a:endParaRPr/>
          </a:p>
          <a:p>
            <a:pPr indent="-215900" lvl="0" marL="342900" rtl="0" algn="l">
              <a:spcBef>
                <a:spcPts val="400"/>
              </a:spcBef>
              <a:spcAft>
                <a:spcPts val="0"/>
              </a:spcAft>
              <a:buClr>
                <a:schemeClr val="dk1"/>
              </a:buClr>
              <a:buSzPts val="2000"/>
              <a:buFont typeface="Arial"/>
              <a:buNone/>
            </a:pPr>
            <a:r>
              <a:t/>
            </a:r>
            <a:endParaRPr/>
          </a:p>
          <a:p>
            <a:pPr indent="-342900" lvl="1" marL="800100" rtl="0" algn="l">
              <a:spcBef>
                <a:spcPts val="200"/>
              </a:spcBef>
              <a:spcAft>
                <a:spcPts val="0"/>
              </a:spcAft>
              <a:buClr>
                <a:schemeClr val="dk1"/>
              </a:buClr>
              <a:buSzPts val="1800"/>
              <a:buChar char="‒"/>
            </a:pPr>
            <a:r>
              <a:rPr lang="en-US"/>
              <a:t>Flight recorder </a:t>
            </a:r>
            <a:endParaRPr/>
          </a:p>
          <a:p>
            <a:pPr indent="0" lvl="2" marL="914400" rtl="0" algn="l">
              <a:spcBef>
                <a:spcPts val="100"/>
              </a:spcBef>
              <a:spcAft>
                <a:spcPts val="0"/>
              </a:spcAft>
              <a:buClr>
                <a:schemeClr val="dk1"/>
              </a:buClr>
              <a:buSzPts val="1800"/>
              <a:buNone/>
            </a:pPr>
            <a:r>
              <a:rPr lang="en-US"/>
              <a:t> allocation tab</a:t>
            </a:r>
            <a:endParaRPr/>
          </a:p>
          <a:p>
            <a:pPr indent="-228600" lvl="2" marL="1257300" rtl="0" algn="l">
              <a:spcBef>
                <a:spcPts val="100"/>
              </a:spcBef>
              <a:spcAft>
                <a:spcPts val="0"/>
              </a:spcAft>
              <a:buClr>
                <a:schemeClr val="dk1"/>
              </a:buClr>
              <a:buSzPts val="1800"/>
              <a:buNone/>
            </a:pPr>
            <a:r>
              <a:t/>
            </a:r>
            <a:endParaRPr/>
          </a:p>
          <a:p>
            <a:pPr indent="-342900" lvl="2" marL="1257300" rtl="0" algn="l">
              <a:spcBef>
                <a:spcPts val="100"/>
              </a:spcBef>
              <a:spcAft>
                <a:spcPts val="0"/>
              </a:spcAft>
              <a:buClr>
                <a:schemeClr val="dk1"/>
              </a:buClr>
              <a:buSzPts val="1800"/>
              <a:buChar char="•"/>
            </a:pPr>
            <a:r>
              <a:rPr lang="en-US"/>
              <a:t>Object </a:t>
            </a:r>
            <a:br>
              <a:rPr lang="en-US"/>
            </a:br>
            <a:r>
              <a:rPr lang="en-US"/>
              <a:t>allocations</a:t>
            </a:r>
            <a:endParaRPr/>
          </a:p>
          <a:p>
            <a:pPr indent="-342900" lvl="2" marL="1257300" rtl="0" algn="l">
              <a:spcBef>
                <a:spcPts val="100"/>
              </a:spcBef>
              <a:spcAft>
                <a:spcPts val="0"/>
              </a:spcAft>
              <a:buClr>
                <a:schemeClr val="dk1"/>
              </a:buClr>
              <a:buSzPts val="1800"/>
              <a:buChar char="•"/>
            </a:pPr>
            <a:r>
              <a:rPr lang="en-US"/>
              <a:t>By class</a:t>
            </a:r>
            <a:endParaRPr/>
          </a:p>
          <a:p>
            <a:pPr indent="-342900" lvl="2" marL="1257300" rtl="0" algn="l">
              <a:spcBef>
                <a:spcPts val="100"/>
              </a:spcBef>
              <a:spcAft>
                <a:spcPts val="0"/>
              </a:spcAft>
              <a:buClr>
                <a:schemeClr val="dk1"/>
              </a:buClr>
              <a:buSzPts val="1800"/>
              <a:buChar char="•"/>
            </a:pPr>
            <a:r>
              <a:rPr lang="en-US"/>
              <a:t>By thread</a:t>
            </a:r>
            <a:endParaRPr/>
          </a:p>
          <a:p>
            <a:pPr indent="-228600" lvl="2" marL="1257300" rtl="0" algn="l">
              <a:spcBef>
                <a:spcPts val="1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a:p>
            <a:pPr indent="-228600" lvl="1" marL="800100" rtl="0" algn="l">
              <a:spcBef>
                <a:spcPts val="200"/>
              </a:spcBef>
              <a:spcAft>
                <a:spcPts val="0"/>
              </a:spcAft>
              <a:buClr>
                <a:schemeClr val="dk1"/>
              </a:buClr>
              <a:buSzPts val="1800"/>
              <a:buNone/>
            </a:pPr>
            <a:r>
              <a:t/>
            </a:r>
            <a:endParaRPr/>
          </a:p>
        </p:txBody>
      </p:sp>
      <p:pic>
        <p:nvPicPr>
          <p:cNvPr descr="jfr-allocations" id="1187" name="Google Shape;1187;p99"/>
          <p:cNvPicPr preferRelativeResize="0"/>
          <p:nvPr/>
        </p:nvPicPr>
        <p:blipFill rotWithShape="1">
          <a:blip r:embed="rId3">
            <a:alphaModFix/>
          </a:blip>
          <a:srcRect b="0" l="0" r="0" t="0"/>
          <a:stretch/>
        </p:blipFill>
        <p:spPr>
          <a:xfrm>
            <a:off x="3059832" y="2170931"/>
            <a:ext cx="5905500" cy="35242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JBh - ENG">
  <a:themeElements>
    <a:clrScheme name="עיצוב ברירת מחדל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2011-08-21T08:30:37Z</dcterms:created>
  <dc:creator>Diego Jaitt</dc:creator>
</cp:coreProperties>
</file>